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11" r:id="rId2"/>
    <p:sldId id="412" r:id="rId3"/>
    <p:sldId id="413" r:id="rId4"/>
    <p:sldId id="394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7" r:id="rId31"/>
    <p:sldId id="417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24" r:id="rId45"/>
    <p:sldId id="418" r:id="rId46"/>
    <p:sldId id="419" r:id="rId47"/>
    <p:sldId id="420" r:id="rId48"/>
    <p:sldId id="421" r:id="rId49"/>
    <p:sldId id="422" r:id="rId50"/>
    <p:sldId id="423" r:id="rId51"/>
    <p:sldId id="425" r:id="rId52"/>
    <p:sldId id="426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5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A63D-99B2-4B13-A909-7162F2792989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B893F-65EF-48A4-8981-9E095696B7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0" y="1371601"/>
            <a:ext cx="1028700" cy="134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g1wcJdaeKZ5Zu7aSnm3Q2y/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4F1sQCxNuSPX3Ed8B2LpC6/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aR6194VH13WbDxx4XBW9Lh/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корпоративные сотрудники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A00A-7BF4-4D9D-9FD2-B0452D3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Comparison Operators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7A0744-F133-4F9C-94D5-9D18D63BB87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81793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Неравно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Не эквивалентно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388EBDC-E615-4006-90B3-CF9377566B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81793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CDDF386-B2C8-4712-9514-6442346A17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183063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Между двумя значениями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FF14E5BE-B21B-435D-A839-D2E9A7E517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183063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1AB1E688-9D82-4ACC-996B-E36027D7FD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822825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Наличие в списке значений</a:t>
            </a:r>
            <a:endParaRPr lang="en-US" altLang="ru-RU" sz="1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81B6162C-6F5F-4A8D-AA7E-606F9FBFDB8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822825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8B31329C-CC45-404A-9DC7-6F386354B0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243513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Совпадение по части значения</a:t>
            </a:r>
            <a:endParaRPr lang="en-US" altLang="ru-RU" sz="16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9A8B0982-FF6B-483A-92C0-FD02054E88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243513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A7F91C3A-F801-4AF2-94B7-E7F09FC96F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664200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Является </a:t>
            </a:r>
            <a:r>
              <a:rPr lang="en-US" altLang="ru-RU" sz="1600" dirty="0" smtClean="0">
                <a:solidFill>
                  <a:srgbClr val="000000"/>
                </a:solidFill>
              </a:rPr>
              <a:t>NULL </a:t>
            </a:r>
            <a:r>
              <a:rPr lang="ru-RU" altLang="ru-RU" sz="1600" dirty="0" smtClean="0">
                <a:solidFill>
                  <a:srgbClr val="000000"/>
                </a:solidFill>
              </a:rPr>
              <a:t>значением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xmlns="" id="{4AACCF71-A913-4601-B2B7-640FF3CB59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664200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97A7A26D-96D1-40A8-B0EC-AF8B0F45F2F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08768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</a:t>
            </a:r>
            <a:endParaRPr lang="en-US" altLang="ru-RU" sz="1600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5CD18570-75C0-412F-A0E0-48B04723D38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08768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0DEEA418-A7A3-476F-BEE2-2ECD539799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45281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 или равно</a:t>
            </a:r>
            <a:endParaRPr lang="en-US" altLang="ru-RU" sz="1600" dirty="0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xmlns="" id="{6C3A3367-B7E1-4161-AAF5-256E6ED7263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45281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&lt;=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454994A3-BD58-467D-8CF2-22120AC38D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72256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 или равно</a:t>
            </a:r>
            <a:endParaRPr lang="en-US" altLang="ru-RU" sz="1600" dirty="0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xmlns="" id="{76AACE59-6AA2-42EA-9130-54E34280C7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72256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/>
              <a:t>&gt;=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xmlns="" id="{2860652E-73B1-45D7-B0B5-7637AA444BE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339975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</a:t>
            </a:r>
            <a:endParaRPr lang="en-US" altLang="ru-RU" sz="1600" dirty="0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E0B24F92-973A-4362-AD49-48EDBB4EDE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339975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&gt;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xmlns="" id="{D75BAD01-B1B8-4B09-A7AA-1B07AF5C27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1965325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Эквивалентно</a:t>
            </a:r>
            <a:endParaRPr lang="en-US" altLang="ru-RU" sz="1600" dirty="0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xmlns="" id="{443B1850-0AC1-4C90-A91C-8C707A517C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1965325"/>
            <a:ext cx="15621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=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xmlns="" id="{0E45DD85-4FD1-4D88-94D4-F4B348EBB8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9500" y="1600200"/>
            <a:ext cx="34163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xmlns="" id="{AB87C3F3-285F-4FF1-8580-E604DB240B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1600200"/>
            <a:ext cx="15621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xmlns="" id="{224920DA-D0CE-42FB-8C1E-AE4E804340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497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xmlns="" id="{881B3D1A-2FDA-4475-9A50-0597C589C0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33997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xmlns="" id="{66C00361-9C65-4B67-873B-F76CC24F7DD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7225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xmlns="" id="{A6F3BD8C-BAC3-4C26-9AE8-D50A2157FEB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6084888"/>
            <a:ext cx="4978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xmlns="" id="{EF389696-FA8F-44E1-B5EB-E4117E711DF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:a16="http://schemas.microsoft.com/office/drawing/2014/main" xmlns="" id="{5044E699-B34A-4B71-A02E-3B6852A5DF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19500" y="1600200"/>
            <a:ext cx="0" cy="448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xmlns="" id="{97730D27-C97E-43BD-80FB-5D5017DD3A7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xmlns="" id="{F6BFCE5A-3ECB-4777-9547-146D7EB5B3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08768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:a16="http://schemas.microsoft.com/office/drawing/2014/main" xmlns="" id="{98EA37B0-29E9-4FBF-BDBB-47E5ED3ACE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81793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:a16="http://schemas.microsoft.com/office/drawing/2014/main" xmlns="" id="{A5BE41DD-CC27-4D45-8994-E340A76F49C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4528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xmlns="" id="{E42A6DA0-E1A6-48F9-95A0-BF6056ED7B6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664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:a16="http://schemas.microsoft.com/office/drawing/2014/main" xmlns="" id="{122E5613-F788-4B46-AA76-D10471FCBF5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2435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xmlns="" id="{3D06B7E7-F852-4C90-AA92-C13F9D162D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82282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xmlns="" id="{6051F777-CD9E-4B37-9838-F3334AB218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1830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:a16="http://schemas.microsoft.com/office/drawing/2014/main" xmlns="" id="{69A2C247-F5CB-4AAE-8919-E9ACD18868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Line 41">
            <a:extLst>
              <a:ext uri="{FF2B5EF4-FFF2-40B4-BE49-F238E27FC236}">
                <a16:creationId xmlns:a16="http://schemas.microsoft.com/office/drawing/2014/main" xmlns="" id="{2A6F109E-4D23-4860-8ADA-4A5A6B7AB0C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Line 42">
            <a:extLst>
              <a:ext uri="{FF2B5EF4-FFF2-40B4-BE49-F238E27FC236}">
                <a16:creationId xmlns:a16="http://schemas.microsoft.com/office/drawing/2014/main" xmlns="" id="{AF28FF55-A4DC-4260-AE75-A86887DAACE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34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C67B0-C412-45CE-BE8D-9BD039A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операторов сравнения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D09B071-A4C2-49D2-9133-02B0ED1849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308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&lt;= 3000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63FD43F-339A-4BD5-9601-19E499A0D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9875" y="2414588"/>
            <a:ext cx="1143000" cy="288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149FB4E7-2FEE-4FEE-9438-0E59C51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0650" cy="796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00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8FFA8-0157-4CE6-8BFB-D62129D5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Условия диапазона с использованием оператора BETWEEN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75D3E74-801E-4229-8F77-306A818EF16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817341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WHERE  salary BETWEEN 2500 AND 3500 ;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256AA87-F4AC-4588-B77D-505A3A39604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2674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BETWEEN для отображения строк на основе диапазона значений: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A8BED2-3CAA-4C73-A847-F408795F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4074641"/>
            <a:ext cx="139942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Нижний лимит</a:t>
            </a:r>
            <a:endParaRPr lang="en-US" altLang="ru-RU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E303FB2-9B22-4341-867F-86563CB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074641"/>
            <a:ext cx="145514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Верхний лимит</a:t>
            </a:r>
            <a:endParaRPr lang="en-US" altLang="ru-RU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06C624EF-DFEF-4BA7-BDA6-8F17BB89C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82888" y="3403129"/>
            <a:ext cx="3074987" cy="2952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xmlns="" id="{7342B833-BEDB-4B8D-9D37-9716EBBBD3C2}"/>
              </a:ext>
            </a:extLst>
          </p:cNvPr>
          <p:cNvSpPr>
            <a:spLocks/>
          </p:cNvSpPr>
          <p:nvPr/>
        </p:nvSpPr>
        <p:spPr bwMode="auto">
          <a:xfrm>
            <a:off x="40259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BE893ED5-26FE-41E9-885F-726C4FBD2231}"/>
              </a:ext>
            </a:extLst>
          </p:cNvPr>
          <p:cNvSpPr>
            <a:spLocks/>
          </p:cNvSpPr>
          <p:nvPr/>
        </p:nvSpPr>
        <p:spPr bwMode="auto">
          <a:xfrm>
            <a:off x="57023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A5C6A991-0D0E-46AA-9B2F-18EAF821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22341"/>
            <a:ext cx="2654300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35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A7568-3D4A-4DF1-93E2-CEA13FF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Условие вхождения с оператором IN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F88FBCA-8F6E-431B-A853-CEB5E49E53E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52689"/>
            <a:ext cx="728345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IN (100, 101, 201) 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563E8B6-B747-4136-ACB4-2DA7743B864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IN для проверки значений в списке: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8AFA2F-6DE2-445C-B5CA-488D5F097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2488" y="3021014"/>
            <a:ext cx="2497137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74E4C174-A372-406D-94B7-BFBB117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4289"/>
            <a:ext cx="4203700" cy="187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320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80826-8DA6-46B9-B03D-E68D442F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Сопоставление с образцом в операторе LIKE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4050AD6-C1AD-4EE0-B1C8-8205137A8F4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129089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	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'S%'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54D4205-F113-4B1D-809B-56556F21C9A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218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Используйте оператор LIKE для выполнения поиска по подстановочным знакам допустимых значений строки поиска.</a:t>
            </a:r>
          </a:p>
          <a:p>
            <a:pPr lvl="1"/>
            <a:r>
              <a:rPr lang="ru-RU" altLang="ru-RU" dirty="0" smtClean="0"/>
              <a:t>Условия поиска могут содержать как буквенные символы, так и числа: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%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обозначает ноль или более символов</a:t>
            </a:r>
            <a:endParaRPr lang="en-US" altLang="ru-RU" dirty="0"/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_</a:t>
            </a:r>
            <a:r>
              <a:rPr lang="en-US" altLang="ru-RU" dirty="0"/>
              <a:t> </a:t>
            </a:r>
            <a:r>
              <a:rPr lang="ru-RU" altLang="ru-RU" dirty="0" smtClean="0"/>
              <a:t>обозначает один символ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C58342-329F-4E95-A8E4-9E481C303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5213" y="4729164"/>
            <a:ext cx="1404937" cy="252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985C33-1B82-424E-877F-745B87B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2089"/>
            <a:ext cx="1612900" cy="725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638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F4EED-F23A-4D29-9E9C-DA0880E2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Объединение подстановочных знаков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F41DCF5F-EF6B-458C-AA95-0B2B5D0B805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84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Вы можете объединить два подстановочных символа (%, _) с буквенными символами для сопоставления с шаблоном:</a:t>
            </a:r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r>
              <a:rPr lang="ru-RU" altLang="ru-RU" sz="2000" dirty="0" smtClean="0"/>
              <a:t>Вы можете использовать идентификатор ESCAPE для поиска фактических символов % и _.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B72C686-FE86-4A79-917A-E8DC4E1E56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098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2EEB02-6FC4-4BDD-A00F-63C7DD4D0B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2743200"/>
            <a:ext cx="1463675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3s_a.gif">
            <a:extLst>
              <a:ext uri="{FF2B5EF4-FFF2-40B4-BE49-F238E27FC236}">
                <a16:creationId xmlns:a16="http://schemas.microsoft.com/office/drawing/2014/main" xmlns="" id="{ADA2DDCC-5462-4CF5-A4B8-FBC87DAD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554163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136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D93FD-2178-48DE-A64D-53A2068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условий </a:t>
            </a:r>
            <a:r>
              <a:rPr lang="en-US" altLang="ru-RU" dirty="0" smtClean="0"/>
              <a:t>NULL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60B081A-BF68-4EF9-B319-915E0167E1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55340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NULL 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4326B227-A7A8-4BE3-9779-DA7AB99CEAE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43808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000" dirty="0" smtClean="0"/>
              <a:t> Проверка наличия значений NULL с помощью оператора IS NULL.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30D17D-96D9-4462-8BAA-C615CB49B3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5625" y="3139196"/>
            <a:ext cx="26701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4s_a.gif">
            <a:extLst>
              <a:ext uri="{FF2B5EF4-FFF2-40B4-BE49-F238E27FC236}">
                <a16:creationId xmlns:a16="http://schemas.microsoft.com/office/drawing/2014/main" xmlns="" id="{16189BD9-E7B7-42F6-8CE8-39459E61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2608"/>
            <a:ext cx="26749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91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9EA45-4F0B-4D72-8D4F-D0E5D36D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Определение условий с использованием логических операторов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40BABB-3FCE-4F9A-A82B-02C3F8AB43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3487738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TRUE, если условие ложно.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F5748FE-AD98-4AE0-85D2-35530E9397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3487738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FC7001C-9E22-41C3-8EE6-AC894F7AF4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847975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условие любого компонента истинно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41002630-9051-43B6-A9B3-234C06C809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847975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43140500-8AD2-463A-BB54-F486030A3D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208213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оба условия компонента истинны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B4A375CF-32F0-4F93-93BA-EC3B63B881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208213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B9AC98B3-C52E-4DED-AA80-E6A748518B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788" y="1843088"/>
            <a:ext cx="41084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461A14B1-6D51-4BCB-A67D-12B0F1AB3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1843088"/>
            <a:ext cx="12763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0764F187-37FE-4B8B-8C8A-FF5015EFF8C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538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xmlns="" id="{70855BAF-E64D-4AB5-B1D4-9F0BAE2532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847975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xmlns="" id="{6173453A-0E6F-4EF6-B356-7A63AB6F07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348773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xmlns="" id="{1D15146A-97D5-44C7-A075-891CE264B3B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4181475"/>
            <a:ext cx="538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xmlns="" id="{EC0A8D1D-0590-4E0D-9B29-AB096E796A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xmlns="" id="{9FD59EE9-FFAC-48C3-9158-F98CED533A4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25788" y="1843088"/>
            <a:ext cx="0" cy="233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18">
            <a:extLst>
              <a:ext uri="{FF2B5EF4-FFF2-40B4-BE49-F238E27FC236}">
                <a16:creationId xmlns:a16="http://schemas.microsoft.com/office/drawing/2014/main" xmlns="" id="{814A489B-5868-4BCB-A5A8-6F5169708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xmlns="" id="{102A18BD-CFD8-421F-A3D2-AF1561D6A97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xmlns="" id="{B8B6238D-FDEB-49D9-BC02-38684557BB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xmlns="" id="{6BD5ACB5-5180-4054-91A0-D7E4C7C9400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025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85AB-E1F4-44FD-BB02-DA215532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оператора И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BCF89B7-FEF3-466F-8081-393FF69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870"/>
            <a:ext cx="7918450" cy="363538"/>
          </a:xfrm>
        </p:spPr>
        <p:txBody>
          <a:bodyPr>
            <a:noAutofit/>
          </a:bodyPr>
          <a:lstStyle/>
          <a:p>
            <a:r>
              <a:rPr lang="ru-RU" altLang="ru-RU" sz="1800" b="1" dirty="0" smtClean="0">
                <a:latin typeface="Courier New" panose="02070309020205020404" pitchFamily="49" charset="0"/>
              </a:rPr>
              <a:t>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оба условия компонента были истинными:</a:t>
            </a:r>
            <a:endParaRPr lang="en-US" altLang="ru-RU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4DD47C9-A523-4ACF-8D62-EC4CAC81DB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35376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43C6B0-51B4-4A49-A5BE-3AF2F2355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5" y="3075139"/>
            <a:ext cx="2662238" cy="55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92B20A8E-F754-4DEF-867B-383FC93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87976"/>
            <a:ext cx="4822825" cy="788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6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2780C-1E1B-4EA2-ABF7-3FCD617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ИЛИ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A23A37-53E7-4F57-8614-392BFD6489D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50120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A31AC11C-6C02-419C-A41B-FB0B9F2D0E12}"/>
              </a:ext>
            </a:extLst>
          </p:cNvPr>
          <p:cNvSpPr txBox="1">
            <a:spLocks noChangeArrowheads="1"/>
          </p:cNvSpPr>
          <p:nvPr/>
        </p:nvSpPr>
        <p:spPr>
          <a:xfrm>
            <a:off x="627530" y="1543402"/>
            <a:ext cx="7918450" cy="53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1800" dirty="0" smtClean="0">
                <a:latin typeface="Courier New" panose="02070309020205020404" pitchFamily="49" charset="0"/>
              </a:rPr>
              <a:t> </a:t>
            </a:r>
            <a:r>
              <a:rPr lang="ru-RU" altLang="ru-RU" sz="1800" b="1" dirty="0" smtClean="0">
                <a:latin typeface="Courier New" panose="02070309020205020404" pitchFamily="49" charset="0"/>
              </a:rPr>
              <a:t>ИЛИ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одно из условий компонента было истинным: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649C5D-1576-4DF6-B768-20AEBA6BD6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894645"/>
            <a:ext cx="2674937" cy="571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860C60E3-8D1A-4ACE-BEF9-C0A87CE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6520"/>
            <a:ext cx="4135438" cy="203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5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CC439-4EC5-41BA-A9CE-621F6E69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NOT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C615F1F-0363-4F7E-ABB9-BED22852633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NOT IN ('IT_PROG', 'ST_CLERK', 'SA_REP')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284AFAB-51BA-49B4-B90F-B2F0B8705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2444750"/>
            <a:ext cx="5524500" cy="5953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6DD6EB9F-6266-4BCB-A286-DC3D46BB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34315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175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58D89-1286-4B34-8256-8ABBAFB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приоритета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0AA1754-B9DE-46ED-9AA8-A4A74840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35638"/>
            <a:ext cx="7385050" cy="6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ru-RU" altLang="ru-RU" dirty="0" smtClean="0"/>
              <a:t>Вы можете использовать скобки, чтобы переопределить правила приоритета.</a:t>
            </a:r>
            <a:endParaRPr lang="en-US" alt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71CAA5C-D275-433C-A35C-81406A9514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01955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Не равно</a:t>
            </a:r>
            <a:endParaRPr lang="en-US" altLang="ru-RU" sz="16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85F47F66-CFCF-47B1-9473-C2AA713D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01955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6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B71A3EE1-DBA1-4A28-969A-824520887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3846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NOT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AE67DD0-3954-4866-8DFD-D7A45C95EB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3846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B0423C6E-2052-4C8C-9F10-84067BE659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749800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AND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FFA1AD00-BEED-4F01-ADE8-EA94D9A828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749800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777EF5AB-8A33-428A-AC8E-46438CE79A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5170488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OR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61C3AFB8-E5C7-4EC8-AF63-5C003204D3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5170488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xmlns="" id="{FED4C8FC-C243-4A5A-A6BD-F57D42C93C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28930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IS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NULL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LIKE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1541433E-C69C-48C5-8C27-259D4C4026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28930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4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6C9CAFA9-0A68-4156-821E-496034CCF6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65442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/>
              <a:t> </a:t>
            </a:r>
            <a:r>
              <a:rPr lang="en-US" altLang="ru-RU" sz="1600">
                <a:latin typeface="Courier New" panose="02070309020205020404" pitchFamily="49" charset="0"/>
              </a:rPr>
              <a:t>BETWEEN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EA081F63-1B6B-4652-8759-87AD26E905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65442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5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xmlns="" id="{22C22B0E-D3E8-45A3-A3B9-1EB3399715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9241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Условия сравнения</a:t>
            </a:r>
            <a:endParaRPr lang="en-US" altLang="ru-RU" sz="1600" dirty="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AE060AE4-A21C-4A27-B82E-3225BE5FE1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9241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3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xmlns="" id="{29035FC4-0C7C-4EB1-B4D1-1A9AD34B14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75458" y="2529635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Оператор конкатенации</a:t>
            </a:r>
            <a:endParaRPr lang="en-US" altLang="ru-RU" sz="1600" dirty="0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xmlns="" id="{8CC8A263-8F91-480E-9609-3D3B7DA1BD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541588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2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77185640-B1DC-4083-8FB8-893DB42149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166938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Арифметические операторы</a:t>
            </a:r>
            <a:endParaRPr lang="en-US" altLang="ru-RU" sz="1600" dirty="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xmlns="" id="{0FBDC3D3-AB46-4822-9DBB-216B6F11116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166938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1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xmlns="" id="{96209B07-3202-470A-B71A-0B0D4F78EF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57525" y="1801813"/>
            <a:ext cx="423227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xmlns="" id="{E66D6034-4925-4937-B3C6-F1425C4661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3400" y="1801813"/>
            <a:ext cx="12541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Приоритет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xmlns="" id="{BDE1BD76-A349-4113-A219-70DF781F27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xmlns="" id="{73A21CDB-98C9-4927-A862-D8725DE6B42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5415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xmlns="" id="{433E7D5A-67FE-4C3D-B24C-A3784AAA0D8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9241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xmlns="" id="{81B612A0-8299-4C53-BA72-3E1D781DD81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591175"/>
            <a:ext cx="548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xmlns="" id="{DC290BC3-8681-4B5B-9977-A25360ACA8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xmlns="" id="{BCB4C135-671D-493D-BF8E-912D3F3A698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057525" y="1801813"/>
            <a:ext cx="0" cy="378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:a16="http://schemas.microsoft.com/office/drawing/2014/main" xmlns="" id="{8C78926C-E982-46ED-8F14-1D3970099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xmlns="" id="{CCDB1383-CFDA-4490-AC92-717192EA424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2893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xmlns="" id="{961AB99F-4B23-4C5E-AA6C-3FA3C24A445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01955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:a16="http://schemas.microsoft.com/office/drawing/2014/main" xmlns="" id="{58FF02DA-E708-4738-B138-6525274096B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654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:a16="http://schemas.microsoft.com/office/drawing/2014/main" xmlns="" id="{5AF13E06-E1A6-4CAC-B7CB-8B8DFFCFB7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1704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xmlns="" id="{DEB77C8C-B0B8-4D47-B747-83480E2C06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74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:a16="http://schemas.microsoft.com/office/drawing/2014/main" xmlns="" id="{211980EA-03FB-4AD4-9F5C-ED4438F8A5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3846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xmlns="" id="{62F0EA69-4530-4EF3-8712-5448DD5898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xmlns="" id="{ED7B3F75-4935-45B7-BF68-C14B2E479D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:a16="http://schemas.microsoft.com/office/drawing/2014/main" xmlns="" id="{BC2C3647-101E-4FE1-A11C-F0319A7FF20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252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0431B-02D9-4D88-A672-D6C9B86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Правила приоритета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D547390-54F2-4021-8396-7F19559A0B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1371600"/>
            <a:ext cx="7272338" cy="1446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0C0F0A-BE6A-4C84-B541-DBAEA63D9B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438" y="2209800"/>
            <a:ext cx="487362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xmlns="" id="{A2133648-EED5-46CB-99E4-12F7B3CDE7C5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2362200"/>
            <a:ext cx="438150" cy="239713"/>
            <a:chOff x="912" y="1625"/>
            <a:chExt cx="290" cy="15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xmlns="" id="{9698A9CF-ABFB-4ABE-94A9-85D599923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28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FF0033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xmlns="" id="{3D74A261-6EC5-47B6-82D4-414DC86E47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F6A483E-6DE0-47D9-B583-3090A8B7FB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257675"/>
            <a:ext cx="7272338" cy="1431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9653847E-87B8-4789-BFA0-60825BCD60A1}"/>
              </a:ext>
            </a:extLst>
          </p:cNvPr>
          <p:cNvSpPr>
            <a:spLocks/>
          </p:cNvSpPr>
          <p:nvPr/>
        </p:nvSpPr>
        <p:spPr bwMode="gray">
          <a:xfrm>
            <a:off x="1673225" y="5046663"/>
            <a:ext cx="300038" cy="233362"/>
          </a:xfrm>
          <a:custGeom>
            <a:avLst/>
            <a:gdLst>
              <a:gd name="T0" fmla="*/ 0 w 192"/>
              <a:gd name="T1" fmla="*/ 2147483647 h 147"/>
              <a:gd name="T2" fmla="*/ 0 w 192"/>
              <a:gd name="T3" fmla="*/ 0 h 147"/>
              <a:gd name="T4" fmla="*/ 2147483647 w 192"/>
              <a:gd name="T5" fmla="*/ 0 h 147"/>
              <a:gd name="T6" fmla="*/ 0 60000 65536"/>
              <a:gd name="T7" fmla="*/ 0 60000 65536"/>
              <a:gd name="T8" fmla="*/ 0 60000 65536"/>
              <a:gd name="T9" fmla="*/ 0 w 192"/>
              <a:gd name="T10" fmla="*/ 0 h 147"/>
              <a:gd name="T11" fmla="*/ 192 w 192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7">
                <a:moveTo>
                  <a:pt x="0" y="146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xmlns="" id="{C1477EAB-46A2-408F-814F-7E57FC29CA98}"/>
              </a:ext>
            </a:extLst>
          </p:cNvPr>
          <p:cNvSpPr>
            <a:spLocks noChangeShapeType="1"/>
          </p:cNvSpPr>
          <p:nvPr/>
        </p:nvSpPr>
        <p:spPr bwMode="gray">
          <a:xfrm>
            <a:off x="1476375" y="5295900"/>
            <a:ext cx="450850" cy="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D586BDA-5239-4416-90F7-5DF190928C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4400" y="5130800"/>
            <a:ext cx="565150" cy="5000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0" descr="C:\salome_official\projects\11gR2\screenshots\les2_21s_a.gif">
            <a:extLst>
              <a:ext uri="{FF2B5EF4-FFF2-40B4-BE49-F238E27FC236}">
                <a16:creationId xmlns:a16="http://schemas.microsoft.com/office/drawing/2014/main" xmlns="" id="{5B26BBB1-3019-4AA2-9C95-C33B0A74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051175" cy="1154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C:\salome_official\projects\11gR2\screenshots\les2_21s_b.gif">
            <a:extLst>
              <a:ext uri="{FF2B5EF4-FFF2-40B4-BE49-F238E27FC236}">
                <a16:creationId xmlns:a16="http://schemas.microsoft.com/office/drawing/2014/main" xmlns="" id="{8A07898A-0939-44BF-9224-8D014172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22950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5">
            <a:extLst>
              <a:ext uri="{FF2B5EF4-FFF2-40B4-BE49-F238E27FC236}">
                <a16:creationId xmlns:a16="http://schemas.microsoft.com/office/drawing/2014/main" xmlns="" id="{95065D0A-6CF2-4AEC-AFE1-75570089D3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339975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B7034DAD-8D25-4D80-AFAE-93BFDE7F54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83088"/>
            <a:ext cx="341312" cy="341312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43272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E7B4C-C992-4C78-98DC-B074B8F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предложения </a:t>
            </a:r>
            <a:r>
              <a:rPr lang="en-US" altLang="ru-RU" sz="2800" dirty="0" smtClean="0"/>
              <a:t>ORDER BY</a:t>
            </a:r>
            <a:endParaRPr lang="ru-RU" sz="2800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BF9CE667-116B-4589-BD9C-8757086DD426}"/>
              </a:ext>
            </a:extLst>
          </p:cNvPr>
          <p:cNvSpPr txBox="1">
            <a:spLocks noChangeArrowheads="1"/>
          </p:cNvSpPr>
          <p:nvPr/>
        </p:nvSpPr>
        <p:spPr>
          <a:xfrm>
            <a:off x="322730" y="1651000"/>
            <a:ext cx="7918450" cy="182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1800" dirty="0" smtClean="0"/>
              <a:t>Сортировка полученных строк с помощью предложения ORDER BY:</a:t>
            </a:r>
          </a:p>
          <a:p>
            <a:pPr lvl="2"/>
            <a:r>
              <a:rPr lang="en-US" altLang="ru-RU" sz="1600" dirty="0" smtClean="0">
                <a:latin typeface="Courier New" panose="02070309020205020404" pitchFamily="49" charset="0"/>
              </a:rPr>
              <a:t>ASC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возрастанию, по умолчанию</a:t>
            </a:r>
            <a:endParaRPr lang="en-US" altLang="ru-RU" sz="1600" dirty="0"/>
          </a:p>
          <a:p>
            <a:pPr lvl="2"/>
            <a:r>
              <a:rPr lang="en-US" altLang="ru-RU" sz="1600" dirty="0">
                <a:latin typeface="Courier New" panose="02070309020205020404" pitchFamily="49" charset="0"/>
              </a:rPr>
              <a:t>DESC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убыванию</a:t>
            </a:r>
            <a:endParaRPr lang="en-US" altLang="ru-RU" sz="1600" dirty="0"/>
          </a:p>
          <a:p>
            <a:pPr lvl="1"/>
            <a:r>
              <a:rPr lang="ru-RU" altLang="ru-RU" sz="1800" dirty="0" smtClean="0"/>
              <a:t>Предложение ORDER BY располагается последним в операторе SELECT:</a:t>
            </a:r>
            <a:endParaRPr lang="en-US" altLang="ru-RU" sz="1800" dirty="0"/>
          </a:p>
        </p:txBody>
      </p:sp>
      <p:sp useBgFill="1">
        <p:nvSpPr>
          <p:cNvPr id="5" name="Freeform 4">
            <a:extLst>
              <a:ext uri="{FF2B5EF4-FFF2-40B4-BE49-F238E27FC236}">
                <a16:creationId xmlns:a16="http://schemas.microsoft.com/office/drawing/2014/main" xmlns="" id="{EDEF3813-CF6F-460F-B897-F07567988D8F}"/>
              </a:ext>
            </a:extLst>
          </p:cNvPr>
          <p:cNvSpPr>
            <a:spLocks/>
          </p:cNvSpPr>
          <p:nvPr/>
        </p:nvSpPr>
        <p:spPr bwMode="auto">
          <a:xfrm>
            <a:off x="828675" y="5487988"/>
            <a:ext cx="7697788" cy="325437"/>
          </a:xfrm>
          <a:custGeom>
            <a:avLst/>
            <a:gdLst>
              <a:gd name="T0" fmla="*/ 2147483647 w 4849"/>
              <a:gd name="T1" fmla="*/ 2147483647 h 205"/>
              <a:gd name="T2" fmla="*/ 0 w 4849"/>
              <a:gd name="T3" fmla="*/ 2147483647 h 205"/>
              <a:gd name="T4" fmla="*/ 0 w 4849"/>
              <a:gd name="T5" fmla="*/ 2147483647 h 205"/>
              <a:gd name="T6" fmla="*/ 2147483647 w 4849"/>
              <a:gd name="T7" fmla="*/ 2147483647 h 205"/>
              <a:gd name="T8" fmla="*/ 2147483647 w 4849"/>
              <a:gd name="T9" fmla="*/ 2147483647 h 205"/>
              <a:gd name="T10" fmla="*/ 2147483647 w 4849"/>
              <a:gd name="T11" fmla="*/ 2147483647 h 205"/>
              <a:gd name="T12" fmla="*/ 2147483647 w 4849"/>
              <a:gd name="T13" fmla="*/ 2147483647 h 205"/>
              <a:gd name="T14" fmla="*/ 2147483647 w 4849"/>
              <a:gd name="T15" fmla="*/ 2147483647 h 205"/>
              <a:gd name="T16" fmla="*/ 2147483647 w 4849"/>
              <a:gd name="T17" fmla="*/ 2147483647 h 205"/>
              <a:gd name="T18" fmla="*/ 2147483647 w 4849"/>
              <a:gd name="T19" fmla="*/ 2147483647 h 205"/>
              <a:gd name="T20" fmla="*/ 2147483647 w 4849"/>
              <a:gd name="T21" fmla="*/ 2147483647 h 205"/>
              <a:gd name="T22" fmla="*/ 2147483647 w 4849"/>
              <a:gd name="T23" fmla="*/ 2147483647 h 205"/>
              <a:gd name="T24" fmla="*/ 2147483647 w 4849"/>
              <a:gd name="T25" fmla="*/ 0 h 205"/>
              <a:gd name="T26" fmla="*/ 2147483647 w 4849"/>
              <a:gd name="T27" fmla="*/ 2147483647 h 205"/>
              <a:gd name="T28" fmla="*/ 2147483647 w 4849"/>
              <a:gd name="T29" fmla="*/ 2147483647 h 205"/>
              <a:gd name="T30" fmla="*/ 2147483647 w 4849"/>
              <a:gd name="T31" fmla="*/ 2147483647 h 205"/>
              <a:gd name="T32" fmla="*/ 2147483647 w 4849"/>
              <a:gd name="T33" fmla="*/ 2147483647 h 205"/>
              <a:gd name="T34" fmla="*/ 2147483647 w 4849"/>
              <a:gd name="T35" fmla="*/ 2147483647 h 205"/>
              <a:gd name="T36" fmla="*/ 2147483647 w 4849"/>
              <a:gd name="T37" fmla="*/ 2147483647 h 205"/>
              <a:gd name="T38" fmla="*/ 2147483647 w 4849"/>
              <a:gd name="T39" fmla="*/ 2147483647 h 205"/>
              <a:gd name="T40" fmla="*/ 2147483647 w 4849"/>
              <a:gd name="T41" fmla="*/ 2147483647 h 205"/>
              <a:gd name="T42" fmla="*/ 2147483647 w 4849"/>
              <a:gd name="T43" fmla="*/ 2147483647 h 205"/>
              <a:gd name="T44" fmla="*/ 2147483647 w 4849"/>
              <a:gd name="T45" fmla="*/ 2147483647 h 2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49"/>
              <a:gd name="T70" fmla="*/ 0 h 205"/>
              <a:gd name="T71" fmla="*/ 4849 w 4849"/>
              <a:gd name="T72" fmla="*/ 205 h 20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49" h="205">
                <a:moveTo>
                  <a:pt x="4848" y="204"/>
                </a:moveTo>
                <a:lnTo>
                  <a:pt x="0" y="204"/>
                </a:lnTo>
                <a:lnTo>
                  <a:pt x="0" y="36"/>
                </a:lnTo>
                <a:lnTo>
                  <a:pt x="203" y="102"/>
                </a:lnTo>
                <a:lnTo>
                  <a:pt x="311" y="12"/>
                </a:lnTo>
                <a:lnTo>
                  <a:pt x="738" y="102"/>
                </a:lnTo>
                <a:lnTo>
                  <a:pt x="1036" y="36"/>
                </a:lnTo>
                <a:lnTo>
                  <a:pt x="1314" y="90"/>
                </a:lnTo>
                <a:lnTo>
                  <a:pt x="1510" y="36"/>
                </a:lnTo>
                <a:lnTo>
                  <a:pt x="1788" y="102"/>
                </a:lnTo>
                <a:lnTo>
                  <a:pt x="2025" y="42"/>
                </a:lnTo>
                <a:lnTo>
                  <a:pt x="2383" y="108"/>
                </a:lnTo>
                <a:lnTo>
                  <a:pt x="2654" y="0"/>
                </a:lnTo>
                <a:lnTo>
                  <a:pt x="2918" y="102"/>
                </a:lnTo>
                <a:lnTo>
                  <a:pt x="3209" y="66"/>
                </a:lnTo>
                <a:lnTo>
                  <a:pt x="3419" y="126"/>
                </a:lnTo>
                <a:lnTo>
                  <a:pt x="3629" y="42"/>
                </a:lnTo>
                <a:lnTo>
                  <a:pt x="3819" y="114"/>
                </a:lnTo>
                <a:lnTo>
                  <a:pt x="4124" y="42"/>
                </a:lnTo>
                <a:lnTo>
                  <a:pt x="4340" y="120"/>
                </a:lnTo>
                <a:lnTo>
                  <a:pt x="4516" y="78"/>
                </a:lnTo>
                <a:lnTo>
                  <a:pt x="4848" y="126"/>
                </a:lnTo>
                <a:lnTo>
                  <a:pt x="4848" y="204"/>
                </a:lnTo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020A7D-42BE-402E-A6AF-F1A5742E69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419475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79FF4B-0691-45E1-A42A-253B1ECD8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0275" y="3962400"/>
            <a:ext cx="2597150" cy="3254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B2838D90-597C-4162-9870-FB979A3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943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69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900E3-DD1F-4ED6-AF32-171222D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CE7F6492-C523-40FB-BE32-3BCF0F1C561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1976"/>
            <a:ext cx="791845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в порядке убывания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</a:t>
            </a:r>
            <a:r>
              <a:rPr lang="ru-RU" altLang="ru-RU" dirty="0" err="1" smtClean="0"/>
              <a:t>алиасу</a:t>
            </a:r>
            <a:r>
              <a:rPr lang="ru-RU" altLang="ru-RU" dirty="0" smtClean="0"/>
              <a:t>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EADBB8-2422-4291-A2DC-0F79FDBB8B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44901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DESC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9B6AA7-6A86-49D8-87F1-E858BB1A6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2025" y="2997351"/>
            <a:ext cx="681038" cy="2746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FEB9B67-0FAC-43DF-9527-B6CCA4B10C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4111776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salary*12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761D1C41-7D20-4255-BC8C-344094405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0" y="4187976"/>
            <a:ext cx="893763" cy="3444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0D236572-0E7E-4059-818F-503BD59F65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4721376"/>
            <a:ext cx="893763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xmlns="" id="{462E89CC-C08A-45E8-A6CE-D8E90AF6E9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94151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xmlns="" id="{B304A21A-CEA4-4942-A10C-A8F89BB242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416576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47476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3875F-1C90-4AAF-9DA8-5A49EE9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E02A3E-6776-4976-8BEE-E77E79CE534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819900"/>
            <a:ext cx="7918450" cy="1900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по номеру позиции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ru-RU" altLang="ru-RU" dirty="0" smtClean="0"/>
          </a:p>
          <a:p>
            <a:pPr lvl="1"/>
            <a:endParaRPr lang="ru-RU" altLang="ru-RU" dirty="0" smtClean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нескольким полям</a:t>
            </a:r>
            <a:r>
              <a:rPr lang="en-US" altLang="ru-RU" dirty="0" smtClean="0"/>
              <a:t>: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7940E1-0D43-4694-89A6-26907752556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361237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3;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AD73F2-589E-47B5-AC58-2CD69E535B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961312"/>
            <a:ext cx="4572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28FC87D3-475D-4000-94DF-746EA6A400D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875712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 DESC;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D1CCD7A5-1D88-462C-AF99-642D404C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600" y="4485312"/>
            <a:ext cx="49815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xmlns="" id="{57BFC7DB-583A-4CCA-A30B-22875FD043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10487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3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xmlns="" id="{9B7FD1F9-A72A-4174-94AA-A7264697A64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32912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45238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4C2C4-AD09-4E6C-B9FC-2234B93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Оператор ограничения строк </a:t>
            </a:r>
            <a:r>
              <a:rPr lang="en-US" altLang="ru-RU" sz="4000" dirty="0" smtClean="0"/>
              <a:t>SQL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2F52F-C9A4-499E-951C-C10EDF36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ru-RU" altLang="ru-RU" dirty="0" err="1" smtClean="0">
                <a:cs typeface="Courier New" panose="02070309020205020404" pitchFamily="49" charset="0"/>
              </a:rPr>
              <a:t>row_limiting_clause</a:t>
            </a:r>
            <a:r>
              <a:rPr lang="ru-RU" altLang="ru-RU" dirty="0" smtClean="0">
                <a:cs typeface="Courier New" panose="02070309020205020404" pitchFamily="49" charset="0"/>
              </a:rPr>
              <a:t> позволяет ограничить строки, возвращаемые запросом.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Запросы, которые упорядочивают данные, а затем ограничивают вывод строк, широко используются и часто называются запросами </a:t>
            </a:r>
            <a:r>
              <a:rPr lang="ru-RU" altLang="ru-RU" dirty="0" err="1" smtClean="0">
                <a:cs typeface="Courier New" panose="02070309020205020404" pitchFamily="49" charset="0"/>
              </a:rPr>
              <a:t>Top-N</a:t>
            </a:r>
            <a:r>
              <a:rPr lang="ru-RU" altLang="ru-RU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указать количество строк или процент строк для возврата с помощью ключевых слов FETCH_FIRST.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использовать ключевое слово OFFSET, чтобы указать, что возвращаемые строки начинаются со строки после первой строки полного набора результатов.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Ключевое слово WITH TIES включает дополнительные строки с теми же ключами упорядочивания, что и последняя строка набора результатов с ограничением строк (вы должны указать ORDER BY в запросе).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31625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38906-776D-47A1-9A11-2AB061A9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Использование предложения ограничения строк SQL в запросе</a:t>
            </a: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F1E320A-DB2F-45A7-A419-2F30AD121899}"/>
              </a:ext>
            </a:extLst>
          </p:cNvPr>
          <p:cNvSpPr txBox="1">
            <a:spLocks/>
          </p:cNvSpPr>
          <p:nvPr/>
        </p:nvSpPr>
        <p:spPr bwMode="gray">
          <a:xfrm>
            <a:off x="609600" y="1624011"/>
            <a:ext cx="7918450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marL="7938" indent="7938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Вы можете указать предложение ограничения строк в операторе SQL SELECT, поместив его после предложения ORDER BY. </a:t>
            </a:r>
          </a:p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Синтаксис:</a:t>
            </a: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02B363-58BC-425C-8E02-593A541829F9}"/>
              </a:ext>
            </a:extLst>
          </p:cNvPr>
          <p:cNvSpPr/>
          <p:nvPr/>
        </p:nvSpPr>
        <p:spPr>
          <a:xfrm>
            <a:off x="685800" y="2744786"/>
            <a:ext cx="7848600" cy="374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subquery::=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{ query_block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subquery { UNION [ALL] | INTERSECT | MINUS } subquery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 { UNION [ALL] | INTERSECT | MINUS } subquery ]...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( subquery )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order_by_clause 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[OFFSET offset { ROW | ROWS }]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[FETCH { FIRST | NEXT } [{ row_count | percent PERCENT }] { ROW | ROWS } 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 ONLY | WITH TIES }]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0FD246A-6D8A-4031-83E7-F84DEEF1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3186"/>
            <a:ext cx="7467600" cy="12192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6590230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EE2E3-1EDE-482E-A43D-0E02D70C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Пример оператора ограничения строк SQL</a:t>
            </a:r>
            <a:endParaRPr lang="ru-RU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8CFE9-90AC-44B4-A397-BBF61BB73D3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90689"/>
            <a:ext cx="5105400" cy="1295400"/>
          </a:xfr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LIMIT 5;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5C371F-08E7-4251-8154-8D3843F4A76E}"/>
              </a:ext>
            </a:extLst>
          </p:cNvPr>
          <p:cNvSpPr/>
          <p:nvPr/>
        </p:nvSpPr>
        <p:spPr bwMode="auto">
          <a:xfrm>
            <a:off x="457200" y="3367089"/>
            <a:ext cx="5562600" cy="1371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LIMIT 5 OFFSET 5;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FAECF0EB-2205-4444-A52C-185D4E0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31861"/>
            <a:ext cx="36576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CCA4B528-E0B2-41EE-BA13-867F2C8D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4119"/>
            <a:ext cx="5257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xmlns="" id="{AF542C8A-9EE1-405D-B309-B435649CBF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24089"/>
            <a:ext cx="838200" cy="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xmlns="" id="{FCFEF13D-D0BF-4C35-9042-C11C51664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4738689"/>
            <a:ext cx="0" cy="3810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" name="Picture 11">
            <a:extLst>
              <a:ext uri="{FF2B5EF4-FFF2-40B4-BE49-F238E27FC236}">
                <a16:creationId xmlns:a16="http://schemas.microsoft.com/office/drawing/2014/main" xmlns="" id="{91FA60FE-9E3C-40C4-9C53-C866D608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38289"/>
            <a:ext cx="2314575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56AB3725-92E7-4E30-B6C7-6FE90053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95889"/>
            <a:ext cx="2143125" cy="113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6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066ED-ED9A-4B29-83D2-AFBE904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313DFE-4BC9-41D4-97E8-2DEA16E9EA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14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400" dirty="0" smtClean="0"/>
              <a:t> Какие четыре из следующих операторов являются допустимыми для оператора WHERE?</a:t>
            </a:r>
          </a:p>
          <a:p>
            <a:pPr marL="0" indent="0"/>
            <a:endParaRPr lang="en-US" altLang="ru-RU" sz="2400" dirty="0" smtClean="0"/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&gt;=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IS </a:t>
            </a:r>
            <a:r>
              <a:rPr lang="en-US" altLang="ru-RU" dirty="0">
                <a:latin typeface="Courier New" panose="02070309020205020404" pitchFamily="49" charset="0"/>
              </a:rPr>
              <a:t>NULL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!=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IS LIKE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IN BETWEEN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774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:a16="http://schemas.microsoft.com/office/drawing/2014/main" xmlns="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:a16="http://schemas.microsoft.com/office/drawing/2014/main" xmlns="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:a16="http://schemas.microsoft.com/office/drawing/2014/main" xmlns="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:a16="http://schemas.microsoft.com/office/drawing/2014/main" xmlns="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:a16="http://schemas.microsoft.com/office/drawing/2014/main" xmlns="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:a16="http://schemas.microsoft.com/office/drawing/2014/main" xmlns="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xmlns="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:a16="http://schemas.microsoft.com/office/drawing/2014/main" xmlns="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:a16="http://schemas.microsoft.com/office/drawing/2014/main" xmlns="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xmlns="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xmlns="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:a16="http://schemas.microsoft.com/office/drawing/2014/main" xmlns="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:a16="http://schemas.microsoft.com/office/drawing/2014/main" xmlns="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xmlns="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:a16="http://schemas.microsoft.com/office/drawing/2014/main" xmlns="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xmlns="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:a16="http://schemas.microsoft.com/office/drawing/2014/main" xmlns="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xmlns="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xmlns="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:a16="http://schemas.microsoft.com/office/drawing/2014/main" xmlns="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:a16="http://schemas.microsoft.com/office/drawing/2014/main" xmlns="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:a16="http://schemas.microsoft.com/office/drawing/2014/main" xmlns="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:a16="http://schemas.microsoft.com/office/drawing/2014/main" xmlns="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xmlns="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:a16="http://schemas.microsoft.com/office/drawing/2014/main" xmlns="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:a16="http://schemas.microsoft.com/office/drawing/2014/main" xmlns="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xmlns="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xmlns="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xmlns="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xmlns="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:a16="http://schemas.microsoft.com/office/drawing/2014/main" xmlns="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:a16="http://schemas.microsoft.com/office/drawing/2014/main" xmlns="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xmlns="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:a16="http://schemas.microsoft.com/office/drawing/2014/main" xmlns="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:a16="http://schemas.microsoft.com/office/drawing/2014/main" xmlns="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:a16="http://schemas.microsoft.com/office/drawing/2014/main" xmlns="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xmlns="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:a16="http://schemas.microsoft.com/office/drawing/2014/main" xmlns="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xmlns="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:a16="http://schemas.microsoft.com/office/drawing/2014/main" xmlns="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:a16="http://schemas.microsoft.com/office/drawing/2014/main" xmlns="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:a16="http://schemas.microsoft.com/office/drawing/2014/main" xmlns="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:a16="http://schemas.microsoft.com/office/drawing/2014/main" xmlns="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:a16="http://schemas.microsoft.com/office/drawing/2014/main" xmlns="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:a16="http://schemas.microsoft.com/office/drawing/2014/main" xmlns="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:a16="http://schemas.microsoft.com/office/drawing/2014/main" xmlns="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:a16="http://schemas.microsoft.com/office/drawing/2014/main" xmlns="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:a16="http://schemas.microsoft.com/office/drawing/2014/main" xmlns="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:a16="http://schemas.microsoft.com/office/drawing/2014/main" xmlns="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:a16="http://schemas.microsoft.com/office/drawing/2014/main" xmlns="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:a16="http://schemas.microsoft.com/office/drawing/2014/main" xmlns="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:a16="http://schemas.microsoft.com/office/drawing/2014/main" xmlns="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:a16="http://schemas.microsoft.com/office/drawing/2014/main" xmlns="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:a16="http://schemas.microsoft.com/office/drawing/2014/main" xmlns="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:a16="http://schemas.microsoft.com/office/drawing/2014/main" xmlns="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:a16="http://schemas.microsoft.com/office/drawing/2014/main" xmlns="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:a16="http://schemas.microsoft.com/office/drawing/2014/main" xmlns="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:a16="http://schemas.microsoft.com/office/drawing/2014/main" xmlns="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Создание Таблицы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Создание</a:t>
            </a:r>
            <a:r>
              <a:rPr spc="-110" dirty="0"/>
              <a:t> </a:t>
            </a:r>
            <a:r>
              <a:rPr spc="-10" dirty="0"/>
              <a:t>таблицы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2" y="1110487"/>
            <a:ext cx="6980373" cy="26346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Таблица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0">
                <a:latin typeface="Microsoft Sans Serif"/>
                <a:cs typeface="Microsoft Sans Serif"/>
              </a:rPr>
              <a:t>БД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lang="ru-RU" sz="1400" spc="-30" dirty="0" smtClean="0">
                <a:latin typeface="Microsoft Sans Serif"/>
                <a:cs typeface="Microsoft Sans Serif"/>
              </a:rPr>
              <a:t> </a:t>
            </a:r>
            <a:r>
              <a:rPr sz="1400" spc="-10" smtClean="0">
                <a:latin typeface="Microsoft Sans Serif"/>
                <a:cs typeface="Microsoft Sans Serif"/>
              </a:rPr>
              <a:t>может</a:t>
            </a:r>
            <a:r>
              <a:rPr sz="1400" spc="-40" smtClean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создана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выполнением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lang="ru-RU" sz="1400" spc="-35" dirty="0" smtClean="0">
                <a:latin typeface="Microsoft Sans Serif"/>
                <a:cs typeface="Microsoft Sans Serif"/>
              </a:rPr>
              <a:t> </a:t>
            </a:r>
            <a:r>
              <a:rPr sz="1400" smtClean="0">
                <a:latin typeface="Microsoft Sans Serif"/>
                <a:cs typeface="Microsoft Sans Serif"/>
              </a:rPr>
              <a:t>оператора</a:t>
            </a:r>
            <a:r>
              <a:rPr lang="ru-RU" sz="1400" dirty="0" smtClean="0">
                <a:latin typeface="Microsoft Sans Serif"/>
                <a:cs typeface="Microsoft Sans Serif"/>
              </a:rPr>
              <a:t>    </a:t>
            </a:r>
            <a:r>
              <a:rPr sz="1400" smtClean="0">
                <a:latin typeface="Microsoft Sans Serif"/>
                <a:cs typeface="Microsoft Sans Serif"/>
              </a:rPr>
              <a:t>CREATE</a:t>
            </a:r>
            <a:r>
              <a:rPr sz="1400" spc="-10" smtClean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TABLE.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Неполный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оператора: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EXISTS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]</a:t>
            </a:r>
            <a:r>
              <a:rPr sz="1400" spc="-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table_name</a:t>
            </a:r>
            <a:r>
              <a:rPr sz="1400" spc="-5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330835" marR="13804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column1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 </a:t>
            </a:r>
            <a:r>
              <a:rPr sz="1400" dirty="0">
                <a:latin typeface="Courier New"/>
                <a:cs typeface="Courier New"/>
              </a:rPr>
              <a:t>column2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table_constraints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Например: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test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varchar(20));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Ограничение</a:t>
            </a:r>
            <a:r>
              <a:rPr spc="-105" dirty="0"/>
              <a:t> </a:t>
            </a:r>
            <a:r>
              <a:rPr dirty="0"/>
              <a:t>Primary</a:t>
            </a:r>
            <a:r>
              <a:rPr spc="-120" dirty="0"/>
              <a:t> </a:t>
            </a:r>
            <a:r>
              <a:rPr spc="-25" dirty="0"/>
              <a:t>Key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231" y="1110487"/>
            <a:ext cx="69037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первичного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поместить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таблицу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дубликатным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первичным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ключом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будет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отвергнута.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Вычисляемые</a:t>
            </a:r>
            <a:r>
              <a:rPr spc="-75" dirty="0"/>
              <a:t> </a:t>
            </a:r>
            <a:r>
              <a:rPr spc="-20" dirty="0"/>
              <a:t>поля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145655" cy="396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вычисляемым.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Вычисляемые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хранятся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Каждый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когда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требуется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происходит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формуле.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STORED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задается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физическое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хранение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вычисляемом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столбце.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наличии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вычисление </a:t>
            </a:r>
            <a:r>
              <a:rPr sz="1400" dirty="0">
                <a:latin typeface="Microsoft Sans Serif"/>
                <a:cs typeface="Microsoft Sans Serif"/>
              </a:rPr>
              <a:t>выполняется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добавлении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изменении строки,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результат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физически </a:t>
            </a:r>
            <a:r>
              <a:rPr sz="1400" dirty="0">
                <a:latin typeface="Microsoft Sans Serif"/>
                <a:cs typeface="Microsoft Sans Serif"/>
              </a:rPr>
              <a:t>хранится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определения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поля: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&lt;имя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поля&gt;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GENERATED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&lt;выражение&gt;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[STORED]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CREATE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TABLE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196850" marR="55626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TEXT, </a:t>
            </a:r>
            <a:r>
              <a:rPr sz="1200" dirty="0">
                <a:latin typeface="Courier New"/>
                <a:cs typeface="Courier New"/>
              </a:rPr>
              <a:t>birthdate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DATE,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age_years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GENERATED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ALWAYS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(EXTRACT(YEAR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(birthdate)))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STORED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https://www.db-fiddle.com/f/g1wcJdaeKZ5Zu7aSnm3Q2y/0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CHECK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559675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виде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логического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выражения.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логическое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принимает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false,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БД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такую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соответствующего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CHECK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имеет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даёт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разработчик.</a:t>
            </a:r>
            <a:endParaRPr sz="1400">
              <a:latin typeface="Microsoft Sans Serif"/>
              <a:cs typeface="Microsoft Sans Serif"/>
            </a:endParaRPr>
          </a:p>
          <a:p>
            <a:pPr marL="469900" marR="757555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касаться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тогда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оно </a:t>
            </a:r>
            <a:r>
              <a:rPr sz="1400" dirty="0">
                <a:latin typeface="Microsoft Sans Serif"/>
                <a:cs typeface="Microsoft Sans Serif"/>
              </a:rPr>
              <a:t>объявляется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поля, 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225425" marR="4982845" indent="-2133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employees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 </a:t>
            </a: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SERIAL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PRIMARY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KEY,</a:t>
            </a:r>
            <a:endParaRPr sz="1400">
              <a:latin typeface="Courier New"/>
              <a:cs typeface="Courier New"/>
            </a:endParaRPr>
          </a:p>
          <a:p>
            <a:pPr marL="225425" marR="38144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first_name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last_name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birth_date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joined_date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</a:t>
            </a:r>
            <a:r>
              <a:rPr sz="1400" spc="5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CHECK(salary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https://www.db-fiddle.com/f/4F1sQCxNuSPX3Ed8B2LpC6/1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099934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UNIQUE.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означает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появления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записи.</a:t>
            </a:r>
            <a:endParaRPr sz="1400">
              <a:latin typeface="Microsoft Sans Serif"/>
              <a:cs typeface="Microsoft Sans Serif"/>
            </a:endParaRPr>
          </a:p>
          <a:p>
            <a:pPr marL="469900" marR="1955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нарушить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приводит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отвергнута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БД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 </a:t>
            </a: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Обязательно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!!!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как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NULL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01775" algn="l"/>
              </a:tabLst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	vv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spc="-10" dirty="0">
                <a:latin typeface="Courier New"/>
                <a:cs typeface="Courier New"/>
              </a:rPr>
              <a:t>numeric,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unique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https://www.db-fiddle.com/f/aR6194VH13WbDxx4XBW9Lh/2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Ограничения</a:t>
            </a:r>
            <a:r>
              <a:rPr sz="3200" spc="-35" dirty="0"/>
              <a:t> </a:t>
            </a:r>
            <a:r>
              <a:rPr sz="3200" dirty="0"/>
              <a:t>PRIMARY</a:t>
            </a:r>
            <a:r>
              <a:rPr sz="3200" spc="-60" dirty="0"/>
              <a:t> </a:t>
            </a:r>
            <a:r>
              <a:rPr sz="3200" dirty="0"/>
              <a:t>KEY</a:t>
            </a:r>
            <a:r>
              <a:rPr sz="3200" spc="-55" dirty="0"/>
              <a:t> </a:t>
            </a:r>
            <a:r>
              <a:rPr sz="3200" dirty="0"/>
              <a:t>и</a:t>
            </a:r>
            <a:r>
              <a:rPr sz="3200" spc="-50" dirty="0"/>
              <a:t> </a:t>
            </a:r>
            <a:r>
              <a:rPr sz="3200"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3672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нескольких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этом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случае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является</a:t>
            </a:r>
            <a:r>
              <a:rPr sz="1400" spc="-10" dirty="0">
                <a:latin typeface="Microsoft Sans Serif"/>
                <a:cs typeface="Microsoft Sans Serif"/>
              </a:rPr>
              <a:t> ограничением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Синтаксис: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&lt;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&gt; </a:t>
            </a:r>
            <a:r>
              <a:rPr sz="1400" spc="-25" dirty="0">
                <a:latin typeface="Microsoft Sans Serif"/>
                <a:cs typeface="Microsoft Sans Serif"/>
              </a:rPr>
              <a:t>::=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[ CONSTRAINT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3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|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}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 (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column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[ ,...n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</a:rPr>
              <a:t>Вставка,</a:t>
            </a:r>
            <a:r>
              <a:rPr sz="2700" spc="-55" dirty="0">
                <a:solidFill>
                  <a:srgbClr val="FFFFFF"/>
                </a:solidFill>
              </a:rPr>
              <a:t> </a:t>
            </a:r>
            <a:r>
              <a:rPr sz="2700">
                <a:solidFill>
                  <a:srgbClr val="FFFFFF"/>
                </a:solidFill>
              </a:rPr>
              <a:t>обновление</a:t>
            </a:r>
            <a:r>
              <a:rPr sz="2700" spc="-55">
                <a:solidFill>
                  <a:srgbClr val="FFFFFF"/>
                </a:solidFill>
              </a:rPr>
              <a:t> </a:t>
            </a:r>
            <a:r>
              <a:rPr lang="ru-RU" sz="2700" spc="-55" dirty="0" smtClean="0">
                <a:solidFill>
                  <a:srgbClr val="FFFFFF"/>
                </a:solidFill>
              </a:rPr>
              <a:t> и удаление </a:t>
            </a:r>
            <a:r>
              <a:rPr sz="2700" spc="-10" smtClean="0">
                <a:solidFill>
                  <a:srgbClr val="FFFFFF"/>
                </a:solidFill>
              </a:rPr>
              <a:t>данных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454900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INSERT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ввода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добавляет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таблицу.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 marR="4560570">
              <a:lnSpc>
                <a:spcPts val="1680"/>
              </a:lnSpc>
              <a:spcBef>
                <a:spcPts val="4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&lt;имя_таблицы&gt;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[ </a:t>
            </a:r>
            <a:r>
              <a:rPr sz="1400" dirty="0">
                <a:latin typeface="Courier New"/>
                <a:cs typeface="Courier New"/>
              </a:rPr>
              <a:t>(&lt;имя_столбца&gt;,...)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[VALUES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(&lt;значение&gt;,..)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&lt;SELECT-</a:t>
            </a:r>
            <a:r>
              <a:rPr sz="1400" dirty="0">
                <a:latin typeface="Courier New"/>
                <a:cs typeface="Courier New"/>
              </a:rPr>
              <a:t>запрос&gt;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8163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явном 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неявном</a:t>
            </a:r>
            <a:r>
              <a:rPr sz="1400" spc="-10" dirty="0">
                <a:latin typeface="Microsoft Sans Serif"/>
                <a:cs typeface="Microsoft Sans Serif"/>
              </a:rPr>
              <a:t> списке </a:t>
            </a:r>
            <a:r>
              <a:rPr sz="1400" dirty="0">
                <a:latin typeface="Microsoft Sans Serif"/>
                <a:cs typeface="Microsoft Sans Serif"/>
              </a:rPr>
              <a:t>столбцов,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получат значения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умолчанию,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противном случае.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4"/>
            <a:ext cx="5880735" cy="285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(301667,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2171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subjects(subj_id,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subj_name,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description) VALUES</a:t>
            </a:r>
            <a:endParaRPr sz="1400">
              <a:latin typeface="Courier New"/>
              <a:cs typeface="Courier New"/>
            </a:endParaRPr>
          </a:p>
          <a:p>
            <a:pPr marL="12700" marR="6426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(1,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'основы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работы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с</a:t>
            </a:r>
            <a:r>
              <a:rPr sz="1400" spc="-2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PostgreSQL'</a:t>
            </a:r>
            <a:r>
              <a:rPr sz="1400" spc="-10" dirty="0">
                <a:latin typeface="Courier New"/>
                <a:cs typeface="Courier New"/>
              </a:rPr>
              <a:t>), </a:t>
            </a:r>
            <a:r>
              <a:rPr sz="1400" dirty="0">
                <a:latin typeface="Courier New"/>
                <a:cs typeface="Courier New"/>
              </a:rPr>
              <a:t>(2,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'Физика'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'Часть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3.</a:t>
            </a:r>
            <a:r>
              <a:rPr sz="1400" spc="-4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Оптика'</a:t>
            </a:r>
            <a:r>
              <a:rPr sz="1400" spc="-10" dirty="0"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'Английский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authors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films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tmp_films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date_prod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'2004-05-</a:t>
            </a:r>
            <a:r>
              <a:rPr sz="1400" spc="-20" dirty="0">
                <a:solidFill>
                  <a:srgbClr val="9F0F0F"/>
                </a:solidFill>
                <a:latin typeface="Courier New"/>
                <a:cs typeface="Courier New"/>
              </a:rPr>
              <a:t>07'</a:t>
            </a:r>
            <a:r>
              <a:rPr sz="1400" spc="-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Фильтрация и Сортировка данных </a:t>
            </a:r>
            <a:br>
              <a:rPr lang="ru-RU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WHERE </a:t>
            </a:r>
            <a:r>
              <a:rPr lang="ru-RU" sz="2700" dirty="0" smtClean="0">
                <a:solidFill>
                  <a:srgbClr val="FFFFFF"/>
                </a:solidFill>
              </a:rPr>
              <a:t>и </a:t>
            </a:r>
            <a:r>
              <a:rPr lang="en-US" sz="2700" dirty="0" smtClean="0">
                <a:solidFill>
                  <a:srgbClr val="FFFFFF"/>
                </a:solidFill>
              </a:rPr>
              <a:t>ORDER BY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6950709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6055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UPDATE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модифицирует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&lt;имя_таблицы&gt;</a:t>
            </a:r>
            <a:endParaRPr sz="1400">
              <a:latin typeface="Courier New"/>
              <a:cs typeface="Courier New"/>
            </a:endParaRPr>
          </a:p>
          <a:p>
            <a:pPr marL="12700" marR="32054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&lt;имя_столбца&gt;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&lt;значение&gt;,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... </a:t>
            </a:r>
            <a:r>
              <a:rPr sz="1400" dirty="0">
                <a:latin typeface="Courier New"/>
                <a:cs typeface="Courier New"/>
              </a:rPr>
              <a:t>[FROM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{&lt;имя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таблицы&gt;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|&lt;SELECT-запрос&gt;},…]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[WHERE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&lt;условие&gt;]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UPDATE будет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пропущен </a:t>
            </a:r>
            <a:r>
              <a:rPr sz="1400" spc="-10" dirty="0">
                <a:latin typeface="Microsoft Sans Serif"/>
                <a:cs typeface="Microsoft Sans Serif"/>
              </a:rPr>
              <a:t>раздел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разделе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SET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будут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сделаны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надёжнее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ссылаться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подзапросах,</a:t>
            </a:r>
            <a:r>
              <a:rPr sz="1400" spc="-20" dirty="0">
                <a:latin typeface="Microsoft Sans Serif"/>
                <a:cs typeface="Microsoft Sans Serif"/>
              </a:rPr>
              <a:t> хотя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такие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часто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медленнее,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FROM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spc="-10" dirty="0">
                <a:latin typeface="Microsoft Sans Serif"/>
                <a:cs typeface="Microsoft Sans Serif"/>
              </a:rPr>
              <a:t>соединение.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5"/>
            <a:ext cx="6442075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59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'Нетсуорти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'Шоу</a:t>
            </a:r>
            <a:r>
              <a:rPr sz="1400" spc="-3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subj_name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4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'Иностранный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description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'группы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английского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и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французского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языков'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r>
              <a:rPr sz="1400" spc="-2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4423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grade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5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j</a:t>
            </a:r>
            <a:endParaRPr sz="1400">
              <a:latin typeface="Courier New"/>
              <a:cs typeface="Courier New"/>
            </a:endParaRPr>
          </a:p>
          <a:p>
            <a:pPr marL="469900" marR="780415" indent="-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j.subj_id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s.fio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'Стравинский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Фёдор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Михайлович'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j.subj_name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5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e.exam_date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spc="-25" dirty="0">
                <a:latin typeface="+mj-lt"/>
                <a:cs typeface="Microsoft Sans Serif"/>
              </a:rPr>
              <a:t>Команда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DELETE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используется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для удаления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данных: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удаляет одну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несколько строк</a:t>
            </a:r>
            <a:r>
              <a:rPr sz="1400" b="0" spc="-8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из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+mj-lt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+mj-lt"/>
              </a:rPr>
              <a:t>Синтаксис</a:t>
            </a:r>
            <a:r>
              <a:rPr sz="1400" spc="-7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(упрощённый):</a:t>
            </a:r>
          </a:p>
          <a:p>
            <a:pPr marL="12700" marR="4267835">
              <a:lnSpc>
                <a:spcPts val="1680"/>
              </a:lnSpc>
              <a:spcBef>
                <a:spcPts val="45"/>
              </a:spcBef>
            </a:pPr>
            <a:r>
              <a:rPr sz="1400" b="0" dirty="0">
                <a:latin typeface="+mj-lt"/>
                <a:cs typeface="Courier New"/>
              </a:rPr>
              <a:t>DELETE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FROM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10" dirty="0">
                <a:latin typeface="+mj-lt"/>
                <a:cs typeface="Courier New"/>
              </a:rPr>
              <a:t>&lt;имя_таблицы&gt; </a:t>
            </a:r>
            <a:r>
              <a:rPr sz="1400" b="0" dirty="0">
                <a:latin typeface="+mj-lt"/>
                <a:cs typeface="Courier New"/>
              </a:rPr>
              <a:t>[</a:t>
            </a:r>
            <a:r>
              <a:rPr sz="1400" b="0" spc="-3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WHERE</a:t>
            </a:r>
            <a:r>
              <a:rPr sz="1400" b="0" spc="-5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&lt;условие&gt;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25" dirty="0">
                <a:latin typeface="+mj-lt"/>
                <a:cs typeface="Courier New"/>
              </a:rPr>
              <a:t>]}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+mj-lt"/>
            </a:endParaRPr>
          </a:p>
          <a:p>
            <a:pPr marL="469900" marR="189230" indent="-317500">
              <a:tabLst>
                <a:tab pos="469900" algn="l"/>
              </a:tabLst>
            </a:pPr>
            <a:r>
              <a:rPr sz="1400" b="0" dirty="0">
                <a:latin typeface="+mj-lt"/>
                <a:cs typeface="Microsoft Sans Serif"/>
              </a:rPr>
              <a:t>Без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будут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удалены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строки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таблицы.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разделе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также можно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использовать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вложенные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подзапросы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(т.е.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используя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других таблиц).</a:t>
            </a:r>
          </a:p>
          <a:p>
            <a:pPr marL="469265" indent="-316865">
              <a:spcBef>
                <a:spcPts val="5"/>
              </a:spcBef>
              <a:tabLst>
                <a:tab pos="469265" algn="l"/>
              </a:tabLst>
            </a:pPr>
            <a:r>
              <a:rPr sz="1400" b="0" dirty="0">
                <a:latin typeface="+mj-lt"/>
                <a:cs typeface="Microsoft Sans Serif"/>
              </a:rPr>
              <a:t>Быстрый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вариант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удаления</a:t>
            </a:r>
            <a:r>
              <a:rPr sz="1400" b="0" spc="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всех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одной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15" dirty="0">
                <a:latin typeface="+mj-lt"/>
                <a:cs typeface="Microsoft Sans Serif"/>
              </a:rPr>
              <a:t> </a:t>
            </a:r>
            <a:r>
              <a:rPr sz="1400" b="0" spc="-20" dirty="0">
                <a:latin typeface="+mj-lt"/>
                <a:cs typeface="Microsoft Sans Serif"/>
              </a:rPr>
              <a:t>нескольких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таблицах: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latin typeface="+mj-lt"/>
              </a:rPr>
              <a:t>TRUNCATE</a:t>
            </a:r>
            <a:r>
              <a:rPr sz="1400" spc="-6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table1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Оператор</a:t>
            </a:r>
            <a:r>
              <a:rPr sz="1400" b="0" spc="-6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TRUNCATE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TABLE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</a:t>
            </a:r>
            <a:r>
              <a:rPr sz="1400" dirty="0">
                <a:latin typeface="+mj-lt"/>
              </a:rPr>
              <a:t>DDL</a:t>
            </a:r>
            <a:r>
              <a:rPr sz="1400" b="0" dirty="0">
                <a:latin typeface="+mj-lt"/>
                <a:cs typeface="Microsoft Sans Serif"/>
              </a:rPr>
              <a:t>)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работает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много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быстрее,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чем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DELETE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FROM</a:t>
            </a:r>
            <a:r>
              <a:rPr sz="1400" b="0" spc="-2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TabName,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особенно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при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больших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размерах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06425"/>
            <a:ext cx="3964304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titleauthor;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publishers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p.pub_name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'Microsoft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Press'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16014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s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469900" marR="14649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e.grade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2 </a:t>
            </a:r>
            <a:r>
              <a:rPr sz="1400" dirty="0">
                <a:latin typeface="Courier New"/>
                <a:cs typeface="Courier New"/>
              </a:rPr>
              <a:t>GROUP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e.stud_id </a:t>
            </a:r>
            <a:r>
              <a:rPr sz="1400" dirty="0">
                <a:latin typeface="Courier New"/>
                <a:cs typeface="Courier New"/>
              </a:rPr>
              <a:t>HAVING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count(*)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tasks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status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'DONE'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RETURNING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*;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dirty="0" smtClean="0">
                <a:solidFill>
                  <a:srgbClr val="FFFFFF"/>
                </a:solidFill>
              </a:rPr>
              <a:t>SQL </a:t>
            </a:r>
            <a:r>
              <a:rPr lang="ru-RU" sz="2700" dirty="0" smtClean="0">
                <a:solidFill>
                  <a:srgbClr val="FFFFFF"/>
                </a:solidFill>
              </a:rPr>
              <a:t>Функции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Определение: </a:t>
            </a:r>
            <a:r>
              <a:rPr lang="en-US" sz="3200" dirty="0" smtClean="0"/>
              <a:t>SQL-</a:t>
            </a:r>
            <a:r>
              <a:rPr lang="ru-RU" sz="3200" dirty="0" smtClean="0"/>
              <a:t>функция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472" y="1142984"/>
            <a:ext cx="7551877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dirty="0" smtClean="0"/>
              <a:t>SQL-функция</a:t>
            </a:r>
            <a:r>
              <a:rPr lang="ru-RU" sz="1400" dirty="0" smtClean="0"/>
              <a:t> — это встроенная или пользовательская подпрограмма в языке SQL, которая выполняет определённую операцию над входными значениями и возвращает результат. SQL-функции применяются в выражениях, особенно в SELECT, WHERE, GROUP BY, ORDER BY, и других частях SQL-запросов.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571744"/>
            <a:ext cx="3261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Пример применения </a:t>
            </a:r>
            <a:r>
              <a:rPr lang="en-US" sz="1600" dirty="0" smtClean="0"/>
              <a:t>SQL-</a:t>
            </a:r>
            <a:r>
              <a:rPr lang="ru-RU" sz="1600" dirty="0" smtClean="0"/>
              <a:t>функции: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00372"/>
            <a:ext cx="4214841" cy="93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71472" y="4143380"/>
            <a:ext cx="3622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UPPER — скалярная строковая функция</a:t>
            </a:r>
          </a:p>
          <a:p>
            <a:r>
              <a:rPr lang="ru-RU" sz="1600" dirty="0" smtClean="0"/>
              <a:t>LENGTH — строковая функция</a:t>
            </a:r>
          </a:p>
          <a:p>
            <a:r>
              <a:rPr lang="ru-RU" sz="1600" dirty="0" smtClean="0"/>
              <a:t>ROUND — числовая функция</a:t>
            </a:r>
            <a:endParaRPr lang="ru-RU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Строковые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10256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Описание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LENGTH(str)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Длина строки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LENGTH('hello'); -- 5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UPPER(str)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 верхний регистр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UPPER('abc'); -- 'ABC'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LOWER(str)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 нижний регистр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LOWER('ABC'); -- 'abc'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SUBSTRING(str, a, b)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Извлекает подстроку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SUBSTRING('abcdef', 2, 3); -- 'bcd'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 dirty="0"/>
                        <a:t>REPLACE(</a:t>
                      </a:r>
                      <a:r>
                        <a:rPr lang="en-US" sz="1400" dirty="0" err="1"/>
                        <a:t>str</a:t>
                      </a:r>
                      <a:r>
                        <a:rPr lang="en-US" sz="1400" dirty="0"/>
                        <a:t>, a, b)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Заменяет </a:t>
                      </a:r>
                      <a:r>
                        <a:rPr lang="en-US" sz="1400"/>
                        <a:t>a </a:t>
                      </a:r>
                      <a:r>
                        <a:rPr lang="ru-RU" sz="1400"/>
                        <a:t>на </a:t>
                      </a:r>
                      <a:r>
                        <a:rPr lang="en-US" sz="1400"/>
                        <a:t>b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REPLACE('</a:t>
                      </a:r>
                      <a:r>
                        <a:rPr lang="en-US" sz="1400" dirty="0" err="1"/>
                        <a:t>abcabc</a:t>
                      </a:r>
                      <a:r>
                        <a:rPr lang="en-US" sz="1400" dirty="0"/>
                        <a:t>', 'a', 'x');</a:t>
                      </a:r>
                    </a:p>
                  </a:txBody>
                  <a:tcPr marL="59765" marR="59765" marT="29882" marB="29882"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TRIM(str)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Удаляет пробелы с начала и конца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TRIM(' hello ');</a:t>
                      </a:r>
                    </a:p>
                  </a:txBody>
                  <a:tcPr marL="59765" marR="59765" marT="29882" marB="29882"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CONCAT(a, b, ...)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Конкатенация строк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CONCAT('a', 'b', 'c'); -- '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'</a:t>
                      </a:r>
                    </a:p>
                  </a:txBody>
                  <a:tcPr marL="59765" marR="59765" marT="29882" marB="29882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Дата и время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23383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71702"/>
                <a:gridCol w="2643206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NOW()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Текущая дата и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NOW();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Текущая дата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CURRENT_DATE;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AGE(timestamp)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Возраст относительно текущей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AGE('2000-01-01');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DATE_PART('field',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Извлекает часть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DATE_PART('year', NOW());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EXTRACT(field FROM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Аналогично </a:t>
                      </a:r>
                      <a:r>
                        <a:rPr lang="en-US" sz="1400"/>
                        <a:t>DATE_PART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EXTRACT(DAY FROM NOW());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TO_CHAR(date, format)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Форматирование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TO_CHAR(NOW(), 'YYYY-MM-DD');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DATE_TRUNC(field,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Обрезает до указанного интервала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DATE_TRUNC('month', NOW());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Числовые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13424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Абсолютное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ABS(-5); -- 5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ROUND(x,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до </a:t>
                      </a:r>
                      <a:r>
                        <a:rPr lang="en-US" sz="1400"/>
                        <a:t>n </a:t>
                      </a:r>
                      <a:r>
                        <a:rPr lang="ru-RU" sz="1400"/>
                        <a:t>знаков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ROUND(3.14159, 2); -- 3.14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CEIL(x)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вверх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CEIL(4.3); -- 5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FLOOR(x)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вниз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FLOOR(4.7); -- 4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MOD(10, 3); -- 1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POWER(x,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POWER(2, 3); -- 8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SQRT(x)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Квадратный корень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SQRT(9); -- 3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Условные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210018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 dirty="0"/>
                        <a:t>COALESCE(a, b, 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Первый не </a:t>
                      </a:r>
                      <a:r>
                        <a:rPr lang="en-US" sz="140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COALESCE(NULL, 'A'); -- 'A'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NULLIF(a, 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NULL, </a:t>
                      </a:r>
                      <a:r>
                        <a:rPr lang="ru-RU" sz="1400" dirty="0"/>
                        <a:t>если </a:t>
                      </a:r>
                      <a:r>
                        <a:rPr lang="en-US" sz="1400" dirty="0"/>
                        <a:t>a 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NULLIF(5, 5); -- NULL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CASE WHEN ... THEN 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Условная логика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CASE WHEN 1=1 THEN 'yes' ELSE 'no' END;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01E93-8B2B-4EE4-B146-FB69F5FC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A8D33-1514-4233-99A0-71C95D7B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Ограничение строк с помощью:</a:t>
            </a:r>
          </a:p>
          <a:p>
            <a:r>
              <a:rPr lang="ru-RU" dirty="0" smtClean="0"/>
              <a:t>Предложения WHERE</a:t>
            </a:r>
          </a:p>
          <a:p>
            <a:r>
              <a:rPr lang="ru-RU" dirty="0" smtClean="0"/>
              <a:t>Операторы сравнения с использованием условий =, &lt;=, BETWEEN, IN, LIKE и NULL</a:t>
            </a:r>
          </a:p>
          <a:p>
            <a:r>
              <a:rPr lang="ru-RU" dirty="0" smtClean="0"/>
              <a:t>Логические условия с использованием операторов AND, OR и NOT</a:t>
            </a:r>
          </a:p>
          <a:p>
            <a:r>
              <a:rPr lang="ru-RU" dirty="0" smtClean="0"/>
              <a:t>Правила приоритета для операторов в выражении</a:t>
            </a:r>
          </a:p>
          <a:p>
            <a:r>
              <a:rPr lang="ru-RU" dirty="0" smtClean="0"/>
              <a:t>Сортировка строк с использованием предложения ORDER BY</a:t>
            </a:r>
          </a:p>
          <a:p>
            <a:r>
              <a:rPr lang="ru-RU" dirty="0" smtClean="0"/>
              <a:t>Предложение ограничения строк SQL в запросе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88552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Агрегатные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32971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COUNT(*)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COUNT(*) FROM table;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SUM(col)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Сумма значений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SUM(salary) FROM employees;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AVG(col)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Среднее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AVG(age) FROM users;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MAX(col)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Максимальное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MAX(score) FROM tests;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MIN(col)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Минимальное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MIN(price) FROM products;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Схема данных о Клиенте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428868"/>
            <a:ext cx="5065214" cy="206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AutoShape 4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8" name="Picture 8" descr="Download Free Client Icons in PNG &amp; 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85992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F7AC8-4472-496E-A1B0-FCC4E18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выборки строк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CCC52F9-CB74-4FB7-B944-5003F32F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/>
              <a:t>“retrieve all</a:t>
            </a:r>
            <a:br>
              <a:rPr lang="en-US" altLang="ru-RU"/>
            </a:br>
            <a:r>
              <a:rPr lang="en-US" altLang="ru-RU"/>
              <a:t>employees in department 90”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A55C7FA-76D0-4C1A-A7CA-162416C0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ED9979AA-3D7D-4C97-AE83-CD0563D0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F7E0E42D-5C6C-4B49-B2E2-3B339935BE66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3" name="Picture 14" descr="C:\salome_official\projects\11gR2\screenshots\les2_s4_b.gif">
            <a:extLst>
              <a:ext uri="{FF2B5EF4-FFF2-40B4-BE49-F238E27FC236}">
                <a16:creationId xmlns:a16="http://schemas.microsoft.com/office/drawing/2014/main" xmlns="" id="{5F35A55E-8DE4-4179-933A-95E76F7E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xmlns="" id="{8BD10F71-E45B-44DB-9F30-BB4C3A18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14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3789F-ACEB-47F7-8ED2-A128F35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выбранных строк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2CCC1AC0-63C7-4656-A956-D7FE3C55500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69983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Ограничьте возвращаемые строки с помощью предложения WHERE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en-US" altLang="ru-RU" dirty="0"/>
          </a:p>
          <a:p>
            <a:pPr lvl="1"/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altLang="ru-RU" dirty="0" smtClean="0"/>
          </a:p>
          <a:p>
            <a:pPr lvl="1"/>
            <a:r>
              <a:rPr lang="ru-RU" altLang="ru-RU" dirty="0" smtClean="0"/>
              <a:t>Предложение WHERE следует за предложением FROM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3CEB46-3BAB-4AA8-8426-803054B9A7D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528889"/>
            <a:ext cx="7262813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[WHERE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logical expression(s)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DC5093-67BA-40F1-B43A-7D7A6989EC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9325" y="3105152"/>
            <a:ext cx="41433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21670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29A6E-AD90-400D-B498-67B4096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WHERE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2E1E7C6-21DB-4AC4-A9D0-55AF3771F2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943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90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AAF33E9-C467-43AB-B3F3-6A316F368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0750" y="2459038"/>
            <a:ext cx="3586163" cy="269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 descr="C:\salome_official\projects\11gR2\screenshots\les2_s4_b.gif">
            <a:extLst>
              <a:ext uri="{FF2B5EF4-FFF2-40B4-BE49-F238E27FC236}">
                <a16:creationId xmlns:a16="http://schemas.microsoft.com/office/drawing/2014/main" xmlns="" id="{53A9344D-9E45-49F7-ACAA-EDEFAFF5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688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EA6C9-86B7-4650-AF2F-E64F18EF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Строки символов и даты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97BEE2C-6180-408E-BFE7-D433E2EF7D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5814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'Whalen'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0E80B70-9DED-4626-96E0-E2876B17B4C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83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Символьные строки и значения даты заключаются в одинарные кавычки.</a:t>
            </a:r>
          </a:p>
          <a:p>
            <a:pPr lvl="1"/>
            <a:r>
              <a:rPr lang="ru-RU" altLang="ru-RU" sz="2000" dirty="0" smtClean="0"/>
              <a:t>Символьные значения чувствительны к регистру, а значения даты — к формату.</a:t>
            </a:r>
          </a:p>
          <a:p>
            <a:pPr lvl="1"/>
            <a:r>
              <a:rPr lang="ru-RU" altLang="ru-RU" sz="2000" dirty="0" smtClean="0"/>
              <a:t>Формат отображения даты по умолчанию — DD-MON-RR.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034F7A-FF8F-4800-B9BC-F061A07EA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33775" y="4148138"/>
            <a:ext cx="1171575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0DE94B02-DDE9-41CB-B8EE-33C401B10CF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1063" y="4800600"/>
            <a:ext cx="7272337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'17-OCT-03'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340D1291-63B1-4AEA-8912-CAAF07F7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5334000"/>
            <a:ext cx="1566863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17C024-C0CB-46DF-A5BD-CFB1D49D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876550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483F106-7E22-4589-88B0-722FD9E9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12573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1719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2414</Words>
  <PresentationFormat>Экран (4:3)</PresentationFormat>
  <Paragraphs>542</Paragraphs>
  <Slides>52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Модель данных – корпоративные сотрудники</vt:lpstr>
      <vt:lpstr>Схема управления сотрудниками (HR)</vt:lpstr>
      <vt:lpstr>Схема управления сотрудниками (HR)</vt:lpstr>
      <vt:lpstr>Фильтрация и Сортировка данных  WHERE и ORDER BY</vt:lpstr>
      <vt:lpstr>План лекции</vt:lpstr>
      <vt:lpstr>Ограничение выборки строк</vt:lpstr>
      <vt:lpstr>Ограничение выбранных строк</vt:lpstr>
      <vt:lpstr>Применение оператора WHERE</vt:lpstr>
      <vt:lpstr>Строки символов и даты</vt:lpstr>
      <vt:lpstr>Comparison Operators</vt:lpstr>
      <vt:lpstr>Применение операторов сравнения</vt:lpstr>
      <vt:lpstr>Условия диапазона с использованием оператора BETWEEN</vt:lpstr>
      <vt:lpstr>Условие вхождения с оператором IN</vt:lpstr>
      <vt:lpstr>Сопоставление с образцом в операторе LIKE</vt:lpstr>
      <vt:lpstr>Объединение подстановочных знаков</vt:lpstr>
      <vt:lpstr>Применение условий NULL</vt:lpstr>
      <vt:lpstr>Определение условий с использованием логических операторов</vt:lpstr>
      <vt:lpstr>Применение оператора И</vt:lpstr>
      <vt:lpstr>Применение оператора ИЛИ</vt:lpstr>
      <vt:lpstr>Применение оператора NOT</vt:lpstr>
      <vt:lpstr>Правила приоритета</vt:lpstr>
      <vt:lpstr>Правила приоритета</vt:lpstr>
      <vt:lpstr>Применение предложения ORDER BY</vt:lpstr>
      <vt:lpstr>Сортировка</vt:lpstr>
      <vt:lpstr>Сортировка</vt:lpstr>
      <vt:lpstr>Оператор ограничения строк SQL</vt:lpstr>
      <vt:lpstr>Использование предложения ограничения строк SQL в запросе</vt:lpstr>
      <vt:lpstr>Пример оператора ограничения строк SQL</vt:lpstr>
      <vt:lpstr>Вопрос</vt:lpstr>
      <vt:lpstr>Создание Таблицы</vt:lpstr>
      <vt:lpstr>Создание таблицы</vt:lpstr>
      <vt:lpstr>Ограничение Primary Key</vt:lpstr>
      <vt:lpstr>Вычисляемые поля</vt:lpstr>
      <vt:lpstr>Ограничения CHECK</vt:lpstr>
      <vt:lpstr>Ограничения UNIQUE</vt:lpstr>
      <vt:lpstr>Ограничения PRIMARY KEY и UNIQUE</vt:lpstr>
      <vt:lpstr>Вставка, обновление  и удаление данных</vt:lpstr>
      <vt:lpstr>Команда INSERT</vt:lpstr>
      <vt:lpstr>Команда INSERT</vt:lpstr>
      <vt:lpstr>Команда UPDATE</vt:lpstr>
      <vt:lpstr>Команда UPDATE</vt:lpstr>
      <vt:lpstr>Команда DELETE</vt:lpstr>
      <vt:lpstr>Команда DELETE</vt:lpstr>
      <vt:lpstr>SQL Функции</vt:lpstr>
      <vt:lpstr>Определение: SQL-функция</vt:lpstr>
      <vt:lpstr>Строковые функции</vt:lpstr>
      <vt:lpstr>Дата и время</vt:lpstr>
      <vt:lpstr>Числовые функции</vt:lpstr>
      <vt:lpstr>Условные функции</vt:lpstr>
      <vt:lpstr>Агрегатные функции</vt:lpstr>
      <vt:lpstr>Модель данных – Клиент</vt:lpstr>
      <vt:lpstr>Схема данных о Клиенте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для Анализа данных</dc:title>
  <dc:creator>andrey</dc:creator>
  <cp:lastModifiedBy>andrey</cp:lastModifiedBy>
  <cp:revision>126</cp:revision>
  <dcterms:created xsi:type="dcterms:W3CDTF">2025-05-25T17:27:16Z</dcterms:created>
  <dcterms:modified xsi:type="dcterms:W3CDTF">2025-09-02T06:31:11Z</dcterms:modified>
</cp:coreProperties>
</file>