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2" r:id="rId2"/>
    <p:sldId id="343" r:id="rId3"/>
    <p:sldId id="303" r:id="rId4"/>
    <p:sldId id="306" r:id="rId5"/>
    <p:sldId id="307" r:id="rId6"/>
    <p:sldId id="310" r:id="rId7"/>
    <p:sldId id="329" r:id="rId8"/>
    <p:sldId id="330" r:id="rId9"/>
    <p:sldId id="340" r:id="rId10"/>
    <p:sldId id="315" r:id="rId11"/>
    <p:sldId id="328" r:id="rId12"/>
    <p:sldId id="320" r:id="rId13"/>
    <p:sldId id="321" r:id="rId14"/>
    <p:sldId id="322" r:id="rId15"/>
    <p:sldId id="323" r:id="rId16"/>
    <p:sldId id="324" r:id="rId17"/>
    <p:sldId id="325" r:id="rId18"/>
    <p:sldId id="258" r:id="rId19"/>
    <p:sldId id="341" r:id="rId20"/>
    <p:sldId id="342" r:id="rId21"/>
    <p:sldId id="331" r:id="rId22"/>
    <p:sldId id="259" r:id="rId23"/>
    <p:sldId id="260" r:id="rId24"/>
    <p:sldId id="261" r:id="rId25"/>
    <p:sldId id="266" r:id="rId26"/>
    <p:sldId id="269" r:id="rId27"/>
    <p:sldId id="270" r:id="rId28"/>
    <p:sldId id="334" r:id="rId29"/>
    <p:sldId id="271" r:id="rId30"/>
    <p:sldId id="327" r:id="rId31"/>
    <p:sldId id="272" r:id="rId32"/>
    <p:sldId id="273" r:id="rId33"/>
    <p:sldId id="274" r:id="rId34"/>
    <p:sldId id="275" r:id="rId35"/>
    <p:sldId id="276" r:id="rId36"/>
    <p:sldId id="335" r:id="rId37"/>
    <p:sldId id="278" r:id="rId38"/>
    <p:sldId id="279" r:id="rId39"/>
    <p:sldId id="280" r:id="rId40"/>
    <p:sldId id="336" r:id="rId41"/>
    <p:sldId id="337" r:id="rId42"/>
    <p:sldId id="281" r:id="rId43"/>
    <p:sldId id="338" r:id="rId44"/>
    <p:sldId id="282" r:id="rId45"/>
    <p:sldId id="283" r:id="rId46"/>
    <p:sldId id="284" r:id="rId47"/>
    <p:sldId id="339" r:id="rId48"/>
    <p:sldId id="285" r:id="rId49"/>
    <p:sldId id="286" r:id="rId50"/>
    <p:sldId id="287" r:id="rId51"/>
    <p:sldId id="288" r:id="rId52"/>
    <p:sldId id="289" r:id="rId53"/>
    <p:sldId id="290" r:id="rId54"/>
    <p:sldId id="291" r:id="rId55"/>
    <p:sldId id="292" r:id="rId56"/>
    <p:sldId id="293" r:id="rId57"/>
    <p:sldId id="295" r:id="rId58"/>
    <p:sldId id="296" r:id="rId59"/>
    <p:sldId id="297" r:id="rId60"/>
    <p:sldId id="298" r:id="rId61"/>
    <p:sldId id="299" r:id="rId62"/>
    <p:sldId id="300" r:id="rId63"/>
    <p:sldId id="301" r:id="rId64"/>
    <p:sldId id="332" r:id="rId65"/>
    <p:sldId id="333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-909" y="-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94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5665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2285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10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5112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0558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28.05.2025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502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28.05.2025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4586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28.05.2025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9585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8608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8779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9A852-A675-45C4-9442-78DD9AA48757}" type="datetimeFigureOut">
              <a:rPr lang="ru-RU" smtClean="0"/>
              <a:pPr/>
              <a:t>28.05.2025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8248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fUfQvv8QaXG5wdMWr9zzbA/5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wHak6mbZeymqcSSgFzPEuP/3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6dPvL1tA3WLc98u7pHz9ZQ/1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AB6F1E-7BD5-4D1A-91EF-56617E52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pic>
        <p:nvPicPr>
          <p:cNvPr id="56321" name="Picture 1" descr="D:\work\Neoflex\Обучающие_курсы\SQL_и_Базы_Данных\вопросы\sql_q_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912" y="1865678"/>
            <a:ext cx="8256789" cy="35071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0302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2B0671-4305-4344-8560-CD964EBD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Полезные Функции</a:t>
            </a:r>
            <a:endParaRPr lang="ru-RU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6ECC3120-02E4-4B9D-95D0-7E5D11BED76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744748"/>
            <a:ext cx="7918450" cy="230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ru-RU" sz="2400" dirty="0" smtClean="0"/>
              <a:t>Универсальная функция </a:t>
            </a:r>
            <a:r>
              <a:rPr lang="ru-RU" altLang="ru-RU" sz="2400" dirty="0" err="1" smtClean="0"/>
              <a:t>преборазования</a:t>
            </a:r>
            <a:r>
              <a:rPr lang="ru-RU" altLang="ru-RU" sz="2400" dirty="0" smtClean="0"/>
              <a:t> данных к заданному типу:</a:t>
            </a:r>
            <a:endParaRPr lang="en-US" altLang="ru-RU" dirty="0" smtClean="0"/>
          </a:p>
          <a:p>
            <a:pPr lvl="1"/>
            <a:r>
              <a:rPr lang="en-US" altLang="ru-RU" dirty="0" smtClean="0">
                <a:latin typeface="Courier New" panose="02070309020205020404" pitchFamily="49" charset="0"/>
              </a:rPr>
              <a:t>CAST(&lt;</a:t>
            </a:r>
            <a:r>
              <a:rPr lang="ru-RU" altLang="ru-RU" dirty="0" smtClean="0">
                <a:latin typeface="Courier New" panose="02070309020205020404" pitchFamily="49" charset="0"/>
              </a:rPr>
              <a:t>выражение&gt; </a:t>
            </a:r>
            <a:r>
              <a:rPr lang="en-US" altLang="ru-RU" dirty="0" smtClean="0">
                <a:latin typeface="Courier New" panose="02070309020205020404" pitchFamily="49" charset="0"/>
              </a:rPr>
              <a:t>AS &lt;</a:t>
            </a:r>
            <a:r>
              <a:rPr lang="ru-RU" altLang="ru-RU" dirty="0" err="1" smtClean="0">
                <a:latin typeface="Courier New" panose="02070309020205020404" pitchFamily="49" charset="0"/>
              </a:rPr>
              <a:t>тип_данных</a:t>
            </a:r>
            <a:r>
              <a:rPr lang="ru-RU" altLang="ru-RU" dirty="0" smtClean="0">
                <a:latin typeface="Courier New" panose="02070309020205020404" pitchFamily="49" charset="0"/>
              </a:rPr>
              <a:t>&gt;)</a:t>
            </a:r>
            <a:endParaRPr lang="en-US" altLang="ru-RU" dirty="0">
              <a:latin typeface="Courier New" panose="02070309020205020404" pitchFamily="49" charset="0"/>
            </a:endParaRPr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596348" y="3180523"/>
            <a:ext cx="5196746" cy="206210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1. Преобразование строки в число: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SELECT CAST('123' AS INT); → 123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2. Преобразование числа в строку: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SELECT CAST(456 AS STRING); → '456'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3. Преобразование строки в дату: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SELECT CAST('2024-05-27' AS DATE); → 2024-05-27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5930659" y="3193606"/>
            <a:ext cx="2877675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Поддерживаемые типы: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STRING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I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BIGINT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FLOAT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DOUBLE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BOOLEAN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DATE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TIMESTAMP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518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2B0671-4305-4344-8560-CD964EBD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Полезные Функции</a:t>
            </a:r>
            <a:endParaRPr lang="ru-RU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6ECC3120-02E4-4B9D-95D0-7E5D11BED76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744748"/>
            <a:ext cx="7918450" cy="230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ru-RU" sz="2400" dirty="0" smtClean="0"/>
              <a:t>Следующая </a:t>
            </a:r>
            <a:r>
              <a:rPr lang="ru-RU" altLang="ru-RU" sz="2400" dirty="0" smtClean="0"/>
              <a:t>функции </a:t>
            </a:r>
            <a:r>
              <a:rPr lang="ru-RU" altLang="ru-RU" sz="2400" dirty="0" smtClean="0"/>
              <a:t>работает </a:t>
            </a:r>
            <a:r>
              <a:rPr lang="ru-RU" altLang="ru-RU" sz="2400" dirty="0" smtClean="0"/>
              <a:t>с любым типом данных и относятся к использованию значений NULL</a:t>
            </a:r>
            <a:r>
              <a:rPr lang="ru-RU" altLang="ru-RU" sz="2400" dirty="0" smtClean="0"/>
              <a:t>:</a:t>
            </a:r>
            <a:endParaRPr lang="en-US" altLang="ru-RU" dirty="0" smtClean="0"/>
          </a:p>
          <a:p>
            <a:pPr lvl="1"/>
            <a:r>
              <a:rPr lang="en-US" altLang="ru-RU" dirty="0" smtClean="0">
                <a:latin typeface="Courier New" panose="02070309020205020404" pitchFamily="49" charset="0"/>
              </a:rPr>
              <a:t>COALESCE</a:t>
            </a:r>
            <a:r>
              <a:rPr lang="en-US" altLang="ru-RU" dirty="0" smtClean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(expr1, expr2, ..., </a:t>
            </a:r>
            <a:r>
              <a:rPr lang="en-US" altLang="ru-RU" dirty="0" err="1">
                <a:latin typeface="Courier New" panose="02070309020205020404" pitchFamily="49" charset="0"/>
              </a:rPr>
              <a:t>exprn</a:t>
            </a:r>
            <a:r>
              <a:rPr lang="en-US" altLang="ru-RU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404518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D49FC-2D99-49CF-913E-4C970299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COALESCE</a:t>
            </a:r>
            <a:r>
              <a:rPr lang="en-US" altLang="ru-RU" sz="3600" dirty="0" smtClean="0"/>
              <a:t> </a:t>
            </a:r>
            <a:r>
              <a:rPr lang="ru-RU" altLang="ru-RU" sz="3600" dirty="0" smtClean="0"/>
              <a:t>Функции</a:t>
            </a:r>
            <a:endParaRPr lang="ru-R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36A0FF-107E-4A13-AE21-F47E4624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 dirty="0" smtClean="0"/>
              <a:t>Особенность функции </a:t>
            </a:r>
            <a:r>
              <a:rPr lang="ru-RU" altLang="ru-RU" dirty="0" smtClean="0"/>
              <a:t>COALESCE </a:t>
            </a:r>
            <a:r>
              <a:rPr lang="ru-RU" altLang="ru-RU" dirty="0" smtClean="0"/>
              <a:t>заключается </a:t>
            </a:r>
            <a:r>
              <a:rPr lang="ru-RU" altLang="ru-RU" dirty="0" smtClean="0"/>
              <a:t>в том, что функция COALESCE может принимать несколько альтернативных значений.</a:t>
            </a:r>
          </a:p>
          <a:p>
            <a:pPr lvl="1"/>
            <a:r>
              <a:rPr lang="ru-RU" altLang="ru-RU" dirty="0" smtClean="0"/>
              <a:t>Если первое выражение не равно </a:t>
            </a:r>
            <a:r>
              <a:rPr lang="ru-RU" altLang="ru-RU" dirty="0" err="1" smtClean="0"/>
              <a:t>null</a:t>
            </a:r>
            <a:r>
              <a:rPr lang="ru-RU" altLang="ru-RU" dirty="0" smtClean="0"/>
              <a:t>, функция COALESCE возвращает это выражение; </a:t>
            </a:r>
            <a:r>
              <a:rPr lang="ru-RU" altLang="ru-RU" dirty="0" smtClean="0"/>
              <a:t/>
            </a:r>
            <a:br>
              <a:rPr lang="ru-RU" altLang="ru-RU" dirty="0" smtClean="0"/>
            </a:br>
            <a:r>
              <a:rPr lang="ru-RU" altLang="ru-RU" dirty="0" smtClean="0"/>
              <a:t>В </a:t>
            </a:r>
            <a:r>
              <a:rPr lang="ru-RU" altLang="ru-RU" dirty="0" smtClean="0"/>
              <a:t>противном случае она выполняет COALESCE оставшихся выражений.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7313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778672-74B3-4243-9E76-5606D088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Пример </a:t>
            </a:r>
            <a:r>
              <a:rPr lang="ru-RU" altLang="ru-RU" sz="3600" dirty="0" smtClean="0"/>
              <a:t>п</a:t>
            </a:r>
            <a:r>
              <a:rPr lang="ru-RU" altLang="ru-RU" sz="3600" dirty="0" smtClean="0"/>
              <a:t>рименения </a:t>
            </a:r>
            <a:r>
              <a:rPr lang="en-US" altLang="ru-RU" sz="3600" dirty="0" smtClean="0"/>
              <a:t>COALESCE</a:t>
            </a:r>
            <a:endParaRPr lang="ru-RU" sz="36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FC32E72-F3A4-4113-94C1-C6A1537EC916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38200" y="1371599"/>
            <a:ext cx="7364413" cy="19611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coalesce(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0)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9494B2D-9F20-43B6-957B-CB3CA942A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6611273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837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3AA59-5AA5-49DE-940B-0B63A984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Условные выражения</a:t>
            </a:r>
            <a:endParaRPr lang="ru-RU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4DED9507-7573-4C85-A121-C25BCA33F2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1">
              <a:buNone/>
            </a:pPr>
            <a:r>
              <a:rPr lang="ru-RU" altLang="ru-RU" dirty="0" smtClean="0"/>
              <a:t>Применение логики </a:t>
            </a:r>
            <a:r>
              <a:rPr lang="ru-RU" altLang="ru-RU" dirty="0" smtClean="0"/>
              <a:t>IF-THEN-ELSE в операторе SQL:</a:t>
            </a:r>
          </a:p>
          <a:p>
            <a:pPr lvl="1">
              <a:buNone/>
            </a:pPr>
            <a:r>
              <a:rPr lang="ru-RU" altLang="ru-RU" b="1" dirty="0" smtClean="0"/>
              <a:t>CASE</a:t>
            </a:r>
            <a:endParaRPr lang="en-US" altLang="ru-RU" b="1" dirty="0"/>
          </a:p>
        </p:txBody>
      </p:sp>
    </p:spTree>
    <p:extLst>
      <p:ext uri="{BB962C8B-B14F-4D97-AF65-F5344CB8AC3E}">
        <p14:creationId xmlns:p14="http://schemas.microsoft.com/office/powerpoint/2010/main" xmlns="" val="381588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8C7944-A53E-4261-B0A1-12200502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CASE</a:t>
            </a:r>
            <a:r>
              <a:rPr lang="en-US" altLang="ru-RU" dirty="0"/>
              <a:t> </a:t>
            </a:r>
            <a:r>
              <a:rPr lang="ru-RU" altLang="ru-RU" dirty="0" smtClean="0"/>
              <a:t>Выражение</a:t>
            </a:r>
            <a:endParaRPr lang="ru-RU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5DBCBB02-6D76-4F4E-9324-E301323E38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6104" y="1799962"/>
            <a:ext cx="8102087" cy="869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400" dirty="0" smtClean="0"/>
              <a:t>Облегчает условные запросы, выполняя работу оператора IF-THEN-ELSE:</a:t>
            </a:r>
            <a:endParaRPr lang="en-US" altLang="ru-RU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C664B7E-3D33-4997-9F05-FB69AE1C6DB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92544" y="2773396"/>
            <a:ext cx="7364413" cy="15890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CASE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expr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WHEN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comparison_expr1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THEN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return_expr1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[WHEN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 comparison_expr2 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 return_expr2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WHEN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comparison_exprn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return_exprn</a:t>
            </a:r>
            <a:endParaRPr lang="en-US" altLang="ru-RU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ELSE 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else_expr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xmlns="" val="391006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460797-690E-43F1-A17D-DC4D282E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2164"/>
            <a:ext cx="7886700" cy="1325563"/>
          </a:xfrm>
        </p:spPr>
        <p:txBody>
          <a:bodyPr/>
          <a:lstStyle/>
          <a:p>
            <a:r>
              <a:rPr lang="en-US" altLang="ru-RU" dirty="0" smtClean="0">
                <a:latin typeface="Courier New" panose="02070309020205020404" pitchFamily="49" charset="0"/>
              </a:rPr>
              <a:t>CASE</a:t>
            </a:r>
            <a:r>
              <a:rPr lang="en-US" altLang="ru-RU" dirty="0" smtClean="0"/>
              <a:t> </a:t>
            </a:r>
            <a:r>
              <a:rPr lang="ru-RU" altLang="ru-RU" dirty="0" smtClean="0"/>
              <a:t>Выражение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2EDEB8A-626D-4128-B26B-8D619EC879D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753007" y="1894871"/>
            <a:ext cx="7364413" cy="370589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region_id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region_name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case 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when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region_name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'Asia' THEN '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Азия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    else '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Не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Азия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end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case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region_name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when 'Asia' then '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Азия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	else '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Не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Азия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end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regions;</a:t>
            </a:r>
          </a:p>
        </p:txBody>
      </p:sp>
    </p:spTree>
    <p:extLst>
      <p:ext uri="{BB962C8B-B14F-4D97-AF65-F5344CB8AC3E}">
        <p14:creationId xmlns:p14="http://schemas.microsoft.com/office/powerpoint/2010/main" xmlns="" val="41074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460797-690E-43F1-A17D-DC4D282E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92275"/>
          </a:xfrm>
        </p:spPr>
        <p:txBody>
          <a:bodyPr/>
          <a:lstStyle/>
          <a:p>
            <a:r>
              <a:rPr lang="en-US" altLang="ru-RU" dirty="0" smtClean="0">
                <a:latin typeface="Courier New" panose="02070309020205020404" pitchFamily="49" charset="0"/>
              </a:rPr>
              <a:t>CASE</a:t>
            </a:r>
            <a:r>
              <a:rPr lang="en-US" altLang="ru-RU" dirty="0" smtClean="0"/>
              <a:t> </a:t>
            </a:r>
            <a:r>
              <a:rPr lang="ru-RU" altLang="ru-RU" dirty="0" smtClean="0"/>
              <a:t>Выражение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2EDEB8A-626D-4128-B26B-8D619EC879D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753008" y="1537014"/>
            <a:ext cx="7364413" cy="46684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salary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case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when salary between 0.00 and 4999.99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then 'Low salary'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    when salary between 5000.00 and 9999.99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        then 'Normal salary'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	when salary between 10000.00 and 14999.99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        then 'High salary'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	else 'TOP'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end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xmlns="" val="1558247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14CFB9-52B9-4F6A-B87A-9ACF8434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Соединения таблиц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D0823B-2C44-43C6-9766-6AD161BB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altLang="ru-RU" dirty="0" smtClean="0"/>
              <a:t>Типы </a:t>
            </a:r>
            <a:r>
              <a:rPr lang="en-US" altLang="ru-RU" dirty="0" smtClean="0"/>
              <a:t>JOINS </a:t>
            </a:r>
            <a:r>
              <a:rPr lang="ru-RU" altLang="ru-RU" dirty="0" smtClean="0"/>
              <a:t>и их синтаксис</a:t>
            </a:r>
          </a:p>
          <a:p>
            <a:pPr lvl="2"/>
            <a:r>
              <a:rPr lang="en-US" altLang="ru-RU" dirty="0" smtClean="0"/>
              <a:t>Joins </a:t>
            </a:r>
            <a:r>
              <a:rPr lang="ru-RU" altLang="ru-RU" dirty="0" smtClean="0"/>
              <a:t>с предложением </a:t>
            </a:r>
            <a:r>
              <a:rPr lang="en-US" altLang="ru-RU" dirty="0" smtClean="0"/>
              <a:t>ON</a:t>
            </a:r>
          </a:p>
          <a:p>
            <a:pPr lvl="2"/>
            <a:r>
              <a:rPr lang="en-US" altLang="ru-RU" dirty="0" smtClean="0"/>
              <a:t>Self-join</a:t>
            </a:r>
          </a:p>
          <a:p>
            <a:pPr lvl="2"/>
            <a:r>
              <a:rPr lang="en-US" altLang="ru-RU" dirty="0" smtClean="0"/>
              <a:t>Non</a:t>
            </a:r>
            <a:r>
              <a:rPr lang="ru-RU" altLang="ru-RU" dirty="0" smtClean="0"/>
              <a:t> </a:t>
            </a:r>
            <a:r>
              <a:rPr lang="en-US" altLang="ru-RU" dirty="0" err="1" smtClean="0"/>
              <a:t>equl</a:t>
            </a:r>
            <a:r>
              <a:rPr lang="en-US" altLang="ru-RU" dirty="0" smtClean="0"/>
              <a:t> joins</a:t>
            </a:r>
            <a:endParaRPr lang="en-US" altLang="ru-RU" dirty="0" smtClean="0"/>
          </a:p>
          <a:p>
            <a:pPr lvl="2"/>
            <a:r>
              <a:rPr lang="en-US" altLang="ru-RU" dirty="0" smtClean="0"/>
              <a:t>OUTER join:</a:t>
            </a:r>
          </a:p>
          <a:p>
            <a:pPr lvl="2"/>
            <a:r>
              <a:rPr lang="en-US" altLang="ru-RU" dirty="0" smtClean="0"/>
              <a:t>LEFT OUTER join</a:t>
            </a:r>
          </a:p>
          <a:p>
            <a:pPr lvl="2"/>
            <a:r>
              <a:rPr lang="en-US" altLang="ru-RU" dirty="0" smtClean="0"/>
              <a:t>RIGHT OUTER join</a:t>
            </a:r>
          </a:p>
          <a:p>
            <a:pPr lvl="2"/>
            <a:r>
              <a:rPr lang="en-US" altLang="ru-RU" dirty="0" smtClean="0"/>
              <a:t>FULL OUTER join</a:t>
            </a:r>
          </a:p>
          <a:p>
            <a:pPr lvl="1"/>
            <a:r>
              <a:rPr lang="ru-RU" altLang="ru-RU" dirty="0" smtClean="0"/>
              <a:t>Декартово произведение</a:t>
            </a:r>
            <a:endParaRPr lang="en-US" altLang="ru-RU" dirty="0" smtClean="0"/>
          </a:p>
          <a:p>
            <a:pPr lvl="2"/>
            <a:r>
              <a:rPr lang="en-US" altLang="ru-RU" dirty="0" smtClean="0"/>
              <a:t>Cross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09710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F67A03-83D2-4177-B14A-51F6F2C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Схема </a:t>
            </a:r>
            <a:r>
              <a:rPr lang="en-US" sz="3600" dirty="0" err="1"/>
              <a:t>управления</a:t>
            </a:r>
            <a:r>
              <a:rPr lang="en-US" sz="3600" dirty="0"/>
              <a:t> </a:t>
            </a:r>
            <a:r>
              <a:rPr lang="ru-RU" sz="3600" dirty="0" smtClean="0"/>
              <a:t>сотрудниками </a:t>
            </a:r>
            <a:r>
              <a:rPr lang="en-US" sz="3600" dirty="0" smtClean="0"/>
              <a:t>(HR</a:t>
            </a:r>
            <a:r>
              <a:rPr lang="en-US" sz="3600" dirty="0"/>
              <a:t>)</a:t>
            </a:r>
            <a:endParaRPr lang="ru-RU" sz="3600" dirty="0"/>
          </a:p>
        </p:txBody>
      </p:sp>
      <p:pic>
        <p:nvPicPr>
          <p:cNvPr id="130050" name="Picture 2" descr="Employee management icon on white background 5972892 Vector Art at Vecteez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7776" y="1643050"/>
            <a:ext cx="2476452" cy="2476452"/>
          </a:xfrm>
          <a:prstGeom prst="rect">
            <a:avLst/>
          </a:prstGeom>
          <a:noFill/>
        </p:spPr>
      </p:pic>
      <p:pic>
        <p:nvPicPr>
          <p:cNvPr id="130052" name="Picture 4" descr="Organization Department Monotone Icon In Powerpoint Pptx Png And Editable  Eps Format PPT Template"/>
          <p:cNvPicPr>
            <a:picLocks noChangeAspect="1" noChangeArrowheads="1"/>
          </p:cNvPicPr>
          <p:nvPr/>
        </p:nvPicPr>
        <p:blipFill>
          <a:blip r:embed="rId3"/>
          <a:srcRect l="29297" t="21875" r="29687" b="7291"/>
          <a:stretch>
            <a:fillRect/>
          </a:stretch>
        </p:blipFill>
        <p:spPr bwMode="auto">
          <a:xfrm>
            <a:off x="1825942" y="1857364"/>
            <a:ext cx="2059095" cy="2000264"/>
          </a:xfrm>
          <a:prstGeom prst="rect">
            <a:avLst/>
          </a:prstGeom>
          <a:noFill/>
        </p:spPr>
      </p:pic>
      <p:pic>
        <p:nvPicPr>
          <p:cNvPr id="130056" name="Picture 8" descr="countries Icon - Free PNG &amp; SVG 3437694 - Noun Projec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7380" y="4214818"/>
            <a:ext cx="2019280" cy="2019280"/>
          </a:xfrm>
          <a:prstGeom prst="rect">
            <a:avLst/>
          </a:prstGeom>
          <a:noFill/>
        </p:spPr>
      </p:pic>
      <p:pic>
        <p:nvPicPr>
          <p:cNvPr id="130058" name="Picture 10" descr="Id Card Icon Identity Symbol Id: стоковая векторная графика (без  лицензионных платежей), 2102135422 | Shutterstock"/>
          <p:cNvPicPr>
            <a:picLocks noChangeAspect="1" noChangeArrowheads="1"/>
          </p:cNvPicPr>
          <p:nvPr/>
        </p:nvPicPr>
        <p:blipFill>
          <a:blip r:embed="rId5"/>
          <a:srcRect t="18750" b="14285"/>
          <a:stretch>
            <a:fillRect/>
          </a:stretch>
        </p:blipFill>
        <p:spPr bwMode="auto">
          <a:xfrm>
            <a:off x="4897776" y="4429132"/>
            <a:ext cx="2674620" cy="1928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7719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AB6F1E-7BD5-4D1A-91EF-56617E52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функции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57AB44-787A-493B-A1A0-0381DCF58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 dirty="0" smtClean="0"/>
              <a:t>Неявное и явное преобразование типов </a:t>
            </a:r>
            <a:r>
              <a:rPr lang="ru-RU" altLang="ru-RU" dirty="0" smtClean="0"/>
              <a:t>данных</a:t>
            </a:r>
            <a:endParaRPr lang="en-US" altLang="ru-RU" dirty="0" smtClean="0"/>
          </a:p>
          <a:p>
            <a:pPr lvl="1"/>
            <a:r>
              <a:rPr lang="en-US" altLang="ru-RU" dirty="0" smtClean="0">
                <a:latin typeface="Courier New" panose="02070309020205020404" pitchFamily="49" charset="0"/>
              </a:rPr>
              <a:t>TO_CHAR</a:t>
            </a:r>
            <a:r>
              <a:rPr lang="en-US" altLang="ru-RU" dirty="0"/>
              <a:t>, </a:t>
            </a:r>
            <a:r>
              <a:rPr lang="en-US" altLang="ru-RU" dirty="0" smtClean="0">
                <a:latin typeface="Courier New" panose="02070309020205020404" pitchFamily="49" charset="0"/>
              </a:rPr>
              <a:t>TO_NUMBER,TO_DATE</a:t>
            </a:r>
            <a:r>
              <a:rPr lang="en-US" altLang="ru-RU" dirty="0"/>
              <a:t>, </a:t>
            </a:r>
            <a:r>
              <a:rPr lang="en-US" altLang="ru-RU" dirty="0" smtClean="0">
                <a:latin typeface="Courier New" panose="02070309020205020404" pitchFamily="49" charset="0"/>
              </a:rPr>
              <a:t>TO_TIMESTAMP</a:t>
            </a:r>
            <a:endParaRPr lang="en-US" altLang="ru-RU" dirty="0"/>
          </a:p>
          <a:p>
            <a:pPr lvl="1" eaLnBrk="1" hangingPunct="1">
              <a:buClr>
                <a:schemeClr val="folHlink"/>
              </a:buClr>
            </a:pPr>
            <a:r>
              <a:rPr lang="ru-RU" altLang="ru-RU" dirty="0" smtClean="0"/>
              <a:t>Полезные Функции</a:t>
            </a:r>
            <a:r>
              <a:rPr lang="en-US" altLang="ru-RU" dirty="0" smtClean="0"/>
              <a:t>:</a:t>
            </a:r>
            <a:endParaRPr lang="en-US" altLang="ru-RU" dirty="0"/>
          </a:p>
          <a:p>
            <a:pPr lvl="2" eaLnBrk="1" hangingPunct="1">
              <a:buClr>
                <a:schemeClr val="folHlink"/>
              </a:buClr>
            </a:pPr>
            <a:r>
              <a:rPr lang="en-US" altLang="ru-RU" dirty="0" smtClean="0">
                <a:latin typeface="Courier New" panose="02070309020205020404" pitchFamily="49" charset="0"/>
              </a:rPr>
              <a:t>CAST</a:t>
            </a:r>
            <a:endParaRPr lang="en-US" altLang="ru-RU" dirty="0">
              <a:latin typeface="Courier New" panose="02070309020205020404" pitchFamily="49" charset="0"/>
            </a:endParaRPr>
          </a:p>
          <a:p>
            <a:pPr lvl="2" eaLnBrk="1" hangingPunct="1">
              <a:buClr>
                <a:schemeClr val="folHlink"/>
              </a:buClr>
            </a:pPr>
            <a:r>
              <a:rPr lang="en-US" altLang="ru-RU" dirty="0" smtClean="0">
                <a:latin typeface="Courier New" panose="02070309020205020404" pitchFamily="49" charset="0"/>
              </a:rPr>
              <a:t>COALESCE</a:t>
            </a:r>
            <a:endParaRPr lang="en-US" altLang="ru-RU" dirty="0">
              <a:latin typeface="Courier New" panose="02070309020205020404" pitchFamily="49" charset="0"/>
            </a:endParaRPr>
          </a:p>
          <a:p>
            <a:pPr lvl="1">
              <a:buClr>
                <a:schemeClr val="folHlink"/>
              </a:buClr>
            </a:pPr>
            <a:r>
              <a:rPr lang="ru-RU" altLang="ru-RU" dirty="0" smtClean="0"/>
              <a:t>Условные </a:t>
            </a:r>
            <a:r>
              <a:rPr lang="ru-RU" altLang="ru-RU" dirty="0" smtClean="0"/>
              <a:t>выражения</a:t>
            </a:r>
            <a:r>
              <a:rPr lang="en-US" altLang="ru-RU" dirty="0" smtClean="0"/>
              <a:t>:</a:t>
            </a:r>
            <a:endParaRPr lang="en-US" altLang="ru-RU" dirty="0"/>
          </a:p>
          <a:p>
            <a:pPr lvl="2" eaLnBrk="1" hangingPunct="1">
              <a:buClr>
                <a:schemeClr val="folHlink"/>
              </a:buClr>
            </a:pPr>
            <a:r>
              <a:rPr lang="en-US" altLang="ru-RU" dirty="0">
                <a:latin typeface="Courier New" panose="02070309020205020404" pitchFamily="49" charset="0"/>
              </a:rPr>
              <a:t>CASE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03020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F67A03-83D2-4177-B14A-51F6F2C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Схема </a:t>
            </a:r>
            <a:r>
              <a:rPr lang="en-US" sz="3600" dirty="0" err="1"/>
              <a:t>управления</a:t>
            </a:r>
            <a:r>
              <a:rPr lang="en-US" sz="3600" dirty="0"/>
              <a:t> </a:t>
            </a:r>
            <a:r>
              <a:rPr lang="ru-RU" sz="3600" dirty="0" smtClean="0"/>
              <a:t>сотрудниками </a:t>
            </a:r>
            <a:r>
              <a:rPr lang="en-US" sz="3600" dirty="0" smtClean="0"/>
              <a:t>(HR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72" name="AutoShape 7">
            <a:extLst>
              <a:ext uri="{FF2B5EF4-FFF2-40B4-BE49-F238E27FC236}">
                <a16:creationId xmlns="" xmlns:a16="http://schemas.microsoft.com/office/drawing/2014/main" id="{CDDA19B6-D2E9-4304-A674-3675E0EE1D5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78238" y="1676400"/>
            <a:ext cx="1260475" cy="930275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3" name="AutoShape 9">
            <a:extLst>
              <a:ext uri="{FF2B5EF4-FFF2-40B4-BE49-F238E27FC236}">
                <a16:creationId xmlns="" xmlns:a16="http://schemas.microsoft.com/office/drawing/2014/main" id="{65B724A2-0E69-4948-A621-4A00A361816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832475" y="1676400"/>
            <a:ext cx="1282700" cy="1222375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4" name="AutoShape 10">
            <a:extLst>
              <a:ext uri="{FF2B5EF4-FFF2-40B4-BE49-F238E27FC236}">
                <a16:creationId xmlns="" xmlns:a16="http://schemas.microsoft.com/office/drawing/2014/main" id="{B687BBF0-E0B9-4DBF-BAF6-0EB9184FFDF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876925" y="3429000"/>
            <a:ext cx="1206500" cy="83820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5" name="AutoShape 13">
            <a:extLst>
              <a:ext uri="{FF2B5EF4-FFF2-40B4-BE49-F238E27FC236}">
                <a16:creationId xmlns="" xmlns:a16="http://schemas.microsoft.com/office/drawing/2014/main" id="{4D5193D2-9D7D-412A-95FF-A7DA49C2A2D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918200" y="4786313"/>
            <a:ext cx="1206500" cy="747712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6" name="AutoShape 16">
            <a:extLst>
              <a:ext uri="{FF2B5EF4-FFF2-40B4-BE49-F238E27FC236}">
                <a16:creationId xmlns="" xmlns:a16="http://schemas.microsoft.com/office/drawing/2014/main" id="{E3615738-BC63-44AD-A24A-178A1CABA48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92525" y="3067050"/>
            <a:ext cx="1260475" cy="190500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7" name="AutoShape 18">
            <a:extLst>
              <a:ext uri="{FF2B5EF4-FFF2-40B4-BE49-F238E27FC236}">
                <a16:creationId xmlns="" xmlns:a16="http://schemas.microsoft.com/office/drawing/2014/main" id="{56D7BB63-5214-4F06-B922-AC5F89CB88B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628775" y="4489450"/>
            <a:ext cx="1323975" cy="92075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38EF8448-590C-48AE-94E6-BAD139F4B08A}"/>
              </a:ext>
            </a:extLst>
          </p:cNvPr>
          <p:cNvGrpSpPr>
            <a:grpSpLocks/>
          </p:cNvGrpSpPr>
          <p:nvPr/>
        </p:nvGrpSpPr>
        <p:grpSpPr bwMode="auto">
          <a:xfrm>
            <a:off x="6357938" y="4275138"/>
            <a:ext cx="280987" cy="138112"/>
            <a:chOff x="4968" y="1240"/>
            <a:chExt cx="136" cy="66"/>
          </a:xfrm>
        </p:grpSpPr>
        <p:sp>
          <p:nvSpPr>
            <p:cNvPr id="79" name="Line 4">
              <a:extLst>
                <a:ext uri="{FF2B5EF4-FFF2-40B4-BE49-F238E27FC236}">
                  <a16:creationId xmlns="" xmlns:a16="http://schemas.microsoft.com/office/drawing/2014/main" id="{5D0C852A-A0FF-4148-A957-A358BE5ED99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80" name="Line 5">
              <a:extLst>
                <a:ext uri="{FF2B5EF4-FFF2-40B4-BE49-F238E27FC236}">
                  <a16:creationId xmlns="" xmlns:a16="http://schemas.microsoft.com/office/drawing/2014/main" id="{56F509B6-7156-4F89-8E77-BBE2453CF68B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sp>
        <p:nvSpPr>
          <p:cNvPr id="81" name="Rectangle 6">
            <a:extLst>
              <a:ext uri="{FF2B5EF4-FFF2-40B4-BE49-F238E27FC236}">
                <a16:creationId xmlns="" xmlns:a16="http://schemas.microsoft.com/office/drawing/2014/main" id="{50E8738E-0488-4D19-B43A-A18CD64373E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700463" y="1752600"/>
            <a:ext cx="1201737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DEPARTMENTS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department_id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 name</a:t>
            </a:r>
            <a:endParaRPr lang="en-US" altLang="ru-RU" sz="10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manager_id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location_id</a:t>
            </a:r>
            <a:endParaRPr lang="en-US" altLang="ru-RU" sz="1000">
              <a:cs typeface="Times New Roman" panose="02020603050405020304" pitchFamily="18" charset="0"/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="" xmlns:a16="http://schemas.microsoft.com/office/drawing/2014/main" id="{3096D79D-9BDF-4AA3-9427-584654EAD69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19800" y="1752600"/>
            <a:ext cx="976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LOCATIONS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location_id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street address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postal code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city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state province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Country id</a:t>
            </a:r>
          </a:p>
        </p:txBody>
      </p:sp>
      <p:sp>
        <p:nvSpPr>
          <p:cNvPr id="83" name="Rectangle 11">
            <a:extLst>
              <a:ext uri="{FF2B5EF4-FFF2-40B4-BE49-F238E27FC236}">
                <a16:creationId xmlns="" xmlns:a16="http://schemas.microsoft.com/office/drawing/2014/main" id="{CE42EFC4-8886-4C4F-80E1-B669BF7CFEF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46788" y="3594100"/>
            <a:ext cx="9017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COUNTRIES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country_id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country_name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region_id</a:t>
            </a:r>
          </a:p>
        </p:txBody>
      </p:sp>
      <p:sp>
        <p:nvSpPr>
          <p:cNvPr id="84" name="Rectangle 12">
            <a:extLst>
              <a:ext uri="{FF2B5EF4-FFF2-40B4-BE49-F238E27FC236}">
                <a16:creationId xmlns="" xmlns:a16="http://schemas.microsoft.com/office/drawing/2014/main" id="{BC045386-5DD9-4F75-B1EB-3497576BB11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126163" y="4924425"/>
            <a:ext cx="82708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REGIONS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region_id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region_name</a:t>
            </a:r>
          </a:p>
        </p:txBody>
      </p:sp>
      <p:sp>
        <p:nvSpPr>
          <p:cNvPr id="85" name="Rectangle 14">
            <a:extLst>
              <a:ext uri="{FF2B5EF4-FFF2-40B4-BE49-F238E27FC236}">
                <a16:creationId xmlns="" xmlns:a16="http://schemas.microsoft.com/office/drawing/2014/main" id="{00A2B650-0F9E-42CB-9D9C-C340F8DF1E2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581400" y="3121025"/>
            <a:ext cx="150177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EMPLOYEES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employee_id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first_name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last_name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email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phone_number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hire_date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salary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commission_pct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manager_id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department_id</a:t>
            </a:r>
          </a:p>
        </p:txBody>
      </p:sp>
      <p:sp>
        <p:nvSpPr>
          <p:cNvPr id="86" name="Rectangle 15">
            <a:extLst>
              <a:ext uri="{FF2B5EF4-FFF2-40B4-BE49-F238E27FC236}">
                <a16:creationId xmlns="" xmlns:a16="http://schemas.microsoft.com/office/drawing/2014/main" id="{D77BE942-6ECE-43CC-8BC9-377B0AC4F6C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57375" y="4579938"/>
            <a:ext cx="827088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JOBS</a:t>
            </a:r>
            <a:br>
              <a:rPr lang="en-US" altLang="ru-RU" sz="1200"/>
            </a:br>
            <a:r>
              <a:rPr lang="en-US" altLang="ru-RU" sz="1000">
                <a:solidFill>
                  <a:srgbClr val="0000FF"/>
                </a:solidFill>
              </a:rPr>
              <a:t>job_id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job_title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min_salary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max_salary</a:t>
            </a:r>
          </a:p>
        </p:txBody>
      </p:sp>
      <p:sp>
        <p:nvSpPr>
          <p:cNvPr id="87" name="AutoShape 17">
            <a:extLst>
              <a:ext uri="{FF2B5EF4-FFF2-40B4-BE49-F238E27FC236}">
                <a16:creationId xmlns="" xmlns:a16="http://schemas.microsoft.com/office/drawing/2014/main" id="{7D4EAE41-D0DD-4CF9-8391-354F9F7BD45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52575" y="2776538"/>
            <a:ext cx="1414463" cy="1109662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grpSp>
        <p:nvGrpSpPr>
          <p:cNvPr id="4" name="Group 19">
            <a:extLst>
              <a:ext uri="{FF2B5EF4-FFF2-40B4-BE49-F238E27FC236}">
                <a16:creationId xmlns="" xmlns:a16="http://schemas.microsoft.com/office/drawing/2014/main" id="{6134741E-3B33-4AEC-99BD-06A06F83208D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868069" y="2135981"/>
            <a:ext cx="282575" cy="138113"/>
            <a:chOff x="4968" y="1240"/>
            <a:chExt cx="136" cy="66"/>
          </a:xfrm>
        </p:grpSpPr>
        <p:sp>
          <p:nvSpPr>
            <p:cNvPr id="89" name="Line 20">
              <a:extLst>
                <a:ext uri="{FF2B5EF4-FFF2-40B4-BE49-F238E27FC236}">
                  <a16:creationId xmlns="" xmlns:a16="http://schemas.microsoft.com/office/drawing/2014/main" id="{FDE2C4A9-A19E-4E0B-BD80-9291293BF563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90" name="Line 21">
              <a:extLst>
                <a:ext uri="{FF2B5EF4-FFF2-40B4-BE49-F238E27FC236}">
                  <a16:creationId xmlns="" xmlns:a16="http://schemas.microsoft.com/office/drawing/2014/main" id="{7CEED651-9EE8-4067-AF7B-2B92991CC6BF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sp>
        <p:nvSpPr>
          <p:cNvPr id="91" name="Rectangle 22">
            <a:extLst>
              <a:ext uri="{FF2B5EF4-FFF2-40B4-BE49-F238E27FC236}">
                <a16:creationId xmlns="" xmlns:a16="http://schemas.microsoft.com/office/drawing/2014/main" id="{AE333983-AC85-4013-BEDF-92E085CB030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771650" y="2830513"/>
            <a:ext cx="976313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JOB_HISTORY</a:t>
            </a:r>
            <a:r>
              <a:rPr lang="en-US" altLang="ru-RU" sz="1600"/>
              <a:t/>
            </a:r>
            <a:br>
              <a:rPr lang="en-US" altLang="ru-RU" sz="1600"/>
            </a:br>
            <a:r>
              <a:rPr lang="en-US" altLang="ru-RU" sz="1000">
                <a:solidFill>
                  <a:srgbClr val="0000FF"/>
                </a:solidFill>
              </a:rPr>
              <a:t>employee_id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start_date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end_date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job_id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department_id</a:t>
            </a:r>
          </a:p>
        </p:txBody>
      </p:sp>
      <p:grpSp>
        <p:nvGrpSpPr>
          <p:cNvPr id="5" name="Group 23">
            <a:extLst>
              <a:ext uri="{FF2B5EF4-FFF2-40B4-BE49-F238E27FC236}">
                <a16:creationId xmlns="" xmlns:a16="http://schemas.microsoft.com/office/drawing/2014/main" id="{E1CD2DF4-8064-4684-A295-0721638D189B}"/>
              </a:ext>
            </a:extLst>
          </p:cNvPr>
          <p:cNvGrpSpPr>
            <a:grpSpLocks/>
          </p:cNvGrpSpPr>
          <p:nvPr/>
        </p:nvGrpSpPr>
        <p:grpSpPr bwMode="auto">
          <a:xfrm>
            <a:off x="2085975" y="2190750"/>
            <a:ext cx="269875" cy="588963"/>
            <a:chOff x="795" y="887"/>
            <a:chExt cx="173" cy="375"/>
          </a:xfrm>
        </p:grpSpPr>
        <p:grpSp>
          <p:nvGrpSpPr>
            <p:cNvPr id="6" name="Group 24">
              <a:extLst>
                <a:ext uri="{FF2B5EF4-FFF2-40B4-BE49-F238E27FC236}">
                  <a16:creationId xmlns="" xmlns:a16="http://schemas.microsoft.com/office/drawing/2014/main" id="{9B978079-FF00-4050-800F-91E5BE379F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" y="1175"/>
              <a:ext cx="173" cy="87"/>
              <a:chOff x="795" y="1223"/>
              <a:chExt cx="173" cy="87"/>
            </a:xfrm>
          </p:grpSpPr>
          <p:sp>
            <p:nvSpPr>
              <p:cNvPr id="95" name="Line 25">
                <a:extLst>
                  <a:ext uri="{FF2B5EF4-FFF2-40B4-BE49-F238E27FC236}">
                    <a16:creationId xmlns="" xmlns:a16="http://schemas.microsoft.com/office/drawing/2014/main" id="{E0A87DEA-6064-424D-85C6-C2237FB9932B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rot="10800000" flipV="1">
                <a:off x="795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  <p:sp>
            <p:nvSpPr>
              <p:cNvPr id="96" name="Line 26">
                <a:extLst>
                  <a:ext uri="{FF2B5EF4-FFF2-40B4-BE49-F238E27FC236}">
                    <a16:creationId xmlns="" xmlns:a16="http://schemas.microsoft.com/office/drawing/2014/main" id="{055B7F03-A307-487B-9FC0-5B5579A2855F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rot="10800000" flipH="1" flipV="1">
                <a:off x="881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</p:grpSp>
        <p:sp>
          <p:nvSpPr>
            <p:cNvPr id="94" name="Freeform 27">
              <a:extLst>
                <a:ext uri="{FF2B5EF4-FFF2-40B4-BE49-F238E27FC236}">
                  <a16:creationId xmlns="" xmlns:a16="http://schemas.microsoft.com/office/drawing/2014/main" id="{A31CEDB6-1A91-4412-86F5-5EBAC54D2B36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875" y="887"/>
              <a:ext cx="1" cy="374"/>
            </a:xfrm>
            <a:custGeom>
              <a:avLst/>
              <a:gdLst>
                <a:gd name="T0" fmla="*/ 0 w 1"/>
                <a:gd name="T1" fmla="*/ 4 h 417"/>
                <a:gd name="T2" fmla="*/ 1 w 1"/>
                <a:gd name="T3" fmla="*/ 0 h 417"/>
                <a:gd name="T4" fmla="*/ 0 60000 65536"/>
                <a:gd name="T5" fmla="*/ 0 60000 65536"/>
                <a:gd name="T6" fmla="*/ 0 w 1"/>
                <a:gd name="T7" fmla="*/ 0 h 417"/>
                <a:gd name="T8" fmla="*/ 1 w 1"/>
                <a:gd name="T9" fmla="*/ 417 h 4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17">
                  <a:moveTo>
                    <a:pt x="0" y="417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7" name="Group 28">
            <a:extLst>
              <a:ext uri="{FF2B5EF4-FFF2-40B4-BE49-F238E27FC236}">
                <a16:creationId xmlns="" xmlns:a16="http://schemas.microsoft.com/office/drawing/2014/main" id="{CC2B1EC7-343C-4400-818A-F7516CE362DD}"/>
              </a:ext>
            </a:extLst>
          </p:cNvPr>
          <p:cNvGrpSpPr>
            <a:grpSpLocks/>
          </p:cNvGrpSpPr>
          <p:nvPr/>
        </p:nvGrpSpPr>
        <p:grpSpPr bwMode="auto">
          <a:xfrm>
            <a:off x="4384675" y="2616200"/>
            <a:ext cx="274638" cy="138113"/>
            <a:chOff x="2150" y="1152"/>
            <a:chExt cx="175" cy="88"/>
          </a:xfrm>
        </p:grpSpPr>
        <p:sp>
          <p:nvSpPr>
            <p:cNvPr id="98" name="Line 29">
              <a:extLst>
                <a:ext uri="{FF2B5EF4-FFF2-40B4-BE49-F238E27FC236}">
                  <a16:creationId xmlns="" xmlns:a16="http://schemas.microsoft.com/office/drawing/2014/main" id="{84AED96E-74A3-4F4D-B85C-FF8B7C2B9CF6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99" name="Line 30">
              <a:extLst>
                <a:ext uri="{FF2B5EF4-FFF2-40B4-BE49-F238E27FC236}">
                  <a16:creationId xmlns="" xmlns:a16="http://schemas.microsoft.com/office/drawing/2014/main" id="{405D5B69-9224-4A09-AD8C-8E6A641A812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8" name="Group 31">
            <a:extLst>
              <a:ext uri="{FF2B5EF4-FFF2-40B4-BE49-F238E27FC236}">
                <a16:creationId xmlns="" xmlns:a16="http://schemas.microsoft.com/office/drawing/2014/main" id="{DB032C98-2F42-4CEB-9424-CFFF8DB6AD90}"/>
              </a:ext>
            </a:extLst>
          </p:cNvPr>
          <p:cNvGrpSpPr>
            <a:grpSpLocks/>
          </p:cNvGrpSpPr>
          <p:nvPr/>
        </p:nvGrpSpPr>
        <p:grpSpPr bwMode="auto">
          <a:xfrm>
            <a:off x="3965575" y="2924175"/>
            <a:ext cx="271463" cy="136525"/>
            <a:chOff x="1882" y="1283"/>
            <a:chExt cx="173" cy="87"/>
          </a:xfrm>
        </p:grpSpPr>
        <p:sp>
          <p:nvSpPr>
            <p:cNvPr id="101" name="Line 32">
              <a:extLst>
                <a:ext uri="{FF2B5EF4-FFF2-40B4-BE49-F238E27FC236}">
                  <a16:creationId xmlns="" xmlns:a16="http://schemas.microsoft.com/office/drawing/2014/main" id="{4C54ACB1-C80A-4B05-A800-3BB604C82BEE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10800000" flipV="1">
              <a:off x="1882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2" name="Line 33">
              <a:extLst>
                <a:ext uri="{FF2B5EF4-FFF2-40B4-BE49-F238E27FC236}">
                  <a16:creationId xmlns="" xmlns:a16="http://schemas.microsoft.com/office/drawing/2014/main" id="{8E2E22A3-5B69-40A5-B3C0-DAB58770BF68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10800000" flipH="1" flipV="1">
              <a:off x="1968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9" name="Group 34">
            <a:extLst>
              <a:ext uri="{FF2B5EF4-FFF2-40B4-BE49-F238E27FC236}">
                <a16:creationId xmlns="" xmlns:a16="http://schemas.microsoft.com/office/drawing/2014/main" id="{2C44959D-7382-4C2F-BF6A-647FE332B178}"/>
              </a:ext>
            </a:extLst>
          </p:cNvPr>
          <p:cNvGrpSpPr>
            <a:grpSpLocks/>
          </p:cNvGrpSpPr>
          <p:nvPr/>
        </p:nvGrpSpPr>
        <p:grpSpPr bwMode="auto">
          <a:xfrm>
            <a:off x="2970213" y="3128963"/>
            <a:ext cx="125412" cy="273050"/>
            <a:chOff x="1303" y="1497"/>
            <a:chExt cx="87" cy="174"/>
          </a:xfrm>
        </p:grpSpPr>
        <p:sp>
          <p:nvSpPr>
            <p:cNvPr id="104" name="Line 35">
              <a:extLst>
                <a:ext uri="{FF2B5EF4-FFF2-40B4-BE49-F238E27FC236}">
                  <a16:creationId xmlns="" xmlns:a16="http://schemas.microsoft.com/office/drawing/2014/main" id="{46EB3504-8C92-4250-BB7F-9B4ECBE9674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5" name="Line 36">
              <a:extLst>
                <a:ext uri="{FF2B5EF4-FFF2-40B4-BE49-F238E27FC236}">
                  <a16:creationId xmlns="" xmlns:a16="http://schemas.microsoft.com/office/drawing/2014/main" id="{BB94B331-7F8F-423C-B376-00C05CB273FC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0" name="Group 37">
            <a:extLst>
              <a:ext uri="{FF2B5EF4-FFF2-40B4-BE49-F238E27FC236}">
                <a16:creationId xmlns="" xmlns:a16="http://schemas.microsoft.com/office/drawing/2014/main" id="{2BC8FC45-CC3B-417F-8699-27288E46A50E}"/>
              </a:ext>
            </a:extLst>
          </p:cNvPr>
          <p:cNvGrpSpPr>
            <a:grpSpLocks/>
          </p:cNvGrpSpPr>
          <p:nvPr/>
        </p:nvGrpSpPr>
        <p:grpSpPr bwMode="auto">
          <a:xfrm>
            <a:off x="2162175" y="3878263"/>
            <a:ext cx="273050" cy="138112"/>
            <a:chOff x="2150" y="1152"/>
            <a:chExt cx="175" cy="88"/>
          </a:xfrm>
        </p:grpSpPr>
        <p:sp>
          <p:nvSpPr>
            <p:cNvPr id="107" name="Line 38">
              <a:extLst>
                <a:ext uri="{FF2B5EF4-FFF2-40B4-BE49-F238E27FC236}">
                  <a16:creationId xmlns="" xmlns:a16="http://schemas.microsoft.com/office/drawing/2014/main" id="{44422A7A-1DB9-4FC3-8126-13B808BDDF58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8" name="Line 39">
              <a:extLst>
                <a:ext uri="{FF2B5EF4-FFF2-40B4-BE49-F238E27FC236}">
                  <a16:creationId xmlns="" xmlns:a16="http://schemas.microsoft.com/office/drawing/2014/main" id="{12ED48AD-48D0-4276-8BA8-5D3E9F1D0DC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1" name="Group 40">
            <a:extLst>
              <a:ext uri="{FF2B5EF4-FFF2-40B4-BE49-F238E27FC236}">
                <a16:creationId xmlns="" xmlns:a16="http://schemas.microsoft.com/office/drawing/2014/main" id="{BB6D48E1-7070-491E-ABB8-060023508FD8}"/>
              </a:ext>
            </a:extLst>
          </p:cNvPr>
          <p:cNvGrpSpPr>
            <a:grpSpLocks/>
          </p:cNvGrpSpPr>
          <p:nvPr/>
        </p:nvGrpSpPr>
        <p:grpSpPr bwMode="auto">
          <a:xfrm>
            <a:off x="6337300" y="2917825"/>
            <a:ext cx="280988" cy="138113"/>
            <a:chOff x="4968" y="1240"/>
            <a:chExt cx="136" cy="66"/>
          </a:xfrm>
        </p:grpSpPr>
        <p:sp>
          <p:nvSpPr>
            <p:cNvPr id="110" name="Line 41">
              <a:extLst>
                <a:ext uri="{FF2B5EF4-FFF2-40B4-BE49-F238E27FC236}">
                  <a16:creationId xmlns="" xmlns:a16="http://schemas.microsoft.com/office/drawing/2014/main" id="{1BA012E4-4AA0-42D1-B34C-A46AF0B12B5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11" name="Line 42">
              <a:extLst>
                <a:ext uri="{FF2B5EF4-FFF2-40B4-BE49-F238E27FC236}">
                  <a16:creationId xmlns="" xmlns:a16="http://schemas.microsoft.com/office/drawing/2014/main" id="{D9C7F433-A6AE-4370-B1B3-E9F7FE117EF5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2" name="Group 43">
            <a:extLst>
              <a:ext uri="{FF2B5EF4-FFF2-40B4-BE49-F238E27FC236}">
                <a16:creationId xmlns="" xmlns:a16="http://schemas.microsoft.com/office/drawing/2014/main" id="{CBAEA6F7-90AD-4682-99D7-4207774D1B8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56000" y="4532313"/>
            <a:ext cx="136525" cy="273050"/>
            <a:chOff x="1303" y="1497"/>
            <a:chExt cx="87" cy="174"/>
          </a:xfrm>
        </p:grpSpPr>
        <p:sp>
          <p:nvSpPr>
            <p:cNvPr id="113" name="Line 44">
              <a:extLst>
                <a:ext uri="{FF2B5EF4-FFF2-40B4-BE49-F238E27FC236}">
                  <a16:creationId xmlns="" xmlns:a16="http://schemas.microsoft.com/office/drawing/2014/main" id="{0D02488C-9E4F-43F4-A248-A7E4A636079F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14" name="Line 45">
              <a:extLst>
                <a:ext uri="{FF2B5EF4-FFF2-40B4-BE49-F238E27FC236}">
                  <a16:creationId xmlns="" xmlns:a16="http://schemas.microsoft.com/office/drawing/2014/main" id="{A9B6730B-F72B-41E2-84A9-B10A4F553BAD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3" name="Group 46">
            <a:extLst>
              <a:ext uri="{FF2B5EF4-FFF2-40B4-BE49-F238E27FC236}">
                <a16:creationId xmlns="" xmlns:a16="http://schemas.microsoft.com/office/drawing/2014/main" id="{A3FD892D-8517-4310-9044-57028C3C272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544888"/>
            <a:ext cx="352425" cy="528637"/>
            <a:chOff x="2460" y="1482"/>
            <a:chExt cx="225" cy="336"/>
          </a:xfrm>
        </p:grpSpPr>
        <p:sp>
          <p:nvSpPr>
            <p:cNvPr id="116" name="Freeform 47">
              <a:extLst>
                <a:ext uri="{FF2B5EF4-FFF2-40B4-BE49-F238E27FC236}">
                  <a16:creationId xmlns="" xmlns:a16="http://schemas.microsoft.com/office/drawing/2014/main" id="{4526D80F-90D8-48BE-BC53-BCCF8EC6A3B6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2470" y="1575"/>
              <a:ext cx="215" cy="243"/>
            </a:xfrm>
            <a:custGeom>
              <a:avLst/>
              <a:gdLst>
                <a:gd name="T0" fmla="*/ 0 w 192"/>
                <a:gd name="T1" fmla="*/ 0 h 336"/>
                <a:gd name="T2" fmla="*/ 49021 w 192"/>
                <a:gd name="T3" fmla="*/ 0 h 336"/>
                <a:gd name="T4" fmla="*/ 49021 w 192"/>
                <a:gd name="T5" fmla="*/ 1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192" y="0"/>
                  </a:lnTo>
                  <a:lnTo>
                    <a:pt x="192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7" name="Line 48">
              <a:extLst>
                <a:ext uri="{FF2B5EF4-FFF2-40B4-BE49-F238E27FC236}">
                  <a16:creationId xmlns="" xmlns:a16="http://schemas.microsoft.com/office/drawing/2014/main" id="{2BDCC9E8-4009-4C7E-A8E3-380985EF10D0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>
              <a:off x="2557" y="1721"/>
              <a:ext cx="0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4" name="Group 49">
              <a:extLst>
                <a:ext uri="{FF2B5EF4-FFF2-40B4-BE49-F238E27FC236}">
                  <a16:creationId xmlns="" xmlns:a16="http://schemas.microsoft.com/office/drawing/2014/main" id="{91FB51F4-FCFE-4346-AC69-E86F2F58F891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421" y="1565"/>
              <a:ext cx="179" cy="88"/>
              <a:chOff x="4968" y="1240"/>
              <a:chExt cx="136" cy="66"/>
            </a:xfrm>
          </p:grpSpPr>
          <p:sp>
            <p:nvSpPr>
              <p:cNvPr id="119" name="Line 50">
                <a:extLst>
                  <a:ext uri="{FF2B5EF4-FFF2-40B4-BE49-F238E27FC236}">
                    <a16:creationId xmlns="" xmlns:a16="http://schemas.microsoft.com/office/drawing/2014/main" id="{D360537B-277E-4FF5-9DA8-A4EE6C2F8B83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flipV="1">
                <a:off x="503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  <p:sp>
            <p:nvSpPr>
              <p:cNvPr id="120" name="Line 51">
                <a:extLst>
                  <a:ext uri="{FF2B5EF4-FFF2-40B4-BE49-F238E27FC236}">
                    <a16:creationId xmlns="" xmlns:a16="http://schemas.microsoft.com/office/drawing/2014/main" id="{5DC65C12-69C6-439C-86B8-07D3AA4C587B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flipH="1" flipV="1">
                <a:off x="496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</p:grpSp>
      </p:grpSp>
      <p:sp>
        <p:nvSpPr>
          <p:cNvPr id="121" name="Line 52">
            <a:extLst>
              <a:ext uri="{FF2B5EF4-FFF2-40B4-BE49-F238E27FC236}">
                <a16:creationId xmlns="" xmlns:a16="http://schemas.microsoft.com/office/drawing/2014/main" id="{46D09979-7B5D-4AE2-96B6-C9965470B15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530600" y="466725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2" name="Line 53">
            <a:extLst>
              <a:ext uri="{FF2B5EF4-FFF2-40B4-BE49-F238E27FC236}">
                <a16:creationId xmlns="" xmlns:a16="http://schemas.microsoft.com/office/drawing/2014/main" id="{5BB221A1-B36F-4403-85EA-03354AC032C4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2944813" y="466248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3" name="Line 54">
            <a:extLst>
              <a:ext uri="{FF2B5EF4-FFF2-40B4-BE49-F238E27FC236}">
                <a16:creationId xmlns="" xmlns:a16="http://schemas.microsoft.com/office/drawing/2014/main" id="{F1960395-3C67-4B8D-AA76-74FBB8DE839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959100" y="32639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4" name="Line 55">
            <a:extLst>
              <a:ext uri="{FF2B5EF4-FFF2-40B4-BE49-F238E27FC236}">
                <a16:creationId xmlns="" xmlns:a16="http://schemas.microsoft.com/office/drawing/2014/main" id="{20D6103C-7325-4F9F-94C3-666568E4497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140075" y="32639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5" name="Line 56">
            <a:extLst>
              <a:ext uri="{FF2B5EF4-FFF2-40B4-BE49-F238E27FC236}">
                <a16:creationId xmlns="" xmlns:a16="http://schemas.microsoft.com/office/drawing/2014/main" id="{32A0F067-A85B-4569-BF68-A905FFB87973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4940300" y="2201863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6" name="Line 57">
            <a:extLst>
              <a:ext uri="{FF2B5EF4-FFF2-40B4-BE49-F238E27FC236}">
                <a16:creationId xmlns="" xmlns:a16="http://schemas.microsoft.com/office/drawing/2014/main" id="{4B6E231C-16C3-40F4-B0ED-650575C473D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102225" y="22066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7" name="Line 58">
            <a:extLst>
              <a:ext uri="{FF2B5EF4-FFF2-40B4-BE49-F238E27FC236}">
                <a16:creationId xmlns="" xmlns:a16="http://schemas.microsoft.com/office/drawing/2014/main" id="{09E63596-31F8-46B6-8D67-4D672BDCC1A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521200" y="260667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8" name="Line 59">
            <a:extLst>
              <a:ext uri="{FF2B5EF4-FFF2-40B4-BE49-F238E27FC236}">
                <a16:creationId xmlns="" xmlns:a16="http://schemas.microsoft.com/office/drawing/2014/main" id="{53B7328C-436B-47AE-927F-AD2BB3FDB40A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102100" y="293052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9" name="Line 60">
            <a:extLst>
              <a:ext uri="{FF2B5EF4-FFF2-40B4-BE49-F238E27FC236}">
                <a16:creationId xmlns="" xmlns:a16="http://schemas.microsoft.com/office/drawing/2014/main" id="{9D9FDEB4-D69B-4B64-B09E-9CCAB3B8A0B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102100" y="26019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0" name="Line 61">
            <a:extLst>
              <a:ext uri="{FF2B5EF4-FFF2-40B4-BE49-F238E27FC236}">
                <a16:creationId xmlns="" xmlns:a16="http://schemas.microsoft.com/office/drawing/2014/main" id="{4C21B92A-CB7D-4F3D-B066-115711C7F9E9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521200" y="27543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1" name="Line 62">
            <a:extLst>
              <a:ext uri="{FF2B5EF4-FFF2-40B4-BE49-F238E27FC236}">
                <a16:creationId xmlns="" xmlns:a16="http://schemas.microsoft.com/office/drawing/2014/main" id="{D998635C-8ECD-406D-86E5-8DA96C75FB20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77000" y="291465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2" name="Line 63">
            <a:extLst>
              <a:ext uri="{FF2B5EF4-FFF2-40B4-BE49-F238E27FC236}">
                <a16:creationId xmlns="" xmlns:a16="http://schemas.microsoft.com/office/drawing/2014/main" id="{D67167C8-792A-4857-A44C-24C3A931642F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78588" y="31210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" name="Line 64">
            <a:extLst>
              <a:ext uri="{FF2B5EF4-FFF2-40B4-BE49-F238E27FC236}">
                <a16:creationId xmlns="" xmlns:a16="http://schemas.microsoft.com/office/drawing/2014/main" id="{7784E2E4-5E10-4CAA-8F48-605BFDF96637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97638" y="426402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4" name="Line 65">
            <a:extLst>
              <a:ext uri="{FF2B5EF4-FFF2-40B4-BE49-F238E27FC236}">
                <a16:creationId xmlns="" xmlns:a16="http://schemas.microsoft.com/office/drawing/2014/main" id="{F2C548FB-892A-4C10-A4DB-8E7ADC20622E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502400" y="44688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5" name="Line 66">
            <a:extLst>
              <a:ext uri="{FF2B5EF4-FFF2-40B4-BE49-F238E27FC236}">
                <a16:creationId xmlns="" xmlns:a16="http://schemas.microsoft.com/office/drawing/2014/main" id="{32D7D3A4-190A-4448-B26A-FD194DBD01B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2295525" y="387667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6" name="Line 67">
            <a:extLst>
              <a:ext uri="{FF2B5EF4-FFF2-40B4-BE49-F238E27FC236}">
                <a16:creationId xmlns="" xmlns:a16="http://schemas.microsoft.com/office/drawing/2014/main" id="{828D9D30-4E17-49C3-93C5-5953DFCFEA79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295525" y="4038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7" name="Line 68">
            <a:extLst>
              <a:ext uri="{FF2B5EF4-FFF2-40B4-BE49-F238E27FC236}">
                <a16:creationId xmlns="" xmlns:a16="http://schemas.microsoft.com/office/drawing/2014/main" id="{45B0176C-B512-4CEF-9DD9-C6523FEAB59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209800" y="2133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77197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 algn="ctr">
              <a:lnSpc>
                <a:spcPct val="100000"/>
              </a:lnSpc>
              <a:spcBef>
                <a:spcPts val="95"/>
              </a:spcBef>
            </a:pPr>
            <a:r>
              <a:rPr sz="2800" smtClean="0">
                <a:solidFill>
                  <a:srgbClr val="434343"/>
                </a:solidFill>
                <a:latin typeface="+mn-lt"/>
                <a:cs typeface="Arial"/>
              </a:rPr>
              <a:t>JOI</a:t>
            </a:r>
            <a:r>
              <a:rPr lang="en-US" sz="2800" dirty="0" smtClean="0">
                <a:solidFill>
                  <a:srgbClr val="434343"/>
                </a:solidFill>
                <a:latin typeface="+mn-lt"/>
                <a:cs typeface="Arial"/>
              </a:rPr>
              <a:t>N`</a:t>
            </a:r>
            <a:r>
              <a:rPr lang="ru-RU" sz="2800" dirty="0" err="1" smtClean="0">
                <a:solidFill>
                  <a:srgbClr val="434343"/>
                </a:solidFill>
                <a:latin typeface="+mn-lt"/>
                <a:cs typeface="Arial"/>
              </a:rPr>
              <a:t>ы</a:t>
            </a:r>
            <a:r>
              <a:rPr lang="ru-RU" sz="2800" dirty="0" smtClean="0">
                <a:solidFill>
                  <a:srgbClr val="434343"/>
                </a:solidFill>
                <a:latin typeface="+mn-lt"/>
                <a:cs typeface="Arial"/>
              </a:rPr>
              <a:t> </a:t>
            </a:r>
            <a:r>
              <a:rPr lang="en-US" sz="2800" dirty="0" smtClean="0">
                <a:solidFill>
                  <a:srgbClr val="434343"/>
                </a:solidFill>
                <a:latin typeface="+mn-lt"/>
                <a:cs typeface="Arial"/>
              </a:rPr>
              <a:t>(</a:t>
            </a:r>
            <a:r>
              <a:rPr lang="ru-RU" sz="2800" dirty="0" smtClean="0">
                <a:solidFill>
                  <a:srgbClr val="434343"/>
                </a:solidFill>
                <a:latin typeface="+mn-lt"/>
                <a:cs typeface="Arial"/>
              </a:rPr>
              <a:t>Соединения</a:t>
            </a:r>
            <a:r>
              <a:rPr lang="en-US" sz="2800" dirty="0" smtClean="0">
                <a:solidFill>
                  <a:srgbClr val="434343"/>
                </a:solidFill>
                <a:latin typeface="+mn-lt"/>
                <a:cs typeface="Arial"/>
              </a:rPr>
              <a:t>) </a:t>
            </a:r>
            <a:r>
              <a:rPr lang="ru-RU" sz="2800" dirty="0" smtClean="0">
                <a:solidFill>
                  <a:srgbClr val="434343"/>
                </a:solidFill>
                <a:latin typeface="+mn-lt"/>
                <a:cs typeface="Arial"/>
              </a:rPr>
              <a:t>в </a:t>
            </a:r>
            <a:r>
              <a:rPr lang="en-US" sz="2800" dirty="0" smtClean="0">
                <a:solidFill>
                  <a:srgbClr val="434343"/>
                </a:solidFill>
                <a:latin typeface="+mn-lt"/>
                <a:cs typeface="Arial"/>
              </a:rPr>
              <a:t>SQL</a:t>
            </a:r>
            <a:endParaRPr sz="2800">
              <a:latin typeface="+mn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993" y="1260849"/>
            <a:ext cx="7594850" cy="455496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561048" y="3101009"/>
            <a:ext cx="1658415" cy="1124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A7516FC4-D8E6-408B-973A-ECE3EFD93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200" dirty="0" smtClean="0"/>
              <a:t>Получение данных из нескольких таблиц</a:t>
            </a:r>
            <a:endParaRPr lang="en-US" altLang="ru-RU" sz="3200" dirty="0"/>
          </a:p>
        </p:txBody>
      </p:sp>
      <p:pic>
        <p:nvPicPr>
          <p:cNvPr id="5" name="Picture 29" descr="C:\salome_official\projects\11gR2\screenshots\les6_4s_c.gif">
            <a:extLst>
              <a:ext uri="{FF2B5EF4-FFF2-40B4-BE49-F238E27FC236}">
                <a16:creationId xmlns:a16="http://schemas.microsoft.com/office/drawing/2014/main" xmlns="" id="{2D4C4989-192F-4F3B-84DC-72B7ED3D8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8025" y="1946275"/>
            <a:ext cx="4341813" cy="1968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8" descr="C:\salome_official\projects\11gR2\screenshots\les6_4s_b.gif">
            <a:extLst>
              <a:ext uri="{FF2B5EF4-FFF2-40B4-BE49-F238E27FC236}">
                <a16:creationId xmlns:a16="http://schemas.microsoft.com/office/drawing/2014/main" xmlns="" id="{4EED87F4-B8A5-47A8-A56A-B1D137324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" y="3178175"/>
            <a:ext cx="3802063" cy="650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7" descr="C:\salome_official\projects\11gR2\screenshots\les6_4s_a.gif">
            <a:extLst>
              <a:ext uri="{FF2B5EF4-FFF2-40B4-BE49-F238E27FC236}">
                <a16:creationId xmlns:a16="http://schemas.microsoft.com/office/drawing/2014/main" xmlns="" id="{3C4C11FB-1195-4E23-8824-A9BB2240D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" y="1943100"/>
            <a:ext cx="3811588" cy="868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0C3090F9-0617-4894-89BC-A7F75926A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600200"/>
            <a:ext cx="162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</a:t>
            </a:r>
            <a:r>
              <a:rPr lang="en-US" altLang="ru-RU" sz="2000"/>
              <a:t>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4B1E569F-6277-4B56-BDA3-B4B0BD355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0" y="1614488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DEPARTMENTS </a:t>
            </a:r>
          </a:p>
        </p:txBody>
      </p:sp>
      <p:grpSp>
        <p:nvGrpSpPr>
          <p:cNvPr id="10" name="Group 8">
            <a:extLst>
              <a:ext uri="{FF2B5EF4-FFF2-40B4-BE49-F238E27FC236}">
                <a16:creationId xmlns:a16="http://schemas.microsoft.com/office/drawing/2014/main" xmlns="" id="{90AAE8D6-518C-41A3-B8C1-D1C94E3E11A0}"/>
              </a:ext>
            </a:extLst>
          </p:cNvPr>
          <p:cNvGrpSpPr>
            <a:grpSpLocks/>
          </p:cNvGrpSpPr>
          <p:nvPr/>
        </p:nvGrpSpPr>
        <p:grpSpPr bwMode="auto">
          <a:xfrm>
            <a:off x="4195763" y="3976688"/>
            <a:ext cx="606425" cy="473075"/>
            <a:chOff x="2480" y="2024"/>
            <a:chExt cx="609" cy="298"/>
          </a:xfrm>
        </p:grpSpPr>
        <p:sp>
          <p:nvSpPr>
            <p:cNvPr id="11" name="Line 9">
              <a:extLst>
                <a:ext uri="{FF2B5EF4-FFF2-40B4-BE49-F238E27FC236}">
                  <a16:creationId xmlns:a16="http://schemas.microsoft.com/office/drawing/2014/main" xmlns="" id="{48F898FB-0DEF-413F-83B0-5F593F6C894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480" y="2024"/>
              <a:ext cx="0" cy="2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xmlns="" id="{1BE356D8-D589-4E62-91D0-2A4C450B7BF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3089" y="2024"/>
              <a:ext cx="0" cy="2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3" name="Text Box 14">
            <a:extLst>
              <a:ext uri="{FF2B5EF4-FFF2-40B4-BE49-F238E27FC236}">
                <a16:creationId xmlns:a16="http://schemas.microsoft.com/office/drawing/2014/main" xmlns="" id="{2C955B7D-6B8E-42E8-A59F-4EE7F16F9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9938" y="2757488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xmlns="" id="{DABBCD70-95EF-435E-B209-8EC7FE957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5473700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xmlns="" id="{56A68342-245B-484D-B404-C8EF6E44199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08325" y="1917700"/>
            <a:ext cx="1265238" cy="19097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xmlns="" id="{26B25DF9-6246-46E2-8DDE-C3641FEB5B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30938" y="1917700"/>
            <a:ext cx="1524000" cy="1993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xmlns="" id="{BE9D5B3A-5793-42D6-AD2C-AF0ED85F469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38225" y="1917700"/>
            <a:ext cx="1081088" cy="19081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18" name="Picture 31" descr="C:\salome_official\projects\11gR2\screenshots\les6_4s_d.gif">
            <a:extLst>
              <a:ext uri="{FF2B5EF4-FFF2-40B4-BE49-F238E27FC236}">
                <a16:creationId xmlns:a16="http://schemas.microsoft.com/office/drawing/2014/main" xmlns="" id="{32E44875-E925-4B44-906B-034B415A8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2363" y="4497388"/>
            <a:ext cx="4305300" cy="1087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2" descr="C:\salome_official\projects\11gR2\screenshots\les6_4s_e.gif">
            <a:extLst>
              <a:ext uri="{FF2B5EF4-FFF2-40B4-BE49-F238E27FC236}">
                <a16:creationId xmlns:a16="http://schemas.microsoft.com/office/drawing/2014/main" xmlns="" id="{54455266-1945-4400-831C-61363A92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3950" y="5878513"/>
            <a:ext cx="42989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88178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1C2DF-74C8-466F-933E-E0BC5D17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Типы Соединений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E498A4-4DF1-449D-AF96-30F1237EF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sz="2000" dirty="0" smtClean="0"/>
              <a:t>Соединения, соответствующие стандарту SQL:1999, включают следующее</a:t>
            </a:r>
            <a:r>
              <a:rPr lang="ru-RU" altLang="ru-RU" sz="2000" dirty="0" smtClean="0"/>
              <a:t>:</a:t>
            </a:r>
          </a:p>
          <a:p>
            <a:pPr marL="457200" lvl="1" indent="0"/>
            <a:r>
              <a:rPr lang="ru-RU" altLang="ru-RU" sz="1600" dirty="0" smtClean="0"/>
              <a:t> </a:t>
            </a:r>
            <a:r>
              <a:rPr lang="ru-RU" altLang="ru-RU" sz="2000" dirty="0" smtClean="0"/>
              <a:t>Соединения </a:t>
            </a:r>
            <a:r>
              <a:rPr lang="ru-RU" altLang="ru-RU" sz="2000" dirty="0" smtClean="0"/>
              <a:t>с </a:t>
            </a:r>
            <a:r>
              <a:rPr lang="ru-RU" altLang="ru-RU" sz="2000" dirty="0" smtClean="0"/>
              <a:t>оператором USING</a:t>
            </a:r>
          </a:p>
          <a:p>
            <a:pPr marL="457200" lvl="1" indent="0"/>
            <a:r>
              <a:rPr lang="ru-RU" altLang="ru-RU" sz="2000" dirty="0" smtClean="0"/>
              <a:t> Соединения </a:t>
            </a:r>
            <a:r>
              <a:rPr lang="ru-RU" altLang="ru-RU" sz="2000" dirty="0" smtClean="0"/>
              <a:t>с </a:t>
            </a:r>
            <a:r>
              <a:rPr lang="ru-RU" altLang="ru-RU" sz="2000" dirty="0" smtClean="0"/>
              <a:t>оператором ON</a:t>
            </a:r>
            <a:endParaRPr lang="en-US" altLang="ru-RU" sz="2000" dirty="0" smtClean="0"/>
          </a:p>
          <a:p>
            <a:pPr lvl="1"/>
            <a:r>
              <a:rPr lang="en-US" altLang="ru-RU" sz="2000" dirty="0" smtClean="0">
                <a:latin typeface="Courier New" panose="02070309020205020404" pitchFamily="49" charset="0"/>
              </a:rPr>
              <a:t>OUTER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соединения</a:t>
            </a:r>
            <a:r>
              <a:rPr lang="en-US" altLang="ru-RU" sz="2000" dirty="0" smtClean="0"/>
              <a:t>:</a:t>
            </a:r>
          </a:p>
          <a:p>
            <a:pPr lvl="2"/>
            <a:r>
              <a:rPr lang="en-US" altLang="ru-RU" dirty="0" smtClean="0">
                <a:latin typeface="Courier New" panose="02070309020205020404" pitchFamily="49" charset="0"/>
              </a:rPr>
              <a:t>LEFT</a:t>
            </a:r>
            <a:r>
              <a:rPr lang="en-US" altLang="ru-RU" dirty="0" smtClean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</a:p>
          <a:p>
            <a:pPr lvl="2"/>
            <a:r>
              <a:rPr lang="en-US" altLang="ru-RU" dirty="0">
                <a:latin typeface="Courier New" panose="02070309020205020404" pitchFamily="49" charset="0"/>
              </a:rPr>
              <a:t>RIGHT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</a:p>
          <a:p>
            <a:pPr lvl="2"/>
            <a:r>
              <a:rPr lang="en-US" altLang="ru-RU" dirty="0">
                <a:latin typeface="Courier New" panose="02070309020205020404" pitchFamily="49" charset="0"/>
              </a:rPr>
              <a:t>FULL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</a:p>
          <a:p>
            <a:pPr lvl="1"/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ROSS JOIN</a:t>
            </a:r>
            <a:endParaRPr lang="en-US" altLang="ru-RU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17281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71FDE9-3907-48BF-B8B5-25CDD6B3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z="4000" dirty="0" smtClean="0"/>
              <a:t>Объединение таблиц с использованием синтаксиса SQL:1999</a:t>
            </a:r>
            <a:endParaRPr lang="ru-RU" sz="4000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B20CB668-9CC3-4BF3-BCA2-ADADE1192D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937186"/>
            <a:ext cx="7918450" cy="493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000" dirty="0" smtClean="0"/>
              <a:t>Используйте соединение для запроса данных из нескольких таблиц:</a:t>
            </a:r>
            <a:endParaRPr lang="en-US" altLang="ru-RU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285329B-BBDE-4559-9A02-252E0B5411A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2622985"/>
            <a:ext cx="7286625" cy="2519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	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table1.column, table2.column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	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table1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USING (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)] |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[JOIN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ON (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table1.column_name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table2.column_name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)]|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[LEFT|RIGHT|FULL OUTER JOIN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ON (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table1.column_name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table2.column_name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)]|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[CROSS JOIN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xmlns="" val="2033506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68CB4F-84BB-479B-8429-D5E2185F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4000" dirty="0" smtClean="0"/>
              <a:t>Соединения по колонками</a:t>
            </a:r>
            <a:endParaRPr lang="ru-RU" sz="4000" dirty="0"/>
          </a:p>
        </p:txBody>
      </p:sp>
      <p:pic>
        <p:nvPicPr>
          <p:cNvPr id="5" name="Picture 36" descr="C:\salome_official\projects\11gR2\screenshots\les6_12s_a.gif">
            <a:extLst>
              <a:ext uri="{FF2B5EF4-FFF2-40B4-BE49-F238E27FC236}">
                <a16:creationId xmlns:a16="http://schemas.microsoft.com/office/drawing/2014/main" xmlns="" id="{1DB8FC19-4E46-4CAA-8E7E-676C4905E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917572"/>
            <a:ext cx="2971800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7" descr="C:\salome_official\projects\11gR2\screenshots\les6_12s_b.gif">
            <a:extLst>
              <a:ext uri="{FF2B5EF4-FFF2-40B4-BE49-F238E27FC236}">
                <a16:creationId xmlns:a16="http://schemas.microsoft.com/office/drawing/2014/main" xmlns="" id="{0361F932-F763-4C24-BDE6-74BFF1530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21213" y="1908047"/>
            <a:ext cx="3394075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BC193095-EB5A-4EDC-8FA0-4465609EC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33384"/>
            <a:ext cx="162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</a:t>
            </a:r>
            <a:r>
              <a:rPr lang="en-US" altLang="ru-RU" sz="2000"/>
              <a:t> 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F4E64D79-121B-48BF-A3BE-ED4330AF3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433384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DEPARTMENTS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xmlns="" id="{B3885D25-F5C1-42DD-A0B1-5F5315178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5140197"/>
            <a:ext cx="1609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000"/>
              <a:t>Foreign key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3C706D6B-B12B-452C-8C6D-F92B02246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3" y="4709984"/>
            <a:ext cx="16240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000"/>
              <a:t>Primary key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xmlns="" id="{0CFC5626-8B1F-4048-9EA4-EF5EB02D1B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70175" y="1901697"/>
            <a:ext cx="1335088" cy="25177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xmlns="" id="{741C9A95-B6B4-4D4B-9602-E6D775AF7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4308347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xmlns="" id="{7C8DBC76-3135-4B2D-9662-B42FB28010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5013" y="4440109"/>
            <a:ext cx="1587" cy="657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Line 13">
            <a:extLst>
              <a:ext uri="{FF2B5EF4-FFF2-40B4-BE49-F238E27FC236}">
                <a16:creationId xmlns:a16="http://schemas.microsoft.com/office/drawing/2014/main" xmlns="" id="{E876180E-A1DF-48B9-A868-CE332F087F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97563" y="4024184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Line 18">
            <a:extLst>
              <a:ext uri="{FF2B5EF4-FFF2-40B4-BE49-F238E27FC236}">
                <a16:creationId xmlns:a16="http://schemas.microsoft.com/office/drawing/2014/main" xmlns="" id="{E45C7CB8-53E2-4E6E-9977-8F5EB7694D1F}"/>
              </a:ext>
            </a:extLst>
          </p:cNvPr>
          <p:cNvSpPr>
            <a:spLocks noChangeShapeType="1"/>
          </p:cNvSpPr>
          <p:nvPr/>
        </p:nvSpPr>
        <p:spPr bwMode="gray">
          <a:xfrm>
            <a:off x="3986213" y="2479547"/>
            <a:ext cx="8048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" name="Freeform 21">
            <a:extLst>
              <a:ext uri="{FF2B5EF4-FFF2-40B4-BE49-F238E27FC236}">
                <a16:creationId xmlns:a16="http://schemas.microsoft.com/office/drawing/2014/main" xmlns="" id="{344D4EC2-5AC3-4664-8328-66988A0A9086}"/>
              </a:ext>
            </a:extLst>
          </p:cNvPr>
          <p:cNvSpPr>
            <a:spLocks/>
          </p:cNvSpPr>
          <p:nvPr/>
        </p:nvSpPr>
        <p:spPr bwMode="gray">
          <a:xfrm>
            <a:off x="4000500" y="2654172"/>
            <a:ext cx="260350" cy="1587"/>
          </a:xfrm>
          <a:custGeom>
            <a:avLst/>
            <a:gdLst>
              <a:gd name="T0" fmla="*/ 0 w 164"/>
              <a:gd name="T1" fmla="*/ 2147483647 h 1"/>
              <a:gd name="T2" fmla="*/ 2147483647 w 164"/>
              <a:gd name="T3" fmla="*/ 0 h 1"/>
              <a:gd name="T4" fmla="*/ 0 60000 65536"/>
              <a:gd name="T5" fmla="*/ 0 60000 65536"/>
              <a:gd name="T6" fmla="*/ 0 w 164"/>
              <a:gd name="T7" fmla="*/ 0 h 1"/>
              <a:gd name="T8" fmla="*/ 164 w 16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4" h="1">
                <a:moveTo>
                  <a:pt x="0" y="1"/>
                </a:moveTo>
                <a:lnTo>
                  <a:pt x="164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Freeform 25">
            <a:extLst>
              <a:ext uri="{FF2B5EF4-FFF2-40B4-BE49-F238E27FC236}">
                <a16:creationId xmlns:a16="http://schemas.microsoft.com/office/drawing/2014/main" xmlns="" id="{FF5EA8A8-3A36-41E8-97B9-E66A91681F8B}"/>
              </a:ext>
            </a:extLst>
          </p:cNvPr>
          <p:cNvSpPr>
            <a:spLocks/>
          </p:cNvSpPr>
          <p:nvPr/>
        </p:nvSpPr>
        <p:spPr bwMode="gray">
          <a:xfrm>
            <a:off x="4257675" y="2479547"/>
            <a:ext cx="1588" cy="198437"/>
          </a:xfrm>
          <a:custGeom>
            <a:avLst/>
            <a:gdLst>
              <a:gd name="T0" fmla="*/ 0 w 1"/>
              <a:gd name="T1" fmla="*/ 0 h 125"/>
              <a:gd name="T2" fmla="*/ 2147483647 w 1"/>
              <a:gd name="T3" fmla="*/ 2147483647 h 125"/>
              <a:gd name="T4" fmla="*/ 0 60000 65536"/>
              <a:gd name="T5" fmla="*/ 0 60000 65536"/>
              <a:gd name="T6" fmla="*/ 0 w 1"/>
              <a:gd name="T7" fmla="*/ 0 h 125"/>
              <a:gd name="T8" fmla="*/ 1 w 1"/>
              <a:gd name="T9" fmla="*/ 125 h 1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25">
                <a:moveTo>
                  <a:pt x="0" y="0"/>
                </a:moveTo>
                <a:lnTo>
                  <a:pt x="1" y="125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xmlns="" id="{D0676E56-2ACF-4717-A56A-48E0380761BA}"/>
              </a:ext>
            </a:extLst>
          </p:cNvPr>
          <p:cNvSpPr>
            <a:spLocks noChangeShapeType="1"/>
          </p:cNvSpPr>
          <p:nvPr/>
        </p:nvSpPr>
        <p:spPr bwMode="gray">
          <a:xfrm>
            <a:off x="4335463" y="2479547"/>
            <a:ext cx="18780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" name="Line 29">
            <a:extLst>
              <a:ext uri="{FF2B5EF4-FFF2-40B4-BE49-F238E27FC236}">
                <a16:creationId xmlns:a16="http://schemas.microsoft.com/office/drawing/2014/main" xmlns="" id="{B93C416B-629D-46E7-91ED-F1BAB7A74D17}"/>
              </a:ext>
            </a:extLst>
          </p:cNvPr>
          <p:cNvSpPr>
            <a:spLocks noChangeShapeType="1"/>
          </p:cNvSpPr>
          <p:nvPr/>
        </p:nvSpPr>
        <p:spPr bwMode="gray">
          <a:xfrm>
            <a:off x="4019550" y="4074984"/>
            <a:ext cx="4159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Line 30">
            <a:extLst>
              <a:ext uri="{FF2B5EF4-FFF2-40B4-BE49-F238E27FC236}">
                <a16:creationId xmlns:a16="http://schemas.microsoft.com/office/drawing/2014/main" xmlns="" id="{08A197EC-527A-492B-BAB6-4CFE569A28B7}"/>
              </a:ext>
            </a:extLst>
          </p:cNvPr>
          <p:cNvSpPr>
            <a:spLocks noChangeShapeType="1"/>
          </p:cNvSpPr>
          <p:nvPr/>
        </p:nvSpPr>
        <p:spPr bwMode="gray">
          <a:xfrm>
            <a:off x="4021138" y="4248022"/>
            <a:ext cx="414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Freeform 32">
            <a:extLst>
              <a:ext uri="{FF2B5EF4-FFF2-40B4-BE49-F238E27FC236}">
                <a16:creationId xmlns:a16="http://schemas.microsoft.com/office/drawing/2014/main" xmlns="" id="{C62F7BA5-6988-4469-BB0D-DCC7BA25A13B}"/>
              </a:ext>
            </a:extLst>
          </p:cNvPr>
          <p:cNvSpPr>
            <a:spLocks/>
          </p:cNvSpPr>
          <p:nvPr/>
        </p:nvSpPr>
        <p:spPr bwMode="gray">
          <a:xfrm>
            <a:off x="4435475" y="4090859"/>
            <a:ext cx="1588" cy="166688"/>
          </a:xfrm>
          <a:custGeom>
            <a:avLst/>
            <a:gdLst>
              <a:gd name="T0" fmla="*/ 0 w 1"/>
              <a:gd name="T1" fmla="*/ 0 h 105"/>
              <a:gd name="T2" fmla="*/ 0 w 1"/>
              <a:gd name="T3" fmla="*/ 2147483647 h 105"/>
              <a:gd name="T4" fmla="*/ 0 60000 65536"/>
              <a:gd name="T5" fmla="*/ 0 60000 65536"/>
              <a:gd name="T6" fmla="*/ 0 w 1"/>
              <a:gd name="T7" fmla="*/ 0 h 105"/>
              <a:gd name="T8" fmla="*/ 1 w 1"/>
              <a:gd name="T9" fmla="*/ 105 h 1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05">
                <a:moveTo>
                  <a:pt x="0" y="0"/>
                </a:moveTo>
                <a:lnTo>
                  <a:pt x="0" y="105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" name="Freeform 34">
            <a:extLst>
              <a:ext uri="{FF2B5EF4-FFF2-40B4-BE49-F238E27FC236}">
                <a16:creationId xmlns:a16="http://schemas.microsoft.com/office/drawing/2014/main" xmlns="" id="{6AEAB04D-A559-4AAA-B50C-33E205B6081C}"/>
              </a:ext>
            </a:extLst>
          </p:cNvPr>
          <p:cNvSpPr>
            <a:spLocks/>
          </p:cNvSpPr>
          <p:nvPr/>
        </p:nvSpPr>
        <p:spPr bwMode="gray">
          <a:xfrm>
            <a:off x="4437063" y="2884359"/>
            <a:ext cx="1587" cy="1230313"/>
          </a:xfrm>
          <a:custGeom>
            <a:avLst/>
            <a:gdLst>
              <a:gd name="T0" fmla="*/ 0 w 1"/>
              <a:gd name="T1" fmla="*/ 2147483647 h 775"/>
              <a:gd name="T2" fmla="*/ 0 w 1"/>
              <a:gd name="T3" fmla="*/ 0 h 775"/>
              <a:gd name="T4" fmla="*/ 0 60000 65536"/>
              <a:gd name="T5" fmla="*/ 0 60000 65536"/>
              <a:gd name="T6" fmla="*/ 0 w 1"/>
              <a:gd name="T7" fmla="*/ 0 h 775"/>
              <a:gd name="T8" fmla="*/ 1 w 1"/>
              <a:gd name="T9" fmla="*/ 775 h 7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775">
                <a:moveTo>
                  <a:pt x="0" y="77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" name="Freeform 35">
            <a:extLst>
              <a:ext uri="{FF2B5EF4-FFF2-40B4-BE49-F238E27FC236}">
                <a16:creationId xmlns:a16="http://schemas.microsoft.com/office/drawing/2014/main" xmlns="" id="{BC458835-9DFB-4CB0-88E5-2CFAEE9DBD9D}"/>
              </a:ext>
            </a:extLst>
          </p:cNvPr>
          <p:cNvSpPr>
            <a:spLocks/>
          </p:cNvSpPr>
          <p:nvPr/>
        </p:nvSpPr>
        <p:spPr bwMode="gray">
          <a:xfrm>
            <a:off x="4437063" y="2884359"/>
            <a:ext cx="1744662" cy="1588"/>
          </a:xfrm>
          <a:custGeom>
            <a:avLst/>
            <a:gdLst>
              <a:gd name="T0" fmla="*/ 0 w 1099"/>
              <a:gd name="T1" fmla="*/ 2147483647 h 1"/>
              <a:gd name="T2" fmla="*/ 2147483647 w 1099"/>
              <a:gd name="T3" fmla="*/ 0 h 1"/>
              <a:gd name="T4" fmla="*/ 0 60000 65536"/>
              <a:gd name="T5" fmla="*/ 0 60000 65536"/>
              <a:gd name="T6" fmla="*/ 0 w 1099"/>
              <a:gd name="T7" fmla="*/ 0 h 1"/>
              <a:gd name="T8" fmla="*/ 1099 w 109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9" h="1">
                <a:moveTo>
                  <a:pt x="0" y="1"/>
                </a:moveTo>
                <a:lnTo>
                  <a:pt x="1099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4681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55C538-0A0D-49D4-8020-6672AB5D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Создание объединений с </a:t>
            </a:r>
            <a:r>
              <a:rPr lang="ru-RU" altLang="ru-RU" sz="3200" dirty="0" smtClean="0"/>
              <a:t>оператором ON</a:t>
            </a:r>
            <a:endParaRPr lang="ru-R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807545-9908-4C6C-A53B-4F5420AD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 dirty="0" smtClean="0"/>
              <a:t>Условие соединения для естественного соединения в основном представляет собой эквисоединение всех столбцов с одинаковым именем.</a:t>
            </a:r>
          </a:p>
          <a:p>
            <a:pPr lvl="1"/>
            <a:r>
              <a:rPr lang="ru-RU" altLang="ru-RU" dirty="0" smtClean="0"/>
              <a:t>Используйте </a:t>
            </a:r>
            <a:r>
              <a:rPr lang="ru-RU" altLang="ru-RU" dirty="0" smtClean="0"/>
              <a:t>оператор ON</a:t>
            </a:r>
            <a:r>
              <a:rPr lang="ru-RU" altLang="ru-RU" dirty="0" smtClean="0"/>
              <a:t>, чтобы указать произвольные условия или указать столбцы для соединения.</a:t>
            </a:r>
          </a:p>
          <a:p>
            <a:pPr lvl="1"/>
            <a:r>
              <a:rPr lang="ru-RU" altLang="ru-RU" dirty="0" smtClean="0"/>
              <a:t>Условие соединения отделено от других условий поиска.</a:t>
            </a:r>
          </a:p>
          <a:p>
            <a:pPr lvl="1"/>
            <a:r>
              <a:rPr lang="ru-RU" altLang="ru-RU" dirty="0" smtClean="0"/>
              <a:t>Оператор ON </a:t>
            </a:r>
            <a:r>
              <a:rPr lang="ru-RU" altLang="ru-RU" dirty="0" smtClean="0"/>
              <a:t>упрощает понимание кода.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57788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C8B65E-9E7E-4A3F-8395-BC34AEBA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Извлечение записей с помощью </a:t>
            </a:r>
            <a:r>
              <a:rPr lang="ru-RU" altLang="ru-RU" sz="3600" dirty="0" smtClean="0"/>
              <a:t>оператора ON</a:t>
            </a:r>
            <a:endParaRPr lang="ru-RU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B04811E-09C6-4C30-99E8-9FC3CFDC3E0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911351"/>
            <a:ext cx="7286625" cy="20757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departments as dept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13C6167-D5A1-4154-A5BB-D9BF0AA53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235117"/>
            <a:ext cx="5353797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7495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Inner</a:t>
            </a:r>
            <a:r>
              <a:rPr sz="2500" spc="-8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726" y="920079"/>
            <a:ext cx="5795651" cy="44584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6003" y="5785577"/>
            <a:ext cx="6970378" cy="271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https://www.db-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fiddle.com/f/fUfQvv8QaXG5wdMW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r9zzbA/5</a:t>
            </a:r>
            <a:endParaRPr sz="1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24FBC6-49CF-4FCC-A0ED-2AD0DDD3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Создание трехсторонних соединений с помощью </a:t>
            </a:r>
            <a:r>
              <a:rPr lang="ru-RU" altLang="ru-RU" sz="3600" dirty="0" smtClean="0"/>
              <a:t>оператора ON</a:t>
            </a:r>
            <a:endParaRPr lang="ru-RU" sz="3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CFF03EE-D9F3-40F4-968C-441914D71E9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57375"/>
            <a:ext cx="7286625" cy="282290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latin typeface="Courier New" panose="02070309020205020404" pitchFamily="49" charset="0"/>
              </a:rPr>
              <a:t>emp.first_name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emp.last_name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loc.city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join departments as dept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latin typeface="Courier New" panose="02070309020205020404" pitchFamily="49" charset="0"/>
              </a:rPr>
              <a:t>emp.department_id</a:t>
            </a:r>
            <a:r>
              <a:rPr lang="en-US" altLang="ru-RU" dirty="0"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latin typeface="Courier New" panose="02070309020205020404" pitchFamily="49" charset="0"/>
              </a:rPr>
              <a:t>dept.department_id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join locations as loc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latin typeface="Courier New" panose="02070309020205020404" pitchFamily="49" charset="0"/>
              </a:rPr>
              <a:t>dept.location_id</a:t>
            </a:r>
            <a:r>
              <a:rPr lang="en-US" altLang="ru-RU" dirty="0"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latin typeface="Courier New" panose="02070309020205020404" pitchFamily="49" charset="0"/>
              </a:rPr>
              <a:t>loc.location_id</a:t>
            </a:r>
            <a:r>
              <a:rPr lang="en-US" altLang="ru-RU" dirty="0"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BF785E5-B781-4563-8908-669DBB52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178"/>
          <a:stretch/>
        </p:blipFill>
        <p:spPr>
          <a:xfrm>
            <a:off x="866775" y="4846970"/>
            <a:ext cx="6982799" cy="150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776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12AFA4-6063-4D77-B7BF-B6A96B7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Функции преобразования</a:t>
            </a:r>
            <a:endParaRPr lang="ru-RU" dirty="0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xmlns="" id="{71FBCE5D-80CA-457E-9291-5823606A7A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4850" y="2279650"/>
            <a:ext cx="0" cy="590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xmlns="" id="{C0DCAD0E-5A67-4EB7-879D-88FAC928D759}"/>
              </a:ext>
            </a:extLst>
          </p:cNvPr>
          <p:cNvSpPr>
            <a:spLocks/>
          </p:cNvSpPr>
          <p:nvPr/>
        </p:nvSpPr>
        <p:spPr bwMode="auto">
          <a:xfrm>
            <a:off x="2905125" y="2870200"/>
            <a:ext cx="3221038" cy="573088"/>
          </a:xfrm>
          <a:custGeom>
            <a:avLst/>
            <a:gdLst>
              <a:gd name="T0" fmla="*/ 0 w 2029"/>
              <a:gd name="T1" fmla="*/ 2147483647 h 361"/>
              <a:gd name="T2" fmla="*/ 0 w 2029"/>
              <a:gd name="T3" fmla="*/ 0 h 361"/>
              <a:gd name="T4" fmla="*/ 2147483647 w 2029"/>
              <a:gd name="T5" fmla="*/ 0 h 361"/>
              <a:gd name="T6" fmla="*/ 2147483647 w 2029"/>
              <a:gd name="T7" fmla="*/ 2147483647 h 361"/>
              <a:gd name="T8" fmla="*/ 0 60000 65536"/>
              <a:gd name="T9" fmla="*/ 0 60000 65536"/>
              <a:gd name="T10" fmla="*/ 0 60000 65536"/>
              <a:gd name="T11" fmla="*/ 0 60000 65536"/>
              <a:gd name="T12" fmla="*/ 0 w 2029"/>
              <a:gd name="T13" fmla="*/ 0 h 361"/>
              <a:gd name="T14" fmla="*/ 2029 w 2029"/>
              <a:gd name="T15" fmla="*/ 361 h 3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9" h="361">
                <a:moveTo>
                  <a:pt x="0" y="360"/>
                </a:moveTo>
                <a:lnTo>
                  <a:pt x="0" y="0"/>
                </a:lnTo>
                <a:lnTo>
                  <a:pt x="2028" y="0"/>
                </a:lnTo>
                <a:lnTo>
                  <a:pt x="2028" y="30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E0EA88DC-2048-4584-B6B6-6C748B3429A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33525" y="3189288"/>
            <a:ext cx="2768600" cy="787400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sz="1600" dirty="0" smtClean="0"/>
              <a:t>Неявное преобразование </a:t>
            </a:r>
            <a:endParaRPr lang="ru-RU" altLang="ru-RU" sz="1600" dirty="0" smtClean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sz="1600" dirty="0" smtClean="0"/>
              <a:t>типа </a:t>
            </a:r>
            <a:r>
              <a:rPr lang="ru-RU" altLang="ru-RU" sz="1600" dirty="0" smtClean="0"/>
              <a:t>данных</a:t>
            </a:r>
            <a:endParaRPr lang="en-US" altLang="ru-RU" sz="16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2B9F8522-2121-4DF1-A1A6-984BA106B90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733925" y="3189288"/>
            <a:ext cx="2768600" cy="787400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sz="1600" dirty="0" smtClean="0"/>
              <a:t>Явное преобразование </a:t>
            </a:r>
            <a:endParaRPr lang="ru-RU" altLang="ru-RU" sz="1600" dirty="0" smtClean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sz="1600" dirty="0" smtClean="0"/>
              <a:t>типа </a:t>
            </a:r>
            <a:r>
              <a:rPr lang="ru-RU" altLang="ru-RU" sz="1600" dirty="0" smtClean="0"/>
              <a:t>данных</a:t>
            </a:r>
            <a:endParaRPr lang="en-US" altLang="ru-RU" sz="1600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CD3717B3-885E-46A6-8AFB-1528EE58447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22613" y="1731963"/>
            <a:ext cx="2768600" cy="825500"/>
          </a:xfrm>
          <a:prstGeom prst="rect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/>
              <a:t>Преобразование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/>
              <a:t>типов данных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xmlns="" val="1443099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7C5BD4-2F56-40EB-B078-496F383E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Применение дополнительных условий к </a:t>
            </a:r>
            <a:r>
              <a:rPr lang="ru-RU" altLang="ru-RU" sz="3200" dirty="0" smtClean="0"/>
              <a:t>соединению</a:t>
            </a:r>
            <a:endParaRPr lang="ru-RU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F2E82860-EF7E-4D1C-B515-672CF334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25" y="1913571"/>
            <a:ext cx="7918450" cy="4945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altLang="ru-RU" sz="2000" dirty="0" smtClean="0"/>
              <a:t>Используйте </a:t>
            </a:r>
            <a:r>
              <a:rPr lang="ru-RU" altLang="ru-RU" sz="2000" dirty="0" smtClean="0"/>
              <a:t>оператор AND </a:t>
            </a:r>
            <a:r>
              <a:rPr lang="ru-RU" altLang="ru-RU" sz="2000" dirty="0" smtClean="0"/>
              <a:t>или </a:t>
            </a:r>
            <a:r>
              <a:rPr lang="ru-RU" altLang="ru-RU" sz="2000" dirty="0" smtClean="0"/>
              <a:t>оператор WHERE </a:t>
            </a:r>
            <a:r>
              <a:rPr lang="ru-RU" altLang="ru-RU" sz="2000" dirty="0" smtClean="0"/>
              <a:t>для применения дополнительных условий:</a:t>
            </a:r>
            <a:endParaRPr lang="en-US" altLang="ru-RU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10AC4795-EAC5-4CC5-9471-0C4BC4FC587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90600" y="2526957"/>
            <a:ext cx="7286625" cy="33925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loc.city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departments as dept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locations as loc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dept.location_id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loc.location_id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and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200;</a:t>
            </a:r>
          </a:p>
        </p:txBody>
      </p:sp>
    </p:spTree>
    <p:extLst>
      <p:ext uri="{BB962C8B-B14F-4D97-AF65-F5344CB8AC3E}">
        <p14:creationId xmlns:p14="http://schemas.microsoft.com/office/powerpoint/2010/main" xmlns="" val="1871758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10AC4795-EAC5-4CC5-9471-0C4BC4FC587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90600" y="2526957"/>
            <a:ext cx="7286625" cy="37294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loc.city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departments as dept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locations as loc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dept.location_id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loc.location_id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200;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37C5BD4-2F56-40EB-B078-496F383E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ru-RU" altLang="ru-RU" sz="3200" dirty="0" smtClean="0"/>
              <a:t>Применение дополнительных условий к </a:t>
            </a:r>
            <a:r>
              <a:rPr lang="ru-RU" altLang="ru-RU" sz="3200" dirty="0" smtClean="0"/>
              <a:t>соединению</a:t>
            </a:r>
            <a:endParaRPr lang="ru-RU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F2E82860-EF7E-4D1C-B515-672CF334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25" y="1913571"/>
            <a:ext cx="7918450" cy="4945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altLang="ru-RU" sz="2000" dirty="0" smtClean="0"/>
              <a:t>Используйте </a:t>
            </a:r>
            <a:r>
              <a:rPr lang="ru-RU" altLang="ru-RU" sz="2000" dirty="0" smtClean="0"/>
              <a:t>оператор AND </a:t>
            </a:r>
            <a:r>
              <a:rPr lang="ru-RU" altLang="ru-RU" sz="2000" dirty="0" smtClean="0"/>
              <a:t>или </a:t>
            </a:r>
            <a:r>
              <a:rPr lang="ru-RU" altLang="ru-RU" sz="2000" dirty="0" smtClean="0"/>
              <a:t>оператор WHERE </a:t>
            </a:r>
            <a:r>
              <a:rPr lang="ru-RU" altLang="ru-RU" sz="2000" dirty="0" smtClean="0"/>
              <a:t>для применения дополнительных условий:</a:t>
            </a:r>
            <a:endParaRPr lang="en-US" alt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2514224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D3828-811C-4F66-B5A4-4FAF2FE2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Соединение таблицы самой с собой</a:t>
            </a:r>
            <a:endParaRPr lang="ru-RU" sz="36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FE10D250-7207-497D-A9DE-BEEC65D51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576888"/>
            <a:ext cx="668655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MANAGER_ID</a:t>
            </a:r>
            <a:r>
              <a:rPr lang="en-US" altLang="ru-RU" sz="2000" dirty="0"/>
              <a:t> </a:t>
            </a:r>
            <a:r>
              <a:rPr lang="ru-RU" altLang="ru-RU" sz="2000" dirty="0" smtClean="0"/>
              <a:t>в таблице </a:t>
            </a:r>
            <a:r>
              <a:rPr lang="en-US" altLang="ru-RU" sz="2000" dirty="0" smtClean="0">
                <a:latin typeface="Courier New" panose="02070309020205020404" pitchFamily="49" charset="0"/>
              </a:rPr>
              <a:t>WORKER</a:t>
            </a:r>
            <a:r>
              <a:rPr lang="en-US" altLang="ru-RU" sz="2000" dirty="0" smtClean="0"/>
              <a:t> table </a:t>
            </a:r>
            <a:r>
              <a:rPr lang="ru-RU" altLang="ru-RU" sz="2000" dirty="0" smtClean="0"/>
              <a:t>– это </a:t>
            </a:r>
            <a:r>
              <a:rPr lang="en-US" altLang="ru-RU" sz="2000" dirty="0" smtClean="0">
                <a:latin typeface="Courier New" panose="02070309020205020404" pitchFamily="49" charset="0"/>
              </a:rPr>
              <a:t>EMPLOYEE_ID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в таблице </a:t>
            </a:r>
            <a:r>
              <a:rPr lang="en-US" altLang="ru-RU" sz="2000" dirty="0" smtClean="0">
                <a:latin typeface="Courier New" panose="02070309020205020404" pitchFamily="49" charset="0"/>
              </a:rPr>
              <a:t>MANAGER</a:t>
            </a:r>
            <a:r>
              <a:rPr lang="en-US" altLang="ru-RU" sz="2000" dirty="0" smtClean="0"/>
              <a:t>.</a:t>
            </a:r>
            <a:endParaRPr lang="en-US" altLang="ru-RU" sz="2000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xmlns="" id="{FF0D3992-321A-4D88-8D6E-DE32E9B4ABC9}"/>
              </a:ext>
            </a:extLst>
          </p:cNvPr>
          <p:cNvSpPr>
            <a:spLocks/>
          </p:cNvSpPr>
          <p:nvPr/>
        </p:nvSpPr>
        <p:spPr bwMode="auto">
          <a:xfrm>
            <a:off x="4133850" y="4756150"/>
            <a:ext cx="1560513" cy="377825"/>
          </a:xfrm>
          <a:custGeom>
            <a:avLst/>
            <a:gdLst>
              <a:gd name="T0" fmla="*/ 0 w 946"/>
              <a:gd name="T1" fmla="*/ 2147483647 h 378"/>
              <a:gd name="T2" fmla="*/ 0 w 946"/>
              <a:gd name="T3" fmla="*/ 2147483647 h 378"/>
              <a:gd name="T4" fmla="*/ 2147483647 w 946"/>
              <a:gd name="T5" fmla="*/ 2147483647 h 378"/>
              <a:gd name="T6" fmla="*/ 2147483647 w 946"/>
              <a:gd name="T7" fmla="*/ 0 h 378"/>
              <a:gd name="T8" fmla="*/ 0 60000 65536"/>
              <a:gd name="T9" fmla="*/ 0 60000 65536"/>
              <a:gd name="T10" fmla="*/ 0 60000 65536"/>
              <a:gd name="T11" fmla="*/ 0 60000 65536"/>
              <a:gd name="T12" fmla="*/ 0 w 946"/>
              <a:gd name="T13" fmla="*/ 0 h 378"/>
              <a:gd name="T14" fmla="*/ 946 w 946"/>
              <a:gd name="T15" fmla="*/ 378 h 3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6" h="378">
                <a:moveTo>
                  <a:pt x="0" y="9"/>
                </a:moveTo>
                <a:lnTo>
                  <a:pt x="0" y="377"/>
                </a:lnTo>
                <a:lnTo>
                  <a:pt x="945" y="377"/>
                </a:lnTo>
                <a:lnTo>
                  <a:pt x="945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xmlns="" id="{29AAAFF3-AF5F-4BE0-8BA4-6CF205EBD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5688" y="5126038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EAE6F19B-95C4-475D-A96C-068BB80F5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38" y="1824038"/>
            <a:ext cx="2927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 (WORKER)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5C8609E2-C9E0-4EC0-B72F-D3D624372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5" y="1824038"/>
            <a:ext cx="3079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 (MANAGER)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xmlns="" id="{D683D251-3604-4611-8EA9-9B357E1CA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4648200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xmlns="" id="{03D80FFD-0D98-4B1C-9EEF-89BEE0854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4625975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pic>
        <p:nvPicPr>
          <p:cNvPr id="19" name="Picture 15" descr="C:\salome_official\projects\11gR2\screenshots\les6_20s_a.gif">
            <a:extLst>
              <a:ext uri="{FF2B5EF4-FFF2-40B4-BE49-F238E27FC236}">
                <a16:creationId xmlns:a16="http://schemas.microsoft.com/office/drawing/2014/main" xmlns="" id="{F7A5A9B1-292F-4FCB-A7EE-AC62FA7C1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0138" y="2255838"/>
            <a:ext cx="3292475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C:\salome_official\projects\11gR2\screenshots\les6_20s_b.gif">
            <a:extLst>
              <a:ext uri="{FF2B5EF4-FFF2-40B4-BE49-F238E27FC236}">
                <a16:creationId xmlns:a16="http://schemas.microsoft.com/office/drawing/2014/main" xmlns="" id="{E66141A5-602D-480B-940E-22442039C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35575" y="2244725"/>
            <a:ext cx="2182813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939428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43CD9-BF2B-4DB4-8909-F73082D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Само-</a:t>
            </a:r>
            <a:r>
              <a:rPr lang="en-US" altLang="ru-RU" sz="3600" dirty="0" smtClean="0"/>
              <a:t>c</a:t>
            </a:r>
            <a:r>
              <a:rPr lang="ru-RU" altLang="ru-RU" sz="3600" dirty="0" err="1" smtClean="0"/>
              <a:t>оединение</a:t>
            </a:r>
            <a:r>
              <a:rPr lang="ru-RU" altLang="ru-RU" sz="3600" dirty="0" smtClean="0"/>
              <a:t> с применением оператора </a:t>
            </a:r>
            <a:r>
              <a:rPr lang="en-US" altLang="ru-RU" sz="3600" dirty="0" smtClean="0"/>
              <a:t>ON</a:t>
            </a:r>
            <a:endParaRPr lang="ru-RU" sz="36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CA4E01B-29F3-4E5B-9097-624587D09E2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790700"/>
            <a:ext cx="7286625" cy="228800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left join employees as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865934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5C480-C997-420D-A133-A568BB63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Неравнозначные соединения</a:t>
            </a:r>
            <a:endParaRPr lang="ru-RU" dirty="0"/>
          </a:p>
        </p:txBody>
      </p:sp>
      <p:pic>
        <p:nvPicPr>
          <p:cNvPr id="5" name="Picture 20" descr="C:\salome_official\projects\11gR2\screenshots\les6_23s_b.gif">
            <a:extLst>
              <a:ext uri="{FF2B5EF4-FFF2-40B4-BE49-F238E27FC236}">
                <a16:creationId xmlns:a16="http://schemas.microsoft.com/office/drawing/2014/main" xmlns="" id="{20A19495-E9D9-433C-9FE1-49AC01099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8538" y="2563813"/>
            <a:ext cx="2343150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9" descr="C:\salome_official\projects\11gR2\screenshots\les6_23s_a.gif">
            <a:extLst>
              <a:ext uri="{FF2B5EF4-FFF2-40B4-BE49-F238E27FC236}">
                <a16:creationId xmlns:a16="http://schemas.microsoft.com/office/drawing/2014/main" xmlns="" id="{197FB223-F842-40ED-A009-2085B2472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0888" y="2571750"/>
            <a:ext cx="3578225" cy="1589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FAE5C3C1-9168-4623-BED8-3B38B1CEF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8" y="1830388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98C1DB45-5A54-4FE1-B101-133C96F12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28800"/>
            <a:ext cx="80150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JOBS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xmlns="" id="{8E6446CB-C962-4097-9D98-B143854414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07088" y="2566988"/>
            <a:ext cx="2224087" cy="15827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xmlns="" id="{80CC69AA-1E30-4F94-9322-9CAB1F9BE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913313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xmlns="" id="{888E717C-DCDC-4D04-A023-BEE29831A668}"/>
              </a:ext>
            </a:extLst>
          </p:cNvPr>
          <p:cNvSpPr>
            <a:spLocks noChangeShapeType="1"/>
          </p:cNvSpPr>
          <p:nvPr/>
        </p:nvSpPr>
        <p:spPr bwMode="gray">
          <a:xfrm>
            <a:off x="3352800" y="3352800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xmlns="" id="{BBD3E4DE-03EF-4D2D-9D98-283D505CE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417" y="4499113"/>
            <a:ext cx="404144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altLang="ru-RU" sz="1400" dirty="0" smtClean="0"/>
              <a:t>Таблица JOBS определяет диапазон значений LOWEST_SAL и HIGHEST_SAL для каждого GRADE_LEVEL. Таким образом, столбец GRADE_LEVEL можно использовать для назначения оценок каждому сотруднику.</a:t>
            </a:r>
            <a:endParaRPr lang="en-US" altLang="ru-RU" sz="1400" dirty="0"/>
          </a:p>
        </p:txBody>
      </p:sp>
      <p:pic>
        <p:nvPicPr>
          <p:cNvPr id="21" name="Picture 21" descr="C:\salome_official\projects\11gR2\screenshots\les6_23s_c.gif">
            <a:extLst>
              <a:ext uri="{FF2B5EF4-FFF2-40B4-BE49-F238E27FC236}">
                <a16:creationId xmlns:a16="http://schemas.microsoft.com/office/drawing/2014/main" xmlns="" id="{D6E38675-1D02-4C58-BEE9-1A9BE6250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8538" y="5322888"/>
            <a:ext cx="23431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xmlns="" id="{A331A9B9-07C2-4A51-A2A7-5AD0DFEE41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30475" y="2555875"/>
            <a:ext cx="811213" cy="32273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:p14="http://schemas.microsoft.com/office/powerpoint/2010/main" xmlns="" val="642819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30A1A0-F20F-4A17-AC82-C858FF12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Неравнозначные соединения</a:t>
            </a:r>
            <a:r>
              <a:rPr lang="en-US" sz="2800" dirty="0" smtClean="0"/>
              <a:t>| </a:t>
            </a:r>
            <a:r>
              <a:rPr lang="ru-RU" sz="2800" dirty="0" smtClean="0"/>
              <a:t>Пример запроса</a:t>
            </a:r>
            <a:endParaRPr lang="ru-RU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B3827E5-3619-4290-978A-ECE92EB2D90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919288"/>
            <a:ext cx="8000499" cy="28813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latin typeface="Courier New" panose="02070309020205020404" pitchFamily="49" charset="0"/>
              </a:rPr>
              <a:t>emp.employee_id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emp.first_name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emp.last_name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emp.salary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jobs.job_title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left join jobs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latin typeface="Courier New" panose="02070309020205020404" pitchFamily="49" charset="0"/>
              </a:rPr>
              <a:t>emp.job_id</a:t>
            </a:r>
            <a:r>
              <a:rPr lang="en-US" altLang="ru-RU" dirty="0"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latin typeface="Courier New" panose="02070309020205020404" pitchFamily="49" charset="0"/>
              </a:rPr>
              <a:t>jobs.job_id</a:t>
            </a:r>
            <a:r>
              <a:rPr lang="en-US" altLang="ru-RU" dirty="0">
                <a:latin typeface="Courier New" panose="02070309020205020404" pitchFamily="49" charset="0"/>
              </a:rPr>
              <a:t> and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 </a:t>
            </a:r>
            <a:r>
              <a:rPr lang="en-US" altLang="ru-RU" dirty="0" err="1">
                <a:latin typeface="Courier New" panose="02070309020205020404" pitchFamily="49" charset="0"/>
              </a:rPr>
              <a:t>emp.salary</a:t>
            </a:r>
            <a:r>
              <a:rPr lang="en-US" altLang="ru-RU" dirty="0">
                <a:latin typeface="Courier New" panose="02070309020205020404" pitchFamily="49" charset="0"/>
              </a:rPr>
              <a:t> between </a:t>
            </a:r>
            <a:r>
              <a:rPr lang="en-US" altLang="ru-RU" dirty="0" err="1">
                <a:latin typeface="Courier New" panose="02070309020205020404" pitchFamily="49" charset="0"/>
              </a:rPr>
              <a:t>jobs.min_salary</a:t>
            </a:r>
            <a:r>
              <a:rPr lang="en-US" altLang="ru-RU" dirty="0">
                <a:latin typeface="Courier New" panose="02070309020205020404" pitchFamily="49" charset="0"/>
              </a:rPr>
              <a:t> and </a:t>
            </a:r>
            <a:r>
              <a:rPr lang="en-US" altLang="ru-RU" dirty="0" err="1">
                <a:latin typeface="Courier New" panose="02070309020205020404" pitchFamily="49" charset="0"/>
              </a:rPr>
              <a:t>jobs.max_salary</a:t>
            </a:r>
            <a:r>
              <a:rPr lang="en-US" altLang="ru-RU" dirty="0"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1943864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Left</a:t>
            </a:r>
            <a:r>
              <a:rPr sz="250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[OUTER]</a:t>
            </a:r>
            <a:r>
              <a:rPr sz="2500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1671" y="1214262"/>
            <a:ext cx="5212374" cy="43970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977" y="6188180"/>
            <a:ext cx="5429604" cy="271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https://www.db-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fiddle.com/f/wHak6mbZeymqcSSg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FzPEuP/3</a:t>
            </a:r>
            <a:endParaRPr sz="1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222CE7-9FDD-4CBB-A7BF-B5F8887E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INNER</a:t>
            </a:r>
            <a:r>
              <a:rPr lang="en-US" altLang="ru-RU" dirty="0"/>
              <a:t> </a:t>
            </a:r>
            <a:r>
              <a:rPr lang="ru-RU" altLang="ru-RU" dirty="0" smtClean="0"/>
              <a:t>и </a:t>
            </a:r>
            <a:r>
              <a:rPr lang="en-US" altLang="ru-RU" dirty="0" smtClean="0">
                <a:latin typeface="Courier New" panose="02070309020205020404" pitchFamily="49" charset="0"/>
              </a:rPr>
              <a:t>OUTER</a:t>
            </a:r>
            <a:r>
              <a:rPr lang="en-US" altLang="ru-RU" dirty="0" smtClean="0"/>
              <a:t> </a:t>
            </a:r>
            <a:r>
              <a:rPr lang="ru-RU" altLang="ru-RU" dirty="0" smtClean="0"/>
              <a:t>Соединения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E05A2F-E26D-4556-ABBB-B19FE25D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 SQL:1999 соединение двух таблиц, возвращающее только совпадающие строки, называется INNER-соединением.</a:t>
            </a:r>
          </a:p>
          <a:p>
            <a:r>
              <a:rPr lang="ru-RU" sz="2400" dirty="0" smtClean="0"/>
              <a:t>Соединение двух таблиц, возвращающее результаты INNER-соединения, а также несовпадающие строки из левой (или правой) таблицы, называется левым (или правым) OUTER-соединением.</a:t>
            </a:r>
          </a:p>
          <a:p>
            <a:r>
              <a:rPr lang="ru-RU" sz="2400" dirty="0" smtClean="0"/>
              <a:t>Соединение двух таблиц, возвращающее результаты INNER-соединения, а также результаты левого и правого соединения, называется полным OUTER-соединением.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67859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0B725C-7469-4FC4-AEC3-3FA5A27D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LEFT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434B03FC-A948-473F-BAF6-018DBB7C8B9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41500"/>
            <a:ext cx="7286625" cy="21529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left join employees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on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emp.manager_id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mgr.employee_id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2023B20-30DA-4D53-B81A-AF202718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271825"/>
            <a:ext cx="6963747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8720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A73AF-E9FE-432F-B91F-667ED098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RIGHT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  <a:endParaRPr lang="ru-RU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2ADFBD99-06D2-40F0-BDE6-0BCD3C2C453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57375"/>
            <a:ext cx="7277100" cy="20649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right join employees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on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emp.manager_id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mgr.employee_id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67B415-F7D1-4F00-A9CB-FAF5115B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282766"/>
            <a:ext cx="6973273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207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C35232-017A-4260-A124-5F36C237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Явное преобразование типов данных</a:t>
            </a:r>
            <a:endParaRPr lang="ru-RU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E0A7FB1-0DF1-43BC-819E-B9CDC3046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573463"/>
            <a:ext cx="12573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B3F5165-4236-4036-B0B4-4DFC7671C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0" y="3573463"/>
            <a:ext cx="2609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/>
              <a:t>CHARACTER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xmlns="" id="{FF29DEC1-6569-4EF4-A227-AF6EE07CAF02}"/>
              </a:ext>
            </a:extLst>
          </p:cNvPr>
          <p:cNvSpPr>
            <a:spLocks/>
          </p:cNvSpPr>
          <p:nvPr/>
        </p:nvSpPr>
        <p:spPr bwMode="auto">
          <a:xfrm>
            <a:off x="3178175" y="3970338"/>
            <a:ext cx="1333500" cy="1182687"/>
          </a:xfrm>
          <a:custGeom>
            <a:avLst/>
            <a:gdLst>
              <a:gd name="T0" fmla="*/ 2147483647 w 21807"/>
              <a:gd name="T1" fmla="*/ 2147483647 h 21600"/>
              <a:gd name="T2" fmla="*/ 0 w 21807"/>
              <a:gd name="T3" fmla="*/ 2147483647 h 21600"/>
              <a:gd name="T4" fmla="*/ 2147483647 w 21807"/>
              <a:gd name="T5" fmla="*/ 0 h 21600"/>
              <a:gd name="T6" fmla="*/ 0 60000 65536"/>
              <a:gd name="T7" fmla="*/ 0 60000 65536"/>
              <a:gd name="T8" fmla="*/ 0 60000 65536"/>
              <a:gd name="T9" fmla="*/ 0 w 21807"/>
              <a:gd name="T10" fmla="*/ 0 h 21600"/>
              <a:gd name="T11" fmla="*/ 21807 w 2180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07" h="21600" fill="none" extrusionOk="0">
                <a:moveTo>
                  <a:pt x="21806" y="231"/>
                </a:moveTo>
                <a:cubicBezTo>
                  <a:pt x="21679" y="12070"/>
                  <a:pt x="12046" y="21599"/>
                  <a:pt x="208" y="21600"/>
                </a:cubicBezTo>
                <a:cubicBezTo>
                  <a:pt x="138" y="21600"/>
                  <a:pt x="69" y="21599"/>
                  <a:pt x="0" y="21598"/>
                </a:cubicBezTo>
              </a:path>
              <a:path w="21807" h="21600" stroke="0" extrusionOk="0">
                <a:moveTo>
                  <a:pt x="21806" y="231"/>
                </a:moveTo>
                <a:cubicBezTo>
                  <a:pt x="21679" y="12070"/>
                  <a:pt x="12046" y="21599"/>
                  <a:pt x="208" y="21600"/>
                </a:cubicBezTo>
                <a:cubicBezTo>
                  <a:pt x="138" y="21600"/>
                  <a:pt x="69" y="21599"/>
                  <a:pt x="0" y="21598"/>
                </a:cubicBezTo>
                <a:lnTo>
                  <a:pt x="208" y="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xmlns="" id="{E18CE319-75B4-404E-B405-CD371F51CB86}"/>
              </a:ext>
            </a:extLst>
          </p:cNvPr>
          <p:cNvSpPr>
            <a:spLocks/>
          </p:cNvSpPr>
          <p:nvPr/>
        </p:nvSpPr>
        <p:spPr bwMode="auto">
          <a:xfrm>
            <a:off x="1879600" y="3970338"/>
            <a:ext cx="1320800" cy="1182687"/>
          </a:xfrm>
          <a:custGeom>
            <a:avLst/>
            <a:gdLst>
              <a:gd name="T0" fmla="*/ 2147483647 w 21600"/>
              <a:gd name="T1" fmla="*/ 2147483647 h 21598"/>
              <a:gd name="T2" fmla="*/ 0 w 21600"/>
              <a:gd name="T3" fmla="*/ 0 h 21598"/>
              <a:gd name="T4" fmla="*/ 2147483647 w 21600"/>
              <a:gd name="T5" fmla="*/ 0 h 21598"/>
              <a:gd name="T6" fmla="*/ 0 60000 65536"/>
              <a:gd name="T7" fmla="*/ 0 60000 65536"/>
              <a:gd name="T8" fmla="*/ 0 60000 65536"/>
              <a:gd name="T9" fmla="*/ 0 w 21600"/>
              <a:gd name="T10" fmla="*/ 0 h 21598"/>
              <a:gd name="T11" fmla="*/ 21600 w 21600"/>
              <a:gd name="T12" fmla="*/ 21598 h 215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8" fill="none" extrusionOk="0">
                <a:moveTo>
                  <a:pt x="21339" y="21598"/>
                </a:moveTo>
                <a:cubicBezTo>
                  <a:pt x="9512" y="21456"/>
                  <a:pt x="0" y="11827"/>
                  <a:pt x="0" y="0"/>
                </a:cubicBezTo>
              </a:path>
              <a:path w="21600" h="21598" stroke="0" extrusionOk="0">
                <a:moveTo>
                  <a:pt x="21339" y="21598"/>
                </a:moveTo>
                <a:cubicBezTo>
                  <a:pt x="9512" y="21456"/>
                  <a:pt x="0" y="11827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EED0844-4325-433A-B268-E330B900B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5253038"/>
            <a:ext cx="1593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TO_CHAR</a:t>
            </a:r>
          </a:p>
        </p:txBody>
      </p:sp>
      <p:grpSp>
        <p:nvGrpSpPr>
          <p:cNvPr id="9" name="Group 20">
            <a:extLst>
              <a:ext uri="{FF2B5EF4-FFF2-40B4-BE49-F238E27FC236}">
                <a16:creationId xmlns:a16="http://schemas.microsoft.com/office/drawing/2014/main" xmlns="" id="{F024C4F4-716F-4F33-AFE5-989974BB349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362200"/>
            <a:ext cx="2633663" cy="1258888"/>
            <a:chOff x="1200" y="1467"/>
            <a:chExt cx="1659" cy="745"/>
          </a:xfrm>
        </p:grpSpPr>
        <p:sp>
          <p:nvSpPr>
            <p:cNvPr id="10" name="Arc 8">
              <a:extLst>
                <a:ext uri="{FF2B5EF4-FFF2-40B4-BE49-F238E27FC236}">
                  <a16:creationId xmlns:a16="http://schemas.microsoft.com/office/drawing/2014/main" xmlns="" id="{5A74543A-95FE-496E-A9D7-EEA5F46DB6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018" y="1467"/>
              <a:ext cx="841" cy="745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21313" y="21598"/>
                  </a:moveTo>
                  <a:cubicBezTo>
                    <a:pt x="9497" y="21441"/>
                    <a:pt x="0" y="11817"/>
                    <a:pt x="0" y="0"/>
                  </a:cubicBezTo>
                </a:path>
                <a:path w="21600" h="21598" stroke="0" extrusionOk="0">
                  <a:moveTo>
                    <a:pt x="21313" y="21598"/>
                  </a:moveTo>
                  <a:cubicBezTo>
                    <a:pt x="9497" y="21441"/>
                    <a:pt x="0" y="11817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Arc 9">
              <a:extLst>
                <a:ext uri="{FF2B5EF4-FFF2-40B4-BE49-F238E27FC236}">
                  <a16:creationId xmlns:a16="http://schemas.microsoft.com/office/drawing/2014/main" xmlns="" id="{8BE30B6D-6169-4073-87E3-DD0603AC751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200" y="1467"/>
              <a:ext cx="823" cy="741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21599" y="203"/>
                  </a:moveTo>
                  <a:cubicBezTo>
                    <a:pt x="21487" y="12052"/>
                    <a:pt x="11850" y="21599"/>
                    <a:pt x="0" y="21600"/>
                  </a:cubicBezTo>
                </a:path>
                <a:path w="21599" h="21600" stroke="0" extrusionOk="0">
                  <a:moveTo>
                    <a:pt x="21599" y="203"/>
                  </a:moveTo>
                  <a:cubicBezTo>
                    <a:pt x="21487" y="12052"/>
                    <a:pt x="11850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2" name="Rectangle 10">
            <a:extLst>
              <a:ext uri="{FF2B5EF4-FFF2-40B4-BE49-F238E27FC236}">
                <a16:creationId xmlns:a16="http://schemas.microsoft.com/office/drawing/2014/main" xmlns="" id="{1EB61B17-B0AB-45DC-84C8-455371C10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785938"/>
            <a:ext cx="20224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TO_NUMBER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4784B3DC-138B-43AF-A59E-483B98982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263" y="3573463"/>
            <a:ext cx="9413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DATE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E1D7DF3D-39F4-4CBF-B5AA-6BDAB9E5A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75" y="5253038"/>
            <a:ext cx="1390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TO_CHAR</a:t>
            </a:r>
          </a:p>
        </p:txBody>
      </p:sp>
      <p:grpSp>
        <p:nvGrpSpPr>
          <p:cNvPr id="15" name="Group 19">
            <a:extLst>
              <a:ext uri="{FF2B5EF4-FFF2-40B4-BE49-F238E27FC236}">
                <a16:creationId xmlns:a16="http://schemas.microsoft.com/office/drawing/2014/main" xmlns="" id="{C2D35598-F99F-49D3-A0CD-FF94E1EF6E1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362200"/>
            <a:ext cx="2644775" cy="2824163"/>
            <a:chOff x="2904" y="1467"/>
            <a:chExt cx="1666" cy="1779"/>
          </a:xfrm>
        </p:grpSpPr>
        <p:sp>
          <p:nvSpPr>
            <p:cNvPr id="16" name="Arc 11">
              <a:extLst>
                <a:ext uri="{FF2B5EF4-FFF2-40B4-BE49-F238E27FC236}">
                  <a16:creationId xmlns:a16="http://schemas.microsoft.com/office/drawing/2014/main" xmlns="" id="{5063D331-23E8-4E79-BC4C-DB456EBD4643}"/>
                </a:ext>
              </a:extLst>
            </p:cNvPr>
            <p:cNvSpPr>
              <a:spLocks/>
            </p:cNvSpPr>
            <p:nvPr/>
          </p:nvSpPr>
          <p:spPr bwMode="gray">
            <a:xfrm>
              <a:off x="3730" y="2501"/>
              <a:ext cx="840" cy="745"/>
            </a:xfrm>
            <a:custGeom>
              <a:avLst/>
              <a:gdLst>
                <a:gd name="T0" fmla="*/ 0 w 21807"/>
                <a:gd name="T1" fmla="*/ 0 h 21600"/>
                <a:gd name="T2" fmla="*/ 0 w 21807"/>
                <a:gd name="T3" fmla="*/ 0 h 21600"/>
                <a:gd name="T4" fmla="*/ 0 w 2180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07"/>
                <a:gd name="T10" fmla="*/ 0 h 21600"/>
                <a:gd name="T11" fmla="*/ 21807 w 2180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07" h="21600" fill="none" extrusionOk="0">
                  <a:moveTo>
                    <a:pt x="21806" y="231"/>
                  </a:moveTo>
                  <a:cubicBezTo>
                    <a:pt x="21679" y="12070"/>
                    <a:pt x="12046" y="21599"/>
                    <a:pt x="208" y="21600"/>
                  </a:cubicBezTo>
                  <a:cubicBezTo>
                    <a:pt x="138" y="21600"/>
                    <a:pt x="69" y="21599"/>
                    <a:pt x="0" y="21598"/>
                  </a:cubicBezTo>
                </a:path>
                <a:path w="21807" h="21600" stroke="0" extrusionOk="0">
                  <a:moveTo>
                    <a:pt x="21806" y="231"/>
                  </a:moveTo>
                  <a:cubicBezTo>
                    <a:pt x="21679" y="12070"/>
                    <a:pt x="12046" y="21599"/>
                    <a:pt x="208" y="21600"/>
                  </a:cubicBezTo>
                  <a:cubicBezTo>
                    <a:pt x="138" y="21600"/>
                    <a:pt x="69" y="21599"/>
                    <a:pt x="0" y="21598"/>
                  </a:cubicBezTo>
                  <a:lnTo>
                    <a:pt x="208" y="0"/>
                  </a:ln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Arc 12">
              <a:extLst>
                <a:ext uri="{FF2B5EF4-FFF2-40B4-BE49-F238E27FC236}">
                  <a16:creationId xmlns:a16="http://schemas.microsoft.com/office/drawing/2014/main" xmlns="" id="{12ABE273-1357-49CA-B06D-6BB339846C04}"/>
                </a:ext>
              </a:extLst>
            </p:cNvPr>
            <p:cNvSpPr>
              <a:spLocks/>
            </p:cNvSpPr>
            <p:nvPr/>
          </p:nvSpPr>
          <p:spPr bwMode="gray">
            <a:xfrm>
              <a:off x="2912" y="2501"/>
              <a:ext cx="832" cy="745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21339" y="21598"/>
                  </a:moveTo>
                  <a:cubicBezTo>
                    <a:pt x="9512" y="21456"/>
                    <a:pt x="0" y="11827"/>
                    <a:pt x="0" y="0"/>
                  </a:cubicBezTo>
                </a:path>
                <a:path w="21600" h="21598" stroke="0" extrusionOk="0">
                  <a:moveTo>
                    <a:pt x="21339" y="21598"/>
                  </a:moveTo>
                  <a:cubicBezTo>
                    <a:pt x="9512" y="21456"/>
                    <a:pt x="0" y="11827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Arc 15">
              <a:extLst>
                <a:ext uri="{FF2B5EF4-FFF2-40B4-BE49-F238E27FC236}">
                  <a16:creationId xmlns:a16="http://schemas.microsoft.com/office/drawing/2014/main" xmlns="" id="{78B0315F-60E0-43AA-9FBA-335B7BEFEE6B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3730" y="1467"/>
              <a:ext cx="832" cy="745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21313" y="21598"/>
                  </a:moveTo>
                  <a:cubicBezTo>
                    <a:pt x="9497" y="21441"/>
                    <a:pt x="0" y="11817"/>
                    <a:pt x="0" y="0"/>
                  </a:cubicBezTo>
                </a:path>
                <a:path w="21600" h="21598" stroke="0" extrusionOk="0">
                  <a:moveTo>
                    <a:pt x="21313" y="21598"/>
                  </a:moveTo>
                  <a:cubicBezTo>
                    <a:pt x="9497" y="21441"/>
                    <a:pt x="0" y="11817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Arc 16">
              <a:extLst>
                <a:ext uri="{FF2B5EF4-FFF2-40B4-BE49-F238E27FC236}">
                  <a16:creationId xmlns:a16="http://schemas.microsoft.com/office/drawing/2014/main" xmlns="" id="{3DD14CD4-AA16-4EB1-8FF4-B80CF9882609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2904" y="1467"/>
              <a:ext cx="832" cy="745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21599" y="203"/>
                  </a:moveTo>
                  <a:cubicBezTo>
                    <a:pt x="21487" y="12052"/>
                    <a:pt x="11850" y="21599"/>
                    <a:pt x="0" y="21600"/>
                  </a:cubicBezTo>
                </a:path>
                <a:path w="21599" h="21600" stroke="0" extrusionOk="0">
                  <a:moveTo>
                    <a:pt x="21599" y="203"/>
                  </a:moveTo>
                  <a:cubicBezTo>
                    <a:pt x="21487" y="12052"/>
                    <a:pt x="11850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0" name="Rectangle 17">
            <a:extLst>
              <a:ext uri="{FF2B5EF4-FFF2-40B4-BE49-F238E27FC236}">
                <a16:creationId xmlns:a16="http://schemas.microsoft.com/office/drawing/2014/main" xmlns="" id="{3976C2AA-699B-4D8A-AD81-4E91E273D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488" y="1785938"/>
            <a:ext cx="15716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TO_DATE</a:t>
            </a:r>
          </a:p>
        </p:txBody>
      </p:sp>
    </p:spTree>
    <p:extLst>
      <p:ext uri="{BB962C8B-B14F-4D97-AF65-F5344CB8AC3E}">
        <p14:creationId xmlns:p14="http://schemas.microsoft.com/office/powerpoint/2010/main" xmlns="" val="2802500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Right</a:t>
            </a:r>
            <a:r>
              <a:rPr sz="25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[OUTER]</a:t>
            </a:r>
            <a:r>
              <a:rPr sz="25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99" y="1092201"/>
            <a:ext cx="5890119" cy="50870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8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Left-</a:t>
            </a: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Anti</a:t>
            </a:r>
            <a:r>
              <a:rPr sz="2500" spc="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435" y="1173225"/>
            <a:ext cx="5393684" cy="43529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98967" y="6570858"/>
            <a:ext cx="67945" cy="21929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8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234" y="5983902"/>
            <a:ext cx="7207452" cy="271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https://www.db-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2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fiddle.com/f/6dPvL1tA3WLc98u7p</a:t>
            </a:r>
            <a:r>
              <a:rPr sz="1400" b="1" spc="-2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Hz9ZQ/1</a:t>
            </a:r>
            <a:endParaRPr sz="1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E2BC1B-9953-4759-9056-4F0D90C1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FULL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  <a:endParaRPr 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8206736-0AE8-46FC-963C-772F650CA1B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44675"/>
            <a:ext cx="7277100" cy="2113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full join employees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on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emp.manager_id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mgr.employee_id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A1DAB13-E526-4204-89CB-9283111AB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112375"/>
            <a:ext cx="6982799" cy="1276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53280AF-1C29-4095-A0E9-0B1986886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722"/>
          <a:stretch/>
        </p:blipFill>
        <p:spPr>
          <a:xfrm>
            <a:off x="866775" y="5542889"/>
            <a:ext cx="6973273" cy="104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3288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FULL</a:t>
            </a:r>
            <a:r>
              <a:rPr sz="25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[Outer]</a:t>
            </a:r>
            <a:r>
              <a:rPr sz="25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961" y="1072613"/>
            <a:ext cx="5690531" cy="53622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6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2F0A2-CF58-465A-810D-F34910AB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Декартовы произведения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CF0D25-579C-4DA4-8997-5FB705DE6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Декартово произведение образуется, когда:</a:t>
            </a:r>
          </a:p>
          <a:p>
            <a:pPr lvl="1"/>
            <a:r>
              <a:rPr lang="ru-RU" dirty="0" smtClean="0"/>
              <a:t>Условие соединения </a:t>
            </a:r>
            <a:r>
              <a:rPr lang="ru-RU" dirty="0" smtClean="0"/>
              <a:t>пропущено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Условие соединения недействительно.</a:t>
            </a:r>
          </a:p>
          <a:p>
            <a:pPr lvl="1"/>
            <a:r>
              <a:rPr lang="ru-RU" dirty="0" smtClean="0"/>
              <a:t>Все строки первой таблицы соединяются со всеми строками второй таблицы.</a:t>
            </a:r>
          </a:p>
          <a:p>
            <a:r>
              <a:rPr lang="ru-RU" dirty="0" smtClean="0"/>
              <a:t>Всегда включайте действительное условие соединения, если хотите избежать декартова произведения.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9358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4D7173-913B-4BF4-8A14-189D408C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Создание декартова произведения</a:t>
            </a:r>
            <a:endParaRPr lang="ru-RU" sz="3600" dirty="0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xmlns="" id="{D079DAB3-3772-4C43-B882-FE18B3402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648075"/>
            <a:ext cx="0" cy="54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3E0D1D2F-68FF-4C8F-99B8-62AE297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83" y="4267200"/>
            <a:ext cx="2495955" cy="56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1400" dirty="0" smtClean="0"/>
              <a:t>Декартово произведение</a:t>
            </a:r>
            <a:r>
              <a:rPr lang="en-US" altLang="ru-RU" sz="1400" dirty="0" smtClean="0"/>
              <a:t>: </a:t>
            </a:r>
            <a:r>
              <a:rPr lang="en-US" altLang="ru-RU" sz="1400" dirty="0"/>
              <a:t/>
            </a:r>
            <a:br>
              <a:rPr lang="en-US" altLang="ru-RU" sz="1400" dirty="0"/>
            </a:br>
            <a:r>
              <a:rPr lang="en-US" altLang="ru-RU" sz="1400" dirty="0"/>
              <a:t>20 x 8 = 160 </a:t>
            </a:r>
            <a:r>
              <a:rPr lang="ru-RU" altLang="ru-RU" sz="1400" dirty="0" smtClean="0"/>
              <a:t>строк</a:t>
            </a:r>
            <a:endParaRPr lang="en-US" altLang="ru-RU" sz="1400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E12F86DD-D8BD-4D96-8270-77A20CBC5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269464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EMPLOYEES</a:t>
            </a:r>
            <a:r>
              <a:rPr lang="en-US" altLang="ru-RU" sz="2000" dirty="0"/>
              <a:t> </a:t>
            </a:r>
            <a:r>
              <a:rPr lang="en-US" altLang="ru-RU" dirty="0"/>
              <a:t>(20 </a:t>
            </a:r>
            <a:r>
              <a:rPr lang="ru-RU" altLang="ru-RU" dirty="0" smtClean="0"/>
              <a:t>строк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4341897C-8973-4D56-8B2F-56DAAFBA2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447800"/>
            <a:ext cx="287418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DEPARTMENTS</a:t>
            </a:r>
            <a:r>
              <a:rPr lang="en-US" altLang="ru-RU" sz="2000" dirty="0"/>
              <a:t> </a:t>
            </a:r>
            <a:r>
              <a:rPr lang="en-US" altLang="ru-RU" dirty="0"/>
              <a:t>(8 </a:t>
            </a:r>
            <a:r>
              <a:rPr lang="ru-RU" altLang="ru-RU" dirty="0" smtClean="0"/>
              <a:t>строк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xmlns="" id="{16D1F4B0-DF56-4854-90A1-678D86578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2608263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xmlns="" id="{E82CDA12-F6D5-4A4C-BA77-32B85302C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5" y="5481638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pic>
        <p:nvPicPr>
          <p:cNvPr id="10" name="Picture 25" descr="C:\salome_official\projects\11gR2\screenshots\les6_33s_a.gif">
            <a:extLst>
              <a:ext uri="{FF2B5EF4-FFF2-40B4-BE49-F238E27FC236}">
                <a16:creationId xmlns:a16="http://schemas.microsoft.com/office/drawing/2014/main" xmlns="" id="{7B139377-9575-40C2-972C-639DCBA03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5025" y="1860550"/>
            <a:ext cx="32083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 descr="C:\salome_official\projects\11gR2\screenshots\les6_33s_b.gif">
            <a:extLst>
              <a:ext uri="{FF2B5EF4-FFF2-40B4-BE49-F238E27FC236}">
                <a16:creationId xmlns:a16="http://schemas.microsoft.com/office/drawing/2014/main" xmlns="" id="{B80A9C4D-8290-4D27-80F5-4BBC3954D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613" y="3009900"/>
            <a:ext cx="3208337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7" descr="C:\salome_official\projects\11gR2\screenshots\les6_33_c.gif">
            <a:extLst>
              <a:ext uri="{FF2B5EF4-FFF2-40B4-BE49-F238E27FC236}">
                <a16:creationId xmlns:a16="http://schemas.microsoft.com/office/drawing/2014/main" xmlns="" id="{F7AC5F74-CABE-4EBF-9F95-473DC8FED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1688" y="1838325"/>
            <a:ext cx="3648075" cy="1644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32">
            <a:extLst>
              <a:ext uri="{FF2B5EF4-FFF2-40B4-BE49-F238E27FC236}">
                <a16:creationId xmlns:a16="http://schemas.microsoft.com/office/drawing/2014/main" xmlns="" id="{371334DC-BD01-422D-919B-106DCFF42A41}"/>
              </a:ext>
            </a:extLst>
          </p:cNvPr>
          <p:cNvGrpSpPr>
            <a:grpSpLocks/>
          </p:cNvGrpSpPr>
          <p:nvPr/>
        </p:nvGrpSpPr>
        <p:grpSpPr bwMode="auto">
          <a:xfrm>
            <a:off x="2997200" y="4343400"/>
            <a:ext cx="3327400" cy="1862138"/>
            <a:chOff x="1845" y="2775"/>
            <a:chExt cx="2096" cy="1173"/>
          </a:xfrm>
        </p:grpSpPr>
        <p:pic>
          <p:nvPicPr>
            <p:cNvPr id="14" name="Picture 28" descr="C:\salome_official\projects\11gR2\screenshots\les6_33_d.gif">
              <a:extLst>
                <a:ext uri="{FF2B5EF4-FFF2-40B4-BE49-F238E27FC236}">
                  <a16:creationId xmlns:a16="http://schemas.microsoft.com/office/drawing/2014/main" xmlns="" id="{86119C26-6B59-44C5-B1BC-B185877A9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" y="2775"/>
              <a:ext cx="2084" cy="3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9" descr="C:\salome_official\projects\11gR2\screenshots\les6_33s_e.gif">
              <a:extLst>
                <a:ext uri="{FF2B5EF4-FFF2-40B4-BE49-F238E27FC236}">
                  <a16:creationId xmlns:a16="http://schemas.microsoft.com/office/drawing/2014/main" xmlns="" id="{D81A9E99-BB13-412C-8091-ABE9D1A01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" y="3288"/>
              <a:ext cx="2096" cy="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0" descr="C:\salome_official\projects\11gR2\screenshots\les6_33s_f.gif">
              <a:extLst>
                <a:ext uri="{FF2B5EF4-FFF2-40B4-BE49-F238E27FC236}">
                  <a16:creationId xmlns:a16="http://schemas.microsoft.com/office/drawing/2014/main" xmlns="" id="{09AFEAEA-0228-4EB1-B38E-F3315604B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" y="3718"/>
              <a:ext cx="2084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 Box 31">
            <a:extLst>
              <a:ext uri="{FF2B5EF4-FFF2-40B4-BE49-F238E27FC236}">
                <a16:creationId xmlns:a16="http://schemas.microsoft.com/office/drawing/2014/main" xmlns="" id="{25BA583B-D68E-4209-AC9B-42AB9A329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4811713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8" name="Line 4">
            <a:extLst>
              <a:ext uri="{FF2B5EF4-FFF2-40B4-BE49-F238E27FC236}">
                <a16:creationId xmlns:a16="http://schemas.microsoft.com/office/drawing/2014/main" xmlns="" id="{D0AE4841-F1C8-4E40-B8A1-C4FC976550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648075"/>
            <a:ext cx="0" cy="54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89284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BE8045-47BA-4C95-9D0A-E88E46E2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Создание перекрестных соединений</a:t>
            </a:r>
            <a:endParaRPr lang="ru-R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941B323-277A-4A6C-A1A8-48E887898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98" y="1862429"/>
            <a:ext cx="7918450" cy="175101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Ключевое слово CROSS JOIN создает перекрестный продукт двух таблиц.</a:t>
            </a:r>
          </a:p>
          <a:p>
            <a:r>
              <a:rPr lang="ru-RU" sz="2000" dirty="0" smtClean="0"/>
              <a:t>Это также называется декартовым произведением двух таблиц.</a:t>
            </a:r>
            <a:endParaRPr lang="ru-RU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9B7F1ED-410F-4581-A95B-7B3A1B5DF56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52500" y="3291643"/>
            <a:ext cx="7277100" cy="17510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cross join departments as dept;</a:t>
            </a:r>
          </a:p>
        </p:txBody>
      </p:sp>
    </p:spTree>
    <p:extLst>
      <p:ext uri="{BB962C8B-B14F-4D97-AF65-F5344CB8AC3E}">
        <p14:creationId xmlns:p14="http://schemas.microsoft.com/office/powerpoint/2010/main" xmlns="" val="30987450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434343"/>
                </a:solidFill>
                <a:latin typeface="Arial"/>
                <a:cs typeface="Arial"/>
              </a:rPr>
              <a:t>Cross-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18" y="1010737"/>
            <a:ext cx="4710865" cy="51401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8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3E528A-0E89-43D4-8E41-51D2A8C9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Вопрос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5E2826-619C-40F1-B5EE-8837B419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 smtClean="0"/>
              <a:t>Если вы соединяете таблицу с самой собой, какой тип соединения вы используете?</a:t>
            </a:r>
            <a:r>
              <a:rPr lang="ru-RU" altLang="ru-RU" dirty="0" smtClean="0"/>
              <a:t/>
            </a:r>
            <a:br>
              <a:rPr lang="ru-RU" altLang="ru-RU" dirty="0" smtClean="0"/>
            </a:br>
            <a:endParaRPr lang="en-US" altLang="ru-RU" dirty="0" smtClean="0"/>
          </a:p>
          <a:p>
            <a:pPr marL="576263" lvl="1" indent="-461963">
              <a:buFont typeface="Arial" panose="020B0604020202020204" pitchFamily="34" charset="0"/>
              <a:buAutoNum type="alphaLcPeriod"/>
            </a:pPr>
            <a:r>
              <a:rPr lang="ru-RU" altLang="ru-RU" dirty="0" smtClean="0"/>
              <a:t>Неравнозначные </a:t>
            </a:r>
            <a:r>
              <a:rPr lang="ru-RU" altLang="ru-RU" dirty="0" smtClean="0"/>
              <a:t>соединения</a:t>
            </a:r>
          </a:p>
          <a:p>
            <a:pPr marL="576263" lvl="1" indent="-461963">
              <a:buFont typeface="Arial" panose="020B0604020202020204" pitchFamily="34" charset="0"/>
              <a:buAutoNum type="alphaLcPeriod"/>
            </a:pPr>
            <a:r>
              <a:rPr lang="en-US" altLang="ru-RU" dirty="0" smtClean="0"/>
              <a:t>INNER JOIN</a:t>
            </a:r>
            <a:endParaRPr lang="en-US" altLang="ru-RU" dirty="0" smtClean="0"/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en-US" altLang="ru-RU" dirty="0" smtClean="0"/>
              <a:t>LEFT </a:t>
            </a:r>
            <a:r>
              <a:rPr lang="en-US" altLang="ru-RU" dirty="0" smtClean="0">
                <a:latin typeface="Courier New" panose="02070309020205020404" pitchFamily="49" charset="0"/>
              </a:rPr>
              <a:t>OUTER</a:t>
            </a:r>
            <a:r>
              <a:rPr lang="en-US" altLang="ru-RU" dirty="0" smtClean="0"/>
              <a:t> </a:t>
            </a:r>
            <a:r>
              <a:rPr lang="en-US" altLang="ru-RU" dirty="0"/>
              <a:t>join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en-US" altLang="ru-RU" dirty="0" smtClean="0"/>
              <a:t>RIGHT </a:t>
            </a:r>
            <a:r>
              <a:rPr lang="en-US" altLang="ru-RU" dirty="0" smtClean="0">
                <a:latin typeface="Courier New" panose="02070309020205020404" pitchFamily="49" charset="0"/>
              </a:rPr>
              <a:t>OUTER</a:t>
            </a:r>
            <a:r>
              <a:rPr lang="en-US" altLang="ru-RU" dirty="0" smtClean="0"/>
              <a:t> </a:t>
            </a:r>
            <a:r>
              <a:rPr lang="en-US" altLang="ru-RU" dirty="0"/>
              <a:t>join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en-US" altLang="ru-RU" dirty="0" smtClean="0"/>
              <a:t>FULL </a:t>
            </a:r>
            <a:r>
              <a:rPr lang="en-US" altLang="ru-RU" dirty="0" smtClean="0">
                <a:latin typeface="Courier New" panose="02070309020205020404" pitchFamily="49" charset="0"/>
              </a:rPr>
              <a:t>OUTER</a:t>
            </a:r>
            <a:r>
              <a:rPr lang="en-US" altLang="ru-RU" dirty="0" smtClean="0"/>
              <a:t> </a:t>
            </a:r>
            <a:r>
              <a:rPr lang="en-US" altLang="ru-RU" dirty="0"/>
              <a:t>join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ru-RU" altLang="ru-RU" dirty="0" smtClean="0"/>
              <a:t>Само соединение</a:t>
            </a:r>
            <a:endParaRPr lang="en-US" altLang="ru-RU" dirty="0"/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ru-RU" dirty="0" smtClean="0"/>
              <a:t>Декартово произведение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369823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576AD1-FB17-4F74-AB6A-E7D89C7E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Подзапросы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A60FD8-1BD5-4647-8F7F-9724264E4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Подзапрос: типы, синтаксис и рекомендации</a:t>
            </a:r>
          </a:p>
          <a:p>
            <a:pPr lvl="1"/>
            <a:r>
              <a:rPr lang="ru-RU" dirty="0" smtClean="0"/>
              <a:t>Подзапросы с одной строкой:</a:t>
            </a:r>
          </a:p>
          <a:p>
            <a:pPr lvl="1"/>
            <a:r>
              <a:rPr lang="ru-RU" dirty="0" smtClean="0"/>
              <a:t>Подзапросы с несколькими </a:t>
            </a:r>
            <a:r>
              <a:rPr lang="ru-RU" dirty="0" smtClean="0"/>
              <a:t>строками</a:t>
            </a:r>
            <a:endParaRPr lang="en-US" altLang="ru-RU" dirty="0"/>
          </a:p>
          <a:p>
            <a:pPr lvl="2" eaLnBrk="1" hangingPunct="1">
              <a:buClr>
                <a:srgbClr val="7F7F7F"/>
              </a:buClr>
            </a:pPr>
            <a:r>
              <a:rPr lang="ru-RU" altLang="ru-RU" dirty="0" smtClean="0"/>
              <a:t>Применение </a:t>
            </a:r>
            <a:r>
              <a:rPr lang="en-US" altLang="ru-RU" dirty="0" smtClean="0">
                <a:latin typeface="Courier New" panose="02070309020205020404" pitchFamily="49" charset="0"/>
              </a:rPr>
              <a:t>ALL</a:t>
            </a:r>
            <a:r>
              <a:rPr lang="en-US" altLang="ru-RU" dirty="0" smtClean="0"/>
              <a:t> </a:t>
            </a:r>
            <a:r>
              <a:rPr lang="ru-RU" altLang="ru-RU" dirty="0" smtClean="0"/>
              <a:t>или </a:t>
            </a:r>
            <a:r>
              <a:rPr lang="en-US" altLang="ru-RU" dirty="0" smtClean="0">
                <a:latin typeface="Courier New" panose="02070309020205020404" pitchFamily="49" charset="0"/>
              </a:rPr>
              <a:t>ANY</a:t>
            </a:r>
            <a:r>
              <a:rPr lang="en-US" altLang="ru-RU" dirty="0" smtClean="0"/>
              <a:t> </a:t>
            </a:r>
            <a:r>
              <a:rPr lang="ru-RU" altLang="ru-RU" dirty="0" smtClean="0"/>
              <a:t>операторов</a:t>
            </a:r>
            <a:r>
              <a:rPr lang="en-US" altLang="ru-RU" dirty="0" smtClean="0"/>
              <a:t>.</a:t>
            </a:r>
            <a:endParaRPr lang="en-US" altLang="ru-RU" dirty="0"/>
          </a:p>
          <a:p>
            <a:pPr lvl="1"/>
            <a:r>
              <a:rPr lang="ru-RU" dirty="0" smtClean="0"/>
              <a:t>Применение оператора </a:t>
            </a:r>
            <a:r>
              <a:rPr lang="ru-RU" dirty="0" smtClean="0"/>
              <a:t>EXISTS</a:t>
            </a:r>
          </a:p>
          <a:p>
            <a:pPr lvl="1"/>
            <a:r>
              <a:rPr lang="ru-RU" dirty="0" smtClean="0"/>
              <a:t>Нулевые значения в подзапросе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7716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5C2DEC-9686-4734-BB53-507DC1EA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Применение </a:t>
            </a:r>
            <a:r>
              <a:rPr lang="en-US" altLang="ru-RU" sz="3200" dirty="0" smtClean="0">
                <a:latin typeface="Courier New" panose="02070309020205020404" pitchFamily="49" charset="0"/>
              </a:rPr>
              <a:t>TO</a:t>
            </a:r>
            <a:r>
              <a:rPr lang="en-US" altLang="ru-RU" sz="3200" dirty="0">
                <a:latin typeface="Courier New" panose="02070309020205020404" pitchFamily="49" charset="0"/>
              </a:rPr>
              <a:t>_</a:t>
            </a:r>
            <a:r>
              <a:rPr lang="ru-RU" altLang="ru-RU" sz="2400" dirty="0" smtClean="0">
                <a:latin typeface="Courier New" panose="02070309020205020404" pitchFamily="49" charset="0"/>
              </a:rPr>
              <a:t>...</a:t>
            </a:r>
            <a:r>
              <a:rPr lang="en-US" altLang="ru-RU" sz="2400" dirty="0" smtClean="0"/>
              <a:t> </a:t>
            </a:r>
            <a:r>
              <a:rPr lang="ru-RU" altLang="ru-RU" sz="3200" dirty="0" smtClean="0"/>
              <a:t>Функций для Даты</a:t>
            </a:r>
            <a:endParaRPr lang="ru-R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C4D452-F552-4FFB-9BCA-F2776AA0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r>
              <a:rPr lang="ru-RU" dirty="0" smtClean="0">
                <a:latin typeface="Arial" charset="0"/>
              </a:rPr>
              <a:t>Модель формата </a:t>
            </a:r>
            <a:r>
              <a:rPr lang="en-US" dirty="0" smtClean="0">
                <a:latin typeface="Arial" charset="0"/>
              </a:rPr>
              <a:t>:</a:t>
            </a:r>
            <a:endParaRPr lang="en-US" dirty="0">
              <a:latin typeface="Arial" charset="0"/>
            </a:endParaRPr>
          </a:p>
          <a:p>
            <a:pPr lvl="1">
              <a:buFont typeface="Arial" charset="0"/>
              <a:buChar char="•"/>
              <a:defRPr/>
            </a:pPr>
            <a:r>
              <a:rPr lang="ru-RU" dirty="0" smtClean="0"/>
              <a:t>Необходимо заключить в одинарные кавычки</a:t>
            </a:r>
          </a:p>
          <a:p>
            <a:pPr lvl="1">
              <a:buFont typeface="Arial" charset="0"/>
              <a:buChar char="•"/>
              <a:defRPr/>
            </a:pPr>
            <a:r>
              <a:rPr lang="ru-RU" dirty="0" smtClean="0"/>
              <a:t>Чувствителен к регистру</a:t>
            </a:r>
          </a:p>
          <a:p>
            <a:pPr lvl="1">
              <a:buFont typeface="Arial" charset="0"/>
              <a:buChar char="•"/>
              <a:defRPr/>
            </a:pPr>
            <a:r>
              <a:rPr lang="ru-RU" dirty="0" smtClean="0"/>
              <a:t>Может включать любую допустимую строку формата</a:t>
            </a:r>
          </a:p>
          <a:p>
            <a:pPr lvl="1">
              <a:buFont typeface="Arial" charset="0"/>
              <a:buChar char="•"/>
              <a:defRPr/>
            </a:pPr>
            <a:r>
              <a:rPr lang="ru-RU" dirty="0" smtClean="0"/>
              <a:t>Отделяется от значения данных запятой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01BB9CE-5D04-42EE-8F69-2FBFE32B4F42}"/>
              </a:ext>
            </a:extLst>
          </p:cNvPr>
          <p:cNvSpPr txBox="1">
            <a:spLocks/>
          </p:cNvSpPr>
          <p:nvPr/>
        </p:nvSpPr>
        <p:spPr>
          <a:xfrm>
            <a:off x="609600" y="1447800"/>
            <a:ext cx="7918450" cy="175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645989B-B9DA-4FAC-9C3B-C7F016EC71B4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788988" y="1825625"/>
            <a:ext cx="7364412" cy="5318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TO_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. . . 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date,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format_model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xmlns="" val="41314451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F07862-F256-4A76-83EF-6072F3B4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Использование подзапроса для решения проблемы</a:t>
            </a:r>
            <a:endParaRPr lang="ru-RU" sz="3200" dirty="0"/>
          </a:p>
        </p:txBody>
      </p:sp>
      <p:sp>
        <p:nvSpPr>
          <p:cNvPr id="4" name="Rectangle 22">
            <a:extLst>
              <a:ext uri="{FF2B5EF4-FFF2-40B4-BE49-F238E27FC236}">
                <a16:creationId xmlns:a16="http://schemas.microsoft.com/office/drawing/2014/main" xmlns="" id="{A6B76BB7-E97A-4308-A04F-7E5B8378EB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7987"/>
            <a:ext cx="7918450" cy="175101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У кого зарплата больше, чем у </a:t>
            </a:r>
            <a:r>
              <a:rPr lang="en-US" sz="2400" dirty="0" smtClean="0"/>
              <a:t>&lt;</a:t>
            </a:r>
            <a:r>
              <a:rPr lang="ru-RU" sz="2400" dirty="0" smtClean="0"/>
              <a:t>имя сотрудника </a:t>
            </a:r>
            <a:r>
              <a:rPr lang="en-US" sz="2400" dirty="0" smtClean="0"/>
              <a:t>&gt;</a:t>
            </a:r>
            <a:r>
              <a:rPr lang="ru-RU" sz="2400" dirty="0" smtClean="0"/>
              <a:t>?</a:t>
            </a:r>
            <a:endParaRPr lang="ru-RU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F8B7FFC-1176-4EDF-AC89-83B7E9D07114}"/>
              </a:ext>
            </a:extLst>
          </p:cNvPr>
          <p:cNvGrpSpPr>
            <a:grpSpLocks/>
          </p:cNvGrpSpPr>
          <p:nvPr/>
        </p:nvGrpSpPr>
        <p:grpSpPr bwMode="auto">
          <a:xfrm>
            <a:off x="1154113" y="4052887"/>
            <a:ext cx="847725" cy="736600"/>
            <a:chOff x="805" y="2627"/>
            <a:chExt cx="534" cy="46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C22356F3-CD7E-4474-893B-4186C1627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" y="2633"/>
              <a:ext cx="525" cy="458"/>
            </a:xfrm>
            <a:custGeom>
              <a:avLst/>
              <a:gdLst>
                <a:gd name="T0" fmla="*/ 190 w 525"/>
                <a:gd name="T1" fmla="*/ 136 h 458"/>
                <a:gd name="T2" fmla="*/ 199 w 525"/>
                <a:gd name="T3" fmla="*/ 206 h 458"/>
                <a:gd name="T4" fmla="*/ 220 w 525"/>
                <a:gd name="T5" fmla="*/ 268 h 458"/>
                <a:gd name="T6" fmla="*/ 254 w 525"/>
                <a:gd name="T7" fmla="*/ 313 h 458"/>
                <a:gd name="T8" fmla="*/ 295 w 525"/>
                <a:gd name="T9" fmla="*/ 345 h 458"/>
                <a:gd name="T10" fmla="*/ 346 w 525"/>
                <a:gd name="T11" fmla="*/ 355 h 458"/>
                <a:gd name="T12" fmla="*/ 401 w 525"/>
                <a:gd name="T13" fmla="*/ 346 h 458"/>
                <a:gd name="T14" fmla="*/ 462 w 525"/>
                <a:gd name="T15" fmla="*/ 310 h 458"/>
                <a:gd name="T16" fmla="*/ 524 w 525"/>
                <a:gd name="T17" fmla="*/ 249 h 458"/>
                <a:gd name="T18" fmla="*/ 508 w 525"/>
                <a:gd name="T19" fmla="*/ 273 h 458"/>
                <a:gd name="T20" fmla="*/ 465 w 525"/>
                <a:gd name="T21" fmla="*/ 322 h 458"/>
                <a:gd name="T22" fmla="*/ 403 w 525"/>
                <a:gd name="T23" fmla="*/ 384 h 458"/>
                <a:gd name="T24" fmla="*/ 330 w 525"/>
                <a:gd name="T25" fmla="*/ 435 h 458"/>
                <a:gd name="T26" fmla="*/ 255 w 525"/>
                <a:gd name="T27" fmla="*/ 457 h 458"/>
                <a:gd name="T28" fmla="*/ 181 w 525"/>
                <a:gd name="T29" fmla="*/ 430 h 458"/>
                <a:gd name="T30" fmla="*/ 120 w 525"/>
                <a:gd name="T31" fmla="*/ 336 h 458"/>
                <a:gd name="T32" fmla="*/ 79 w 525"/>
                <a:gd name="T33" fmla="*/ 150 h 458"/>
                <a:gd name="T34" fmla="*/ 0 w 525"/>
                <a:gd name="T35" fmla="*/ 164 h 458"/>
                <a:gd name="T36" fmla="*/ 155 w 525"/>
                <a:gd name="T37" fmla="*/ 0 h 458"/>
                <a:gd name="T38" fmla="*/ 252 w 525"/>
                <a:gd name="T39" fmla="*/ 121 h 458"/>
                <a:gd name="T40" fmla="*/ 190 w 525"/>
                <a:gd name="T41" fmla="*/ 136 h 45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5"/>
                <a:gd name="T64" fmla="*/ 0 h 458"/>
                <a:gd name="T65" fmla="*/ 525 w 525"/>
                <a:gd name="T66" fmla="*/ 458 h 45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5" h="458">
                  <a:moveTo>
                    <a:pt x="190" y="136"/>
                  </a:moveTo>
                  <a:lnTo>
                    <a:pt x="199" y="206"/>
                  </a:lnTo>
                  <a:lnTo>
                    <a:pt x="220" y="268"/>
                  </a:lnTo>
                  <a:lnTo>
                    <a:pt x="254" y="313"/>
                  </a:lnTo>
                  <a:lnTo>
                    <a:pt x="295" y="345"/>
                  </a:lnTo>
                  <a:lnTo>
                    <a:pt x="346" y="355"/>
                  </a:lnTo>
                  <a:lnTo>
                    <a:pt x="401" y="346"/>
                  </a:lnTo>
                  <a:lnTo>
                    <a:pt x="462" y="310"/>
                  </a:lnTo>
                  <a:lnTo>
                    <a:pt x="524" y="249"/>
                  </a:lnTo>
                  <a:lnTo>
                    <a:pt x="508" y="273"/>
                  </a:lnTo>
                  <a:lnTo>
                    <a:pt x="465" y="322"/>
                  </a:lnTo>
                  <a:lnTo>
                    <a:pt x="403" y="384"/>
                  </a:lnTo>
                  <a:lnTo>
                    <a:pt x="330" y="435"/>
                  </a:lnTo>
                  <a:lnTo>
                    <a:pt x="255" y="457"/>
                  </a:lnTo>
                  <a:lnTo>
                    <a:pt x="181" y="430"/>
                  </a:lnTo>
                  <a:lnTo>
                    <a:pt x="120" y="336"/>
                  </a:lnTo>
                  <a:lnTo>
                    <a:pt x="79" y="150"/>
                  </a:lnTo>
                  <a:lnTo>
                    <a:pt x="0" y="164"/>
                  </a:lnTo>
                  <a:lnTo>
                    <a:pt x="155" y="0"/>
                  </a:lnTo>
                  <a:lnTo>
                    <a:pt x="252" y="121"/>
                  </a:lnTo>
                  <a:lnTo>
                    <a:pt x="190" y="13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738C64A6-BD91-4695-A56C-D9E8A5EE2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2627"/>
              <a:ext cx="526" cy="459"/>
            </a:xfrm>
            <a:custGeom>
              <a:avLst/>
              <a:gdLst>
                <a:gd name="T0" fmla="*/ 190 w 526"/>
                <a:gd name="T1" fmla="*/ 137 h 459"/>
                <a:gd name="T2" fmla="*/ 200 w 526"/>
                <a:gd name="T3" fmla="*/ 208 h 459"/>
                <a:gd name="T4" fmla="*/ 221 w 526"/>
                <a:gd name="T5" fmla="*/ 268 h 459"/>
                <a:gd name="T6" fmla="*/ 254 w 526"/>
                <a:gd name="T7" fmla="*/ 315 h 459"/>
                <a:gd name="T8" fmla="*/ 296 w 526"/>
                <a:gd name="T9" fmla="*/ 344 h 459"/>
                <a:gd name="T10" fmla="*/ 347 w 526"/>
                <a:gd name="T11" fmla="*/ 354 h 459"/>
                <a:gd name="T12" fmla="*/ 403 w 526"/>
                <a:gd name="T13" fmla="*/ 345 h 459"/>
                <a:gd name="T14" fmla="*/ 464 w 526"/>
                <a:gd name="T15" fmla="*/ 309 h 459"/>
                <a:gd name="T16" fmla="*/ 525 w 526"/>
                <a:gd name="T17" fmla="*/ 249 h 459"/>
                <a:gd name="T18" fmla="*/ 510 w 526"/>
                <a:gd name="T19" fmla="*/ 271 h 459"/>
                <a:gd name="T20" fmla="*/ 467 w 526"/>
                <a:gd name="T21" fmla="*/ 322 h 459"/>
                <a:gd name="T22" fmla="*/ 405 w 526"/>
                <a:gd name="T23" fmla="*/ 384 h 459"/>
                <a:gd name="T24" fmla="*/ 331 w 526"/>
                <a:gd name="T25" fmla="*/ 435 h 459"/>
                <a:gd name="T26" fmla="*/ 256 w 526"/>
                <a:gd name="T27" fmla="*/ 458 h 459"/>
                <a:gd name="T28" fmla="*/ 182 w 526"/>
                <a:gd name="T29" fmla="*/ 431 h 459"/>
                <a:gd name="T30" fmla="*/ 122 w 526"/>
                <a:gd name="T31" fmla="*/ 335 h 459"/>
                <a:gd name="T32" fmla="*/ 80 w 526"/>
                <a:gd name="T33" fmla="*/ 153 h 459"/>
                <a:gd name="T34" fmla="*/ 0 w 526"/>
                <a:gd name="T35" fmla="*/ 166 h 459"/>
                <a:gd name="T36" fmla="*/ 157 w 526"/>
                <a:gd name="T37" fmla="*/ 0 h 459"/>
                <a:gd name="T38" fmla="*/ 253 w 526"/>
                <a:gd name="T39" fmla="*/ 122 h 459"/>
                <a:gd name="T40" fmla="*/ 190 w 526"/>
                <a:gd name="T41" fmla="*/ 137 h 45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6"/>
                <a:gd name="T64" fmla="*/ 0 h 459"/>
                <a:gd name="T65" fmla="*/ 526 w 526"/>
                <a:gd name="T66" fmla="*/ 459 h 45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6" h="459">
                  <a:moveTo>
                    <a:pt x="190" y="137"/>
                  </a:moveTo>
                  <a:lnTo>
                    <a:pt x="200" y="208"/>
                  </a:lnTo>
                  <a:lnTo>
                    <a:pt x="221" y="268"/>
                  </a:lnTo>
                  <a:lnTo>
                    <a:pt x="254" y="315"/>
                  </a:lnTo>
                  <a:lnTo>
                    <a:pt x="296" y="344"/>
                  </a:lnTo>
                  <a:lnTo>
                    <a:pt x="347" y="354"/>
                  </a:lnTo>
                  <a:lnTo>
                    <a:pt x="403" y="345"/>
                  </a:lnTo>
                  <a:lnTo>
                    <a:pt x="464" y="309"/>
                  </a:lnTo>
                  <a:lnTo>
                    <a:pt x="525" y="249"/>
                  </a:lnTo>
                  <a:lnTo>
                    <a:pt x="510" y="271"/>
                  </a:lnTo>
                  <a:lnTo>
                    <a:pt x="467" y="322"/>
                  </a:lnTo>
                  <a:lnTo>
                    <a:pt x="405" y="384"/>
                  </a:lnTo>
                  <a:lnTo>
                    <a:pt x="331" y="435"/>
                  </a:lnTo>
                  <a:lnTo>
                    <a:pt x="256" y="458"/>
                  </a:lnTo>
                  <a:lnTo>
                    <a:pt x="182" y="431"/>
                  </a:lnTo>
                  <a:lnTo>
                    <a:pt x="122" y="335"/>
                  </a:lnTo>
                  <a:lnTo>
                    <a:pt x="80" y="153"/>
                  </a:lnTo>
                  <a:lnTo>
                    <a:pt x="0" y="166"/>
                  </a:lnTo>
                  <a:lnTo>
                    <a:pt x="157" y="0"/>
                  </a:lnTo>
                  <a:lnTo>
                    <a:pt x="253" y="122"/>
                  </a:lnTo>
                  <a:lnTo>
                    <a:pt x="190" y="137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39F1B1A-3A0A-4D0A-84F1-10FB44E27A3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66775" y="2287587"/>
            <a:ext cx="7273925" cy="34798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7317698-FEA0-49BF-A2C0-B5F4191BE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3005137"/>
            <a:ext cx="5881687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dirty="0" smtClean="0"/>
              <a:t>Какие сотрудники имеют зарплату выше, чем </a:t>
            </a:r>
            <a:r>
              <a:rPr lang="ru-RU" dirty="0" smtClean="0"/>
              <a:t>у </a:t>
            </a:r>
            <a:r>
              <a:rPr lang="ru-RU" i="1" dirty="0" err="1" smtClean="0"/>
              <a:t>Генадия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87642A67-B2DC-4155-B9A9-B1162BAD1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2339975"/>
            <a:ext cx="1966757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Главный запрос</a:t>
            </a:r>
            <a:r>
              <a:rPr lang="en-US" altLang="ru-RU" dirty="0" smtClean="0">
                <a:solidFill>
                  <a:srgbClr val="000000"/>
                </a:solidFill>
              </a:rPr>
              <a:t>: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108EB06B-4D14-4DBF-B753-B889BA5BB1D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120900" y="3941762"/>
            <a:ext cx="5878513" cy="1695450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B0B50283-747B-4BAC-8095-6BBD37D43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4800600"/>
            <a:ext cx="4002087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Какая у </a:t>
            </a:r>
            <a:r>
              <a:rPr lang="ru-RU" altLang="ru-RU" dirty="0" err="1" smtClean="0">
                <a:solidFill>
                  <a:srgbClr val="000000"/>
                </a:solidFill>
              </a:rPr>
              <a:t>Генадия</a:t>
            </a:r>
            <a:r>
              <a:rPr lang="ru-RU" altLang="ru-RU" dirty="0" smtClean="0">
                <a:solidFill>
                  <a:srgbClr val="000000"/>
                </a:solidFill>
              </a:rPr>
              <a:t> зарплата</a:t>
            </a:r>
            <a:r>
              <a:rPr lang="en-US" altLang="ru-RU" dirty="0" smtClean="0">
                <a:solidFill>
                  <a:srgbClr val="000000"/>
                </a:solidFill>
              </a:rPr>
              <a:t>?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xmlns="" id="{96BE7EE4-F273-4B28-8DEF-3ABD463D5E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51075" y="4452937"/>
            <a:ext cx="1117600" cy="1106488"/>
          </a:xfrm>
          <a:prstGeom prst="ellipse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B3C3EF71-E244-4E1B-B46A-8AA03A9CF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4000500"/>
            <a:ext cx="140557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Подзапрос</a:t>
            </a:r>
            <a:r>
              <a:rPr lang="en-US" altLang="ru-RU" dirty="0" smtClean="0">
                <a:solidFill>
                  <a:srgbClr val="000000"/>
                </a:solidFill>
              </a:rPr>
              <a:t>: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xmlns="" id="{F908D268-93EA-48BA-9FED-16D850B533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9313" y="3598862"/>
            <a:ext cx="0" cy="898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6" name="Picture 16" descr="C:\temp\peop038.gif">
            <a:extLst>
              <a:ext uri="{FF2B5EF4-FFF2-40B4-BE49-F238E27FC236}">
                <a16:creationId xmlns:a16="http://schemas.microsoft.com/office/drawing/2014/main" xmlns="" id="{C14AD663-77F0-43F0-AAFF-16AE813F2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1096963" y="2965450"/>
            <a:ext cx="5699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7" descr="C:\temp\symbo067.gif">
            <a:extLst>
              <a:ext uri="{FF2B5EF4-FFF2-40B4-BE49-F238E27FC236}">
                <a16:creationId xmlns:a16="http://schemas.microsoft.com/office/drawing/2014/main" xmlns="" id="{7B27A898-9258-4152-9FF6-2E1929F6D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1663700" y="3246437"/>
            <a:ext cx="295275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8">
            <a:extLst>
              <a:ext uri="{FF2B5EF4-FFF2-40B4-BE49-F238E27FC236}">
                <a16:creationId xmlns:a16="http://schemas.microsoft.com/office/drawing/2014/main" xmlns="" id="{6DD52201-850C-427D-BA97-09EB32AC6519}"/>
              </a:ext>
            </a:extLst>
          </p:cNvPr>
          <p:cNvGrpSpPr>
            <a:grpSpLocks/>
          </p:cNvGrpSpPr>
          <p:nvPr/>
        </p:nvGrpSpPr>
        <p:grpSpPr bwMode="auto">
          <a:xfrm>
            <a:off x="2328863" y="4735512"/>
            <a:ext cx="962025" cy="541338"/>
            <a:chOff x="1582" y="2976"/>
            <a:chExt cx="606" cy="341"/>
          </a:xfrm>
        </p:grpSpPr>
        <p:pic>
          <p:nvPicPr>
            <p:cNvPr id="19" name="Picture 19" descr="C:\temp\finan032.gif">
              <a:extLst>
                <a:ext uri="{FF2B5EF4-FFF2-40B4-BE49-F238E27FC236}">
                  <a16:creationId xmlns:a16="http://schemas.microsoft.com/office/drawing/2014/main" xmlns="" id="{FAF70949-5568-432B-B558-A9E7A1A0E1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582" y="3041"/>
              <a:ext cx="42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0" descr="C:\temp\symbo067.gif">
              <a:extLst>
                <a:ext uri="{FF2B5EF4-FFF2-40B4-BE49-F238E27FC236}">
                  <a16:creationId xmlns:a16="http://schemas.microsoft.com/office/drawing/2014/main" xmlns="" id="{C88F7FC8-3B3C-4F09-B7D5-13D7E66BF8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002" y="2976"/>
              <a:ext cx="186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0218500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140A3-02EB-4DD2-A0A4-EC536636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Синтаксис подзапроса</a:t>
            </a:r>
            <a:endParaRPr lang="ru-RU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1F481D2D-F375-48F3-BFBB-87FB9A59FF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703400"/>
            <a:ext cx="7918450" cy="175101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Подзапрос (внутренний запрос) выполняется перед основным запросом (внешним запросом).</a:t>
            </a:r>
          </a:p>
          <a:p>
            <a:r>
              <a:rPr lang="ru-RU" sz="2400" dirty="0" smtClean="0"/>
              <a:t>Результат подзапроса используется основным запросом.</a:t>
            </a:r>
            <a:endParaRPr lang="ru-RU" sz="2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8B2A9C83-6594-4976-839C-223A5800287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3151200"/>
            <a:ext cx="7286625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SELECT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select_list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FROM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WHERE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expr operator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		 	(SELECT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select_list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		       FROM	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F28F454-36F3-4101-ABF3-0C42E25080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8220" y="4010038"/>
            <a:ext cx="3683000" cy="5524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:p14="http://schemas.microsoft.com/office/powerpoint/2010/main" xmlns="" val="37426486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8E0B57-A6D0-4BE0-97FE-40E83B24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Применение Подзапроса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D44896E9-1B7F-4B03-8407-73062F9E4AC9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19275"/>
            <a:ext cx="7286625" cy="1797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&gt;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(SELECT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'Abel');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D40912B9-8223-4F30-BBEF-1FB789CFF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57438"/>
            <a:ext cx="7493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FF5050"/>
                </a:solidFill>
              </a:rPr>
              <a:t>11000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C35B6749-4F57-4445-8D55-0FF7C63225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05138" y="2713038"/>
            <a:ext cx="3671887" cy="8255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80AAA3FD-9E3E-4A93-8BE1-DA43FC681EC1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4622800" y="1925638"/>
            <a:ext cx="166688" cy="1408112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95484F3-667E-4DE1-9CC9-55FDBBC71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154488"/>
            <a:ext cx="3200847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60013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4A3899-4CA7-4113-B7A2-C27E6A2D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Правила работы с подзапросом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906BC8-D034-4878-98A2-07AEFA861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Включите подзапросы в скобки.</a:t>
            </a:r>
          </a:p>
          <a:p>
            <a:r>
              <a:rPr lang="ru-RU" sz="2400" dirty="0" smtClean="0"/>
              <a:t>Для удобства чтения размещайте подзапросы справа от условия сравнения. (Однако подзапрос может находиться по обе стороны от оператора сравнения.)</a:t>
            </a:r>
          </a:p>
          <a:p>
            <a:r>
              <a:rPr lang="ru-RU" sz="2400" dirty="0" smtClean="0"/>
              <a:t>Используйте однострочные операторы с однострочными подзапросами и многострочные операторы с многострочными подзапросами.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34834609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BC9FBE-240B-48CE-8FC8-4A86E6F0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Типы Подзапросов</a:t>
            </a:r>
            <a:endParaRPr lang="ru-RU" sz="3600" dirty="0"/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xmlns="" id="{940AB74F-0E6A-4BF8-95F0-C5D81BA292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>
            <a:noAutofit/>
          </a:bodyPr>
          <a:lstStyle/>
          <a:p>
            <a:pPr lvl="1" eaLnBrk="1" hangingPunct="1"/>
            <a:r>
              <a:rPr lang="ru-RU" altLang="ru-RU" sz="2000" dirty="0" err="1" smtClean="0"/>
              <a:t>Одно-строчный</a:t>
            </a:r>
            <a:r>
              <a:rPr lang="ru-RU" altLang="ru-RU" sz="2000" dirty="0" smtClean="0"/>
              <a:t> подзапрос:</a:t>
            </a:r>
            <a:endParaRPr lang="en-US" altLang="ru-RU" sz="2000" dirty="0"/>
          </a:p>
          <a:p>
            <a:pPr marL="0" indent="0" eaLnBrk="1" hangingPunct="1"/>
            <a:endParaRPr lang="en-US" altLang="ru-RU" sz="2000" dirty="0"/>
          </a:p>
          <a:p>
            <a:pPr marL="0" indent="0" eaLnBrk="1" hangingPunct="1"/>
            <a:endParaRPr lang="en-US" altLang="ru-RU" sz="2000" dirty="0"/>
          </a:p>
          <a:p>
            <a:pPr marL="0" indent="0" eaLnBrk="1" hangingPunct="1"/>
            <a:endParaRPr lang="en-US" altLang="ru-RU" sz="2000" dirty="0"/>
          </a:p>
          <a:p>
            <a:pPr lvl="1" eaLnBrk="1" hangingPunct="1"/>
            <a:endParaRPr lang="en-US" altLang="ru-RU" sz="2000" dirty="0"/>
          </a:p>
          <a:p>
            <a:pPr lvl="1" eaLnBrk="1" hangingPunct="1"/>
            <a:r>
              <a:rPr lang="ru-RU" altLang="ru-RU" sz="2000" dirty="0" err="1" smtClean="0"/>
              <a:t>Много-строчный</a:t>
            </a:r>
            <a:r>
              <a:rPr lang="ru-RU" altLang="ru-RU" sz="2000" dirty="0" smtClean="0"/>
              <a:t> подзапрос:</a:t>
            </a:r>
            <a:endParaRPr lang="en-US" altLang="ru-RU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0A3DF1F-7033-4140-B6C6-1A9D4258035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05000" y="1968500"/>
            <a:ext cx="1954213" cy="103663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E734646-BF36-43D3-9BB4-8BE5FCAB0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1966913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</a:rPr>
              <a:t>Main query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EF085F-6E1A-46DE-BC41-23976CC0162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276475" y="2397125"/>
            <a:ext cx="1423988" cy="550863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>
                <a:solidFill>
                  <a:srgbClr val="000000"/>
                </a:solidFill>
              </a:rPr>
              <a:t>Subquery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EF98887-07C2-4573-9200-E896ECACE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0" y="2468563"/>
            <a:ext cx="282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en-US" sz="2800" dirty="0">
                <a:solidFill>
                  <a:srgbClr val="D3EA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xmlns="" id="{49CB2969-30CB-4F66-9878-3E4899873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2724150"/>
            <a:ext cx="213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AC393B8-611D-4D80-B1D7-030527014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600" y="233362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ru-RU"/>
              <a:t>returns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482AFB2-61A9-41FE-B6DB-E67B894A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253523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ST_CLERK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1EDB855-65BE-4F66-92CE-3A83AC9C1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343400"/>
            <a:ext cx="127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ST_CLERK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SA_MAN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D3F312F-CB7D-458A-8863-CA6A0E13628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05000" y="3916363"/>
            <a:ext cx="1954213" cy="103663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898706E-865C-48C0-A171-15D847CA3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3914775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</a:rPr>
              <a:t>Main query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DD8153-9EE3-4686-AE77-5C4F08B16D6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276475" y="4343400"/>
            <a:ext cx="1423988" cy="550863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>
                <a:solidFill>
                  <a:srgbClr val="000000"/>
                </a:solidFill>
              </a:rPr>
              <a:t>Subquery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B0B76A-1B39-48A0-849A-8EA7BBBE3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0" y="4130675"/>
            <a:ext cx="28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en-US" sz="2800" dirty="0">
                <a:solidFill>
                  <a:srgbClr val="D3EA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xmlns="" id="{9EAD966C-4B05-49C7-9FA5-94532C82C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4672013"/>
            <a:ext cx="213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8D3BC11-DF7B-48E1-8BC5-E0D4ADD3C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267200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ru-RU"/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xmlns="" val="6636539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72C4AC-94AC-4447-A175-A70DF77B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Однострочный подзапрос</a:t>
            </a:r>
            <a:endParaRPr lang="ru-RU" dirty="0"/>
          </a:p>
        </p:txBody>
      </p:sp>
      <p:sp>
        <p:nvSpPr>
          <p:cNvPr id="4" name="Rectangle 33">
            <a:extLst>
              <a:ext uri="{FF2B5EF4-FFF2-40B4-BE49-F238E27FC236}">
                <a16:creationId xmlns:a16="http://schemas.microsoft.com/office/drawing/2014/main" xmlns="" id="{0D228A68-1256-47C8-A85E-21AC0C091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/>
          <a:lstStyle/>
          <a:p>
            <a:pPr lvl="1" eaLnBrk="1" hangingPunct="1"/>
            <a:r>
              <a:rPr lang="ru-RU" altLang="ru-RU" dirty="0" smtClean="0"/>
              <a:t>Возвращает только одну строку</a:t>
            </a:r>
            <a:endParaRPr lang="en-US" altLang="ru-RU" dirty="0"/>
          </a:p>
          <a:p>
            <a:pPr lvl="1"/>
            <a:r>
              <a:rPr lang="ru-RU" altLang="ru-RU" dirty="0" smtClean="0"/>
              <a:t>Использует </a:t>
            </a:r>
            <a:r>
              <a:rPr lang="ru-RU" altLang="ru-RU" dirty="0" smtClean="0"/>
              <a:t>однострочные операторы сравнения</a:t>
            </a:r>
            <a:endParaRPr lang="en-US" altLang="ru-RU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B829AD8-45A4-4A7D-8A3D-4BEB209F435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3940175"/>
            <a:ext cx="29559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Больше или равно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BF8F58C-B18C-4C27-BC0B-5DC9F09B81A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3940175"/>
            <a:ext cx="12382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&gt;=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F76745B9-A978-425D-B144-7F895D41924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4360863"/>
            <a:ext cx="29559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Меньше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96D2AD80-371A-4842-B259-3418B26F661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4360863"/>
            <a:ext cx="123825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&lt;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2A12E529-4050-431C-8B2F-5AA2CBEBB16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4781550"/>
            <a:ext cx="29559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Меньше или равно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D9CDF531-C8AE-4707-9658-1436E3E916F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4781550"/>
            <a:ext cx="12382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&lt;=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89F8B322-9035-43F7-A813-F5BF551D5CE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3098800"/>
            <a:ext cx="29559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Эквивалентно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308DDDD8-EACB-44A1-89B0-0F935F804B4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3098800"/>
            <a:ext cx="12382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=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B1C13CEE-3E9F-4446-ACD6-B3DA17AC5D3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5202238"/>
            <a:ext cx="29559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Не равно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D688AB76-6362-400C-B0A9-7D5B995F9F3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5202238"/>
            <a:ext cx="123825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&lt;&gt;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!=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xmlns="" id="{35B68266-CCED-4B30-BFCD-1C05376DB00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3519488"/>
            <a:ext cx="29559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Больше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1C74DE4F-02EA-43DB-B9E9-F8A8A8C8BA0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3519488"/>
            <a:ext cx="123825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&gt;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xmlns="" id="{60CA0274-0A61-4089-84DE-47DC3564DD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60775" y="2733675"/>
            <a:ext cx="2955925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dirty="0" smtClean="0">
                <a:solidFill>
                  <a:schemeClr val="bg1"/>
                </a:solidFill>
              </a:rPr>
              <a:t>З</a:t>
            </a:r>
            <a:r>
              <a:rPr lang="ru-RU" altLang="ru-RU" dirty="0" smtClean="0">
                <a:solidFill>
                  <a:schemeClr val="bg1"/>
                </a:solidFill>
              </a:rPr>
              <a:t>начение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xmlns="" id="{EF4F331C-FD9F-407B-9C8B-D5F6F55B7D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22525" y="2733675"/>
            <a:ext cx="123825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dirty="0" smtClean="0">
                <a:solidFill>
                  <a:schemeClr val="bg1"/>
                </a:solidFill>
              </a:rPr>
              <a:t>Оператор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xmlns="" id="{97CE3B61-E423-4252-BE71-86B921016A1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3098800"/>
            <a:ext cx="4194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xmlns="" id="{6475E8C7-3B8B-48F7-B709-A7C523EF55E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3940175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xmlns="" id="{6C6869D6-9738-4449-A6A9-3FC53D31F4C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5622925"/>
            <a:ext cx="41941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xmlns="" id="{A468F64D-A8BC-4ED9-B8A0-38BAE82D0A85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2733675"/>
            <a:ext cx="0" cy="28892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xmlns="" id="{470A3642-1DD6-46A3-A29B-82324278952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660775" y="2733675"/>
            <a:ext cx="0" cy="2889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xmlns="" id="{D93740E7-A978-4744-A2BB-988C998F34C9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6616700" y="2733675"/>
            <a:ext cx="0" cy="28892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xmlns="" id="{58CB31E5-2058-435A-ABE2-7DC4EA26C58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3519488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xmlns="" id="{73DB8FC6-9397-46F3-AD61-092AE7D278B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5202238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xmlns="" id="{1EB33CC8-1D9F-4C4F-9724-F725A97BD05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4781550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xmlns="" id="{FC65A1FC-FC42-44DD-816F-404A3F8FD26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4360863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xmlns="" id="{3BA2E5B8-1D9D-40BE-8F4E-90D5FD1DB04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2733675"/>
            <a:ext cx="41941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207124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E39CC-EA8A-4949-8967-FBEFB11B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Выполнение однострочного подзапроса</a:t>
            </a:r>
            <a:endParaRPr lang="ru-RU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2A61B9A1-BCE5-4E7E-801F-5470E5752E2D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38325"/>
            <a:ext cx="7286625" cy="287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 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(SELECT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'Lorentz')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   salary &gt;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(SELECT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'Lorentz');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0952BF9F-ACBB-41FF-A790-C9B1622E67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33975" y="2344738"/>
            <a:ext cx="9937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FF5050"/>
                </a:solidFill>
              </a:rPr>
              <a:t>SA_REP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93FBE152-BAD4-4AAB-BD3F-4A7B9DD108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22900" y="3506788"/>
            <a:ext cx="636588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FF5050"/>
                </a:solidFill>
              </a:rPr>
              <a:t>8600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FAA762F4-52C5-4C05-A30D-71F8C99291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67050" y="2716213"/>
            <a:ext cx="4248150" cy="88423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218CF0C6-99AE-4EBF-B506-FF8DBE8251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87688" y="3816350"/>
            <a:ext cx="4227512" cy="8080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xmlns="" id="{CA630BE4-B9D8-4320-B1E2-E1142C53D6EB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3952082" y="1766094"/>
            <a:ext cx="147637" cy="17303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xmlns="" id="{00A86249-A949-4C59-9AF3-24A08427B3A0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3971132" y="2886869"/>
            <a:ext cx="109537" cy="17303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9" name="Picture 14" descr="C:\salome_official\projects\11gR2_SQL 1\screenshots\les7_11s_a.gif">
            <a:extLst>
              <a:ext uri="{FF2B5EF4-FFF2-40B4-BE49-F238E27FC236}">
                <a16:creationId xmlns:a16="http://schemas.microsoft.com/office/drawing/2014/main" xmlns="" id="{CFF98598-010D-4D40-8EB0-10DE0D10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6938" y="4916488"/>
            <a:ext cx="305117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044727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CD73EE-9DE8-4A78-B474-1865784D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3100" dirty="0" smtClean="0"/>
              <a:t>Внутренний </a:t>
            </a:r>
            <a:r>
              <a:rPr lang="ru-RU" sz="3100" dirty="0" smtClean="0"/>
              <a:t>запрос не вернул ни одной строки</a:t>
            </a:r>
            <a:endParaRPr lang="ru-RU" sz="31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AE66F993-E934-49D9-B54D-212075AB81C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09750"/>
            <a:ext cx="7277100" cy="2152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(SELECT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'Lorentz');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8061FEE1-8147-4245-80A4-9A7DFF5316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05149" y="2819400"/>
            <a:ext cx="4342397" cy="990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xmlns="" id="{FE426AC6-10BA-4437-9A4B-644D5380FAE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24400" y="4343400"/>
            <a:ext cx="39941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 smtClean="0">
                <a:solidFill>
                  <a:srgbClr val="FF3300"/>
                </a:solidFill>
              </a:rPr>
              <a:t>Подзапрос не возвращает никаких строк, поскольку  нет сотрудника с именем </a:t>
            </a:r>
            <a:r>
              <a:rPr lang="ru-RU" altLang="ru-RU" dirty="0" smtClean="0">
                <a:solidFill>
                  <a:srgbClr val="FF3300"/>
                </a:solidFill>
              </a:rPr>
              <a:t>«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Lorentz</a:t>
            </a:r>
            <a:r>
              <a:rPr lang="ru-RU" altLang="ru-RU" dirty="0" smtClean="0">
                <a:solidFill>
                  <a:srgbClr val="FF3300"/>
                </a:solidFill>
              </a:rPr>
              <a:t>».</a:t>
            </a:r>
            <a:endParaRPr lang="en-US" altLang="ru-RU" dirty="0">
              <a:solidFill>
                <a:srgbClr val="FF3300"/>
              </a:solidFill>
            </a:endParaRP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xmlns="" id="{91C70394-A3B2-421C-AC7F-BD238ACFB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9025" y="4191000"/>
            <a:ext cx="36353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455936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A1F00A-520D-4BB9-AC7A-304A9801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err="1" smtClean="0"/>
              <a:t>Много-строчные</a:t>
            </a:r>
            <a:r>
              <a:rPr lang="ru-RU" altLang="ru-RU" dirty="0" smtClean="0"/>
              <a:t> запросы</a:t>
            </a:r>
            <a:endParaRPr lang="ru-RU" dirty="0"/>
          </a:p>
        </p:txBody>
      </p:sp>
      <p:sp>
        <p:nvSpPr>
          <p:cNvPr id="4" name="Rectangle 24">
            <a:extLst>
              <a:ext uri="{FF2B5EF4-FFF2-40B4-BE49-F238E27FC236}">
                <a16:creationId xmlns:a16="http://schemas.microsoft.com/office/drawing/2014/main" xmlns="" id="{0409EE87-F8F1-4771-BEAA-6C8A8AABEB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Возвращает более одной строки</a:t>
            </a:r>
          </a:p>
          <a:p>
            <a:r>
              <a:rPr lang="ru-RU" sz="2000" dirty="0" smtClean="0"/>
              <a:t>Используйте операторы сравнения нескольких строк</a:t>
            </a:r>
            <a:endParaRPr lang="ru-RU" sz="2000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072489A-CEFB-4787-8D1B-1406E52BDFA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62200" y="4191000"/>
            <a:ext cx="5492750" cy="1371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1600" dirty="0" smtClean="0"/>
              <a:t>Должно предшествовать =, !=, &gt;, &lt;, &lt;=, &gt;=. Возвращает TRUE, если отношение TRUE для всех элементов в наборе результатов подзапроса.</a:t>
            </a:r>
            <a:endParaRPr lang="ru-RU" sz="160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16F8A36-0297-41A8-A401-F411B2145FB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38250" y="4189413"/>
            <a:ext cx="1103313" cy="138271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7FA2868E-583B-4568-AECD-63CC03E928A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62200" y="2701925"/>
            <a:ext cx="54927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Равно одному из значений в списке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E8B29619-0A1B-4E03-871C-30936DA8909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38250" y="2701925"/>
            <a:ext cx="11239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IN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10A8A0D5-83C9-48BD-8C74-D3FE77C8040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52675" y="3122613"/>
            <a:ext cx="5502275" cy="10683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1600" dirty="0" smtClean="0"/>
              <a:t>Должно предшествовать =, !=, &gt;, &lt;, &lt;=, &gt;=. Возвращает TRUE, если в наборе результатов подзапроса существует хотя бы один элемент, для которого отношение TRUE.</a:t>
            </a:r>
            <a:endParaRPr lang="ru-RU" sz="1600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C7C2741A-B6B6-4B78-B57D-6313AE70784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38250" y="3122613"/>
            <a:ext cx="1103313" cy="10763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ANY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EC20B53B-A0AF-418C-98EE-AA8BF3296A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51088" y="2336800"/>
            <a:ext cx="5503862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dirty="0" smtClean="0">
                <a:solidFill>
                  <a:schemeClr val="bg1"/>
                </a:solidFill>
              </a:rPr>
              <a:t>Значение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97EC29DE-AF85-4985-A416-FAEA1556DA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38250" y="2336800"/>
            <a:ext cx="1182688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dirty="0" smtClean="0">
                <a:solidFill>
                  <a:schemeClr val="bg1"/>
                </a:solidFill>
              </a:rPr>
              <a:t>Оператор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xmlns="" id="{71566769-DE76-4FE7-9812-6D5712C9D48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2701925"/>
            <a:ext cx="6616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xmlns="" id="{C11D30C9-2218-48F0-AFE7-9ED08F32CEE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4184650"/>
            <a:ext cx="661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xmlns="" id="{35B2F636-9547-4576-AC1B-F65DD40C01E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5567363"/>
            <a:ext cx="66167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xmlns="" id="{778ECAE3-38D1-4D17-81D1-F9D5EC1C1C9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2336800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xmlns="" id="{4B0997A1-6B88-4CB2-AB08-C5131828D166}"/>
              </a:ext>
            </a:extLst>
          </p:cNvPr>
          <p:cNvSpPr>
            <a:spLocks/>
          </p:cNvSpPr>
          <p:nvPr/>
        </p:nvSpPr>
        <p:spPr bwMode="blackWhite">
          <a:xfrm>
            <a:off x="2349500" y="2336800"/>
            <a:ext cx="4763" cy="3224213"/>
          </a:xfrm>
          <a:custGeom>
            <a:avLst/>
            <a:gdLst>
              <a:gd name="T0" fmla="*/ 2147483647 w 3"/>
              <a:gd name="T1" fmla="*/ 0 h 2031"/>
              <a:gd name="T2" fmla="*/ 0 w 3"/>
              <a:gd name="T3" fmla="*/ 2147483647 h 2031"/>
              <a:gd name="T4" fmla="*/ 0 60000 65536"/>
              <a:gd name="T5" fmla="*/ 0 60000 65536"/>
              <a:gd name="T6" fmla="*/ 0 w 3"/>
              <a:gd name="T7" fmla="*/ 0 h 2031"/>
              <a:gd name="T8" fmla="*/ 3 w 3"/>
              <a:gd name="T9" fmla="*/ 2031 h 203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031">
                <a:moveTo>
                  <a:pt x="3" y="0"/>
                </a:moveTo>
                <a:lnTo>
                  <a:pt x="0" y="203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xmlns="" id="{9A4FE35D-37AE-46F3-ADE0-8A187A0F9E0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854950" y="2336800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xmlns="" id="{AEFC0B6B-9045-4197-A093-0D2DBFAA7B3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3122613"/>
            <a:ext cx="661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xmlns="" id="{F84BB3C3-C1AE-428D-9FE8-5E2C8C63BBD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2336800"/>
            <a:ext cx="661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xmlns="" id="{0E97345C-62B7-421F-9A6B-75F9FCCB923F}"/>
              </a:ext>
            </a:extLst>
          </p:cNvPr>
          <p:cNvSpPr>
            <a:spLocks/>
          </p:cNvSpPr>
          <p:nvPr/>
        </p:nvSpPr>
        <p:spPr bwMode="blackWhite">
          <a:xfrm>
            <a:off x="1238250" y="2701925"/>
            <a:ext cx="1588" cy="2859088"/>
          </a:xfrm>
          <a:custGeom>
            <a:avLst/>
            <a:gdLst>
              <a:gd name="T0" fmla="*/ 0 w 1"/>
              <a:gd name="T1" fmla="*/ 0 h 1801"/>
              <a:gd name="T2" fmla="*/ 0 w 1"/>
              <a:gd name="T3" fmla="*/ 2147483647 h 1801"/>
              <a:gd name="T4" fmla="*/ 0 60000 65536"/>
              <a:gd name="T5" fmla="*/ 0 60000 65536"/>
              <a:gd name="T6" fmla="*/ 0 w 1"/>
              <a:gd name="T7" fmla="*/ 0 h 1801"/>
              <a:gd name="T8" fmla="*/ 1 w 1"/>
              <a:gd name="T9" fmla="*/ 1801 h 180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801">
                <a:moveTo>
                  <a:pt x="0" y="0"/>
                </a:moveTo>
                <a:lnTo>
                  <a:pt x="0" y="1801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xmlns="" id="{8D1482F7-18DA-451F-902F-09CBA5EAB22B}"/>
              </a:ext>
            </a:extLst>
          </p:cNvPr>
          <p:cNvSpPr>
            <a:spLocks/>
          </p:cNvSpPr>
          <p:nvPr/>
        </p:nvSpPr>
        <p:spPr bwMode="blackWhite">
          <a:xfrm>
            <a:off x="7854950" y="2701925"/>
            <a:ext cx="1588" cy="2849563"/>
          </a:xfrm>
          <a:custGeom>
            <a:avLst/>
            <a:gdLst>
              <a:gd name="T0" fmla="*/ 0 w 1"/>
              <a:gd name="T1" fmla="*/ 0 h 1795"/>
              <a:gd name="T2" fmla="*/ 2147483647 w 1"/>
              <a:gd name="T3" fmla="*/ 2147483647 h 1795"/>
              <a:gd name="T4" fmla="*/ 0 60000 65536"/>
              <a:gd name="T5" fmla="*/ 0 60000 65536"/>
              <a:gd name="T6" fmla="*/ 0 w 1"/>
              <a:gd name="T7" fmla="*/ 0 h 1795"/>
              <a:gd name="T8" fmla="*/ 1 w 1"/>
              <a:gd name="T9" fmla="*/ 1795 h 17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795">
                <a:moveTo>
                  <a:pt x="0" y="0"/>
                </a:moveTo>
                <a:lnTo>
                  <a:pt x="1" y="1795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23093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093E9E-BF20-4197-A628-E8F87427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Применение оператора </a:t>
            </a:r>
            <a:r>
              <a:rPr lang="ru-RU" sz="2800" dirty="0" smtClean="0"/>
              <a:t>ANY в подзапросах с несколькими строками</a:t>
            </a:r>
            <a:endParaRPr lang="ru-RU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00C0C8B5-956F-4C6A-B6E5-32ED6AB8661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63725"/>
            <a:ext cx="7277100" cy="19827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&lt; ANY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(SELECT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6)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&lt;&gt; 6;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94EC7357-2F83-452B-896D-B575272C37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00463" y="2720975"/>
            <a:ext cx="3717925" cy="8366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2CA406EC-069A-4411-8DF7-3078605B8C5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70225" y="2449513"/>
            <a:ext cx="523875" cy="2667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xmlns="" id="{3899DD51-1679-41A1-BFD1-68DD1DEA8478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4409282" y="1775619"/>
            <a:ext cx="147637" cy="17303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2D31EBD-7415-4DCE-B291-C61F0D17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42" y="4133851"/>
            <a:ext cx="4934639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09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9545C-5EAC-49CC-850D-E4CCAC02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Использование преобразования типов</a:t>
            </a:r>
            <a:endParaRPr lang="ru-RU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741A587-FD5A-427D-A4F7-C7B1669D6E9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57250" y="1676399"/>
            <a:ext cx="7299325" cy="217370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to_char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current_timestamp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'HH:MI:SS')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to_char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(125, '9999')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to_char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(-125.8, '999D99S')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to_date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('05 Dec 2000', 'DD Mon YYYY')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to_number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('12,454.8-', '99G999D9S')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to_timestamp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('05 Dec 2000', 'DD Mon YYYY');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F9684D0-B772-4105-85CA-4AB72047F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4190863"/>
            <a:ext cx="6258798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55099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E5AC4F-14AE-4189-8CEF-D2B3446E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Применение  оператора ALL в </a:t>
            </a:r>
            <a:r>
              <a:rPr lang="ru-RU" sz="3200" dirty="0" smtClean="0"/>
              <a:t>подзапросах с несколькими строками</a:t>
            </a:r>
            <a:endParaRPr lang="ru-RU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C7BBA38-F3C7-44B4-8C89-3F4D90FDB31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65313"/>
            <a:ext cx="7277100" cy="19827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&lt; all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(select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6)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&lt;&gt; 6;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71F0E73A-4702-47AE-972E-36616125C7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00463" y="2720975"/>
            <a:ext cx="3717925" cy="8366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274CD7C6-E800-4A15-A49C-64CE36C6C18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70225" y="2449513"/>
            <a:ext cx="523875" cy="2667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xmlns="" id="{416E535F-AEF2-4974-8BF9-7248E010622C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4409282" y="1775619"/>
            <a:ext cx="147637" cy="17303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EAF45BD-2BD7-43A3-9F3B-00CC067FD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022724"/>
            <a:ext cx="4934639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77627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33105B-568B-42FE-8B08-95D5F29D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Применение оператора </a:t>
            </a:r>
            <a:r>
              <a:rPr lang="en-US" sz="3200" dirty="0" smtClean="0"/>
              <a:t>EXISTS</a:t>
            </a:r>
            <a:br>
              <a:rPr lang="en-US" sz="3200" dirty="0" smtClean="0"/>
            </a:br>
            <a:r>
              <a:rPr lang="en-US" altLang="ru-RU" dirty="0"/>
              <a:t/>
            </a:r>
            <a:br>
              <a:rPr lang="en-US" altLang="ru-RU" dirty="0"/>
            </a:br>
            <a:endParaRPr lang="ru-RU" dirty="0"/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xmlns="" id="{19289EC7-6F20-48CB-BAA8-8B75C263246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533400" y="4114800"/>
            <a:ext cx="8054975" cy="13922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* FROM jobs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NOT EXISTS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(SELECT * FROM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WHERE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employees.job_id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jobs.job_id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and 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employees.manager_id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is not null);</a:t>
            </a: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xmlns="" id="{7BDE91B8-E8DE-4F64-B1A9-EBAA17B333F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533400" y="1219200"/>
            <a:ext cx="8054975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employee_id,salary,last_name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FROM employees M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EXISTS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FROM employees W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WHERE 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W.manager_id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 AND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W.salary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&gt; 10000);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78D996A-2F77-4051-8541-8CD238BF3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83"/>
          <a:stretch/>
        </p:blipFill>
        <p:spPr>
          <a:xfrm>
            <a:off x="533400" y="2796421"/>
            <a:ext cx="4153480" cy="12821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A8F4D19-811A-4155-80BC-500F5AA7A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638800"/>
            <a:ext cx="5220429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91820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A94F5E-54C7-4B80-8619-3725B0C1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 smtClean="0"/>
              <a:t>NULL </a:t>
            </a:r>
            <a:r>
              <a:rPr lang="ru-RU" altLang="ru-RU" dirty="0" smtClean="0"/>
              <a:t>значения в подзапросах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F75CC4BF-3F78-436D-A786-2D22D52FCC2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66900"/>
            <a:ext cx="7286625" cy="19827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 emp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NOT IN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(SELECT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mgr.manager_id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FROM   employees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xmlns="" id="{EEE80332-AC67-4374-B666-D4A4C02E968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17436" y="4267200"/>
            <a:ext cx="440591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dirty="0" smtClean="0">
                <a:solidFill>
                  <a:srgbClr val="FF0000"/>
                </a:solidFill>
              </a:rPr>
              <a:t>Подзапрос не возвращает строк, поскольку одно из значений, возвращаемых подзапросом, равно 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430BE79-D2ED-4818-8421-521A7B3EC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352872"/>
            <a:ext cx="3400900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47799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924D7A-FB27-40F2-BF5E-46AC7AA4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Вопрос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5EB38D9-5CC8-445A-9450-1E3DB9C39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Применение подзапроса </a:t>
            </a:r>
            <a:r>
              <a:rPr lang="ru-RU" sz="2000" dirty="0" smtClean="0"/>
              <a:t>эквивалентно выполнению двух последовательных запросов и использованию результата первого запроса в качестве поисковых значений во втором запросе.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ru-RU" altLang="ru-RU" dirty="0" smtClean="0"/>
              <a:t>Да</a:t>
            </a:r>
            <a:endParaRPr lang="en-US" altLang="ru-RU" dirty="0"/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ru-RU" altLang="ru-RU" dirty="0" smtClean="0"/>
              <a:t>Нет</a:t>
            </a:r>
            <a:endParaRPr lang="en-US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131670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924D7A-FB27-40F2-BF5E-46AC7AA4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Пример: обычный подзапрос в WHERE IN</a:t>
            </a:r>
            <a:endParaRPr lang="ru-RU" sz="3200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578" y="1958975"/>
            <a:ext cx="4103481" cy="237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131670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924D7A-FB27-40F2-BF5E-46AC7AA4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Эквивалент двух обычных запросов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28855" y="1977805"/>
            <a:ext cx="3121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1) Выполнить </a:t>
            </a:r>
            <a:r>
              <a:rPr lang="ru-RU" b="1" dirty="0" smtClean="0"/>
              <a:t>первый запрос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744015" y="3714395"/>
            <a:ext cx="50888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2) Вставить полученные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department_id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во второй: 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837" y="2405408"/>
            <a:ext cx="6441674" cy="47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080" y="4219003"/>
            <a:ext cx="7183842" cy="47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1316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9545C-5EAC-49CC-850D-E4CCAC02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9172"/>
          </a:xfrm>
        </p:spPr>
        <p:txBody>
          <a:bodyPr>
            <a:normAutofit/>
          </a:bodyPr>
          <a:lstStyle/>
          <a:p>
            <a:r>
              <a:rPr lang="ru-RU" altLang="ru-RU" sz="3200" dirty="0" smtClean="0"/>
              <a:t>Преобразования даты и времени</a:t>
            </a:r>
            <a:endParaRPr lang="ru-RU" sz="3200" dirty="0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658823" y="1584581"/>
            <a:ext cx="48843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TO_DATE()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— если строка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без времени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95" y="1976162"/>
            <a:ext cx="5990591" cy="53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698578" y="3402036"/>
            <a:ext cx="57935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TO_TIMESTAMP()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— если строка содержит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дату и время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877" y="3839999"/>
            <a:ext cx="6111323" cy="70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769573" y="251516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SELECT TO_DATE('27-05-2024', 'DD-MM-YYYY');</a:t>
            </a:r>
            <a:endParaRPr lang="ru-RU" sz="1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69572" y="4548428"/>
            <a:ext cx="60628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SELECT TO_TIMESTAMP('27-05-2024 14:30:00', 'DD-MM-YYYY HH24:MI:SS');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xmlns="" val="371550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9545C-5EAC-49CC-850D-E4CCAC02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917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Примеры форматов в TO_DATE и TO_TIMESTAMP</a:t>
            </a:r>
            <a:endParaRPr lang="ru-RU" sz="32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723188" y="2071031"/>
          <a:ext cx="7131564" cy="1219200"/>
        </p:xfrm>
        <a:graphic>
          <a:graphicData uri="http://schemas.openxmlformats.org/drawingml/2006/table">
            <a:tbl>
              <a:tblPr/>
              <a:tblGrid>
                <a:gridCol w="2377188"/>
                <a:gridCol w="2377188"/>
                <a:gridCol w="2377188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/>
                        <a:t>Формат строки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Формат </a:t>
                      </a:r>
                      <a:r>
                        <a:rPr lang="ru-RU" sz="1400" dirty="0" smtClean="0"/>
                        <a:t>шаблона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400"/>
                        <a:t>27/05/2024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'27/05/2024'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'DD/MM/YYYY'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400"/>
                        <a:t>2024.05.27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'2024.05.27'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'YYYY.MM.DD'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400"/>
                        <a:t>27-05-2024 15:45:00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'27-05-2024 15:45:00'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'DD-MM-YYYY HH24:MI:SS'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1550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9545C-5EAC-49CC-850D-E4CCAC02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917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Получение текущей даты или Временной отметки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721295" y="1494800"/>
          <a:ext cx="7548060" cy="4064001"/>
        </p:xfrm>
        <a:graphic>
          <a:graphicData uri="http://schemas.openxmlformats.org/drawingml/2006/table">
            <a:tbl>
              <a:tblPr/>
              <a:tblGrid>
                <a:gridCol w="2516020"/>
                <a:gridCol w="2516020"/>
                <a:gridCol w="2516020"/>
              </a:tblGrid>
              <a:tr h="557804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</a:t>
                      </a:r>
                      <a:r>
                        <a:rPr lang="ru-RU" sz="1400" dirty="0"/>
                        <a:t>Что нужно получить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 </a:t>
                      </a:r>
                      <a:r>
                        <a:rPr lang="en-US" sz="1400" b="1" dirty="0"/>
                        <a:t>Hive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PostgreSQL</a:t>
                      </a:r>
                      <a:endParaRPr lang="en-US" sz="1400" b="1" dirty="0"/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8745">
                <a:tc>
                  <a:txBody>
                    <a:bodyPr/>
                    <a:lstStyle/>
                    <a:p>
                      <a:r>
                        <a:rPr lang="ru-RU" sz="1400" dirty="0"/>
                        <a:t>📅 Текущая дата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CURRENT_DATE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CURRENT_DATE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7804">
                <a:tc>
                  <a:txBody>
                    <a:bodyPr/>
                    <a:lstStyle/>
                    <a:p>
                      <a:r>
                        <a:rPr lang="ru-RU" sz="1400"/>
                        <a:t>🕒 Текущий </a:t>
                      </a:r>
                      <a:r>
                        <a:rPr lang="en-US" sz="1400"/>
                        <a:t>timestamp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CURRENT_TIMESTAMP</a:t>
                      </a:r>
                    </a:p>
                    <a:p>
                      <a:r>
                        <a:rPr lang="en-US" sz="1400" dirty="0" smtClean="0"/>
                        <a:t>NOW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CURRENT_TIMESTAMP</a:t>
                      </a:r>
                    </a:p>
                    <a:p>
                      <a:r>
                        <a:rPr lang="en-US" sz="1400" dirty="0" smtClean="0"/>
                        <a:t>NOW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6863">
                <a:tc>
                  <a:txBody>
                    <a:bodyPr/>
                    <a:lstStyle/>
                    <a:p>
                      <a:r>
                        <a:rPr lang="ru-RU" sz="1400" dirty="0"/>
                        <a:t>🕕 Только время (</a:t>
                      </a:r>
                      <a:r>
                        <a:rPr lang="ru-RU" sz="1400" dirty="0" err="1"/>
                        <a:t>часы:минуты:секунды</a:t>
                      </a:r>
                      <a:r>
                        <a:rPr lang="ru-RU" sz="1400" dirty="0"/>
                        <a:t>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DATE_FORMAT(CURRENT_TIMESTAMP, 'HH:mm:ss')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CURRENT_TIME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6863">
                <a:tc>
                  <a:txBody>
                    <a:bodyPr/>
                    <a:lstStyle/>
                    <a:p>
                      <a:r>
                        <a:rPr lang="ru-RU" sz="1400"/>
                        <a:t>📆 Явное преобразование строки в дату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CAST('2024-05-27' AS DATE)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TO_DATE('27-05-2024', 'DD-MM-YYYY')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35922">
                <a:tc>
                  <a:txBody>
                    <a:bodyPr/>
                    <a:lstStyle/>
                    <a:p>
                      <a:r>
                        <a:rPr lang="ru-RU" sz="1400"/>
                        <a:t>🕓 Явное преобразование строки в timestamp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CAST('2024-05-27 14:30:00' AS TIMESTAMP)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TO_TIMESTAMP('27-05-2024 14:30:00', 'DD-MM-YYYY HH24:MI:SS')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1550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2763</TotalTime>
  <Words>1987</Words>
  <Application>Microsoft Office PowerPoint</Application>
  <PresentationFormat>Экран (4:3)</PresentationFormat>
  <Paragraphs>545</Paragraphs>
  <Slides>65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66" baseType="lpstr">
      <vt:lpstr>Office Theme</vt:lpstr>
      <vt:lpstr>Вопрос</vt:lpstr>
      <vt:lpstr>Встроенные функции SQL</vt:lpstr>
      <vt:lpstr>Функции преобразования</vt:lpstr>
      <vt:lpstr>Явное преобразование типов данных</vt:lpstr>
      <vt:lpstr>Применение TO_... Функций для Даты</vt:lpstr>
      <vt:lpstr>Использование преобразования типов</vt:lpstr>
      <vt:lpstr>Преобразования даты и времени</vt:lpstr>
      <vt:lpstr>Примеры форматов в TO_DATE и TO_TIMESTAMP</vt:lpstr>
      <vt:lpstr>Получение текущей даты или Временной отметки</vt:lpstr>
      <vt:lpstr>Полезные Функции</vt:lpstr>
      <vt:lpstr>Полезные Функции</vt:lpstr>
      <vt:lpstr>Применение COALESCE Функции</vt:lpstr>
      <vt:lpstr>Пример применения COALESCE</vt:lpstr>
      <vt:lpstr>Условные выражения</vt:lpstr>
      <vt:lpstr>CASE Выражение</vt:lpstr>
      <vt:lpstr>CASE Выражение</vt:lpstr>
      <vt:lpstr>CASE Выражение</vt:lpstr>
      <vt:lpstr>Соединения таблиц</vt:lpstr>
      <vt:lpstr>Схема управления сотрудниками (HR)</vt:lpstr>
      <vt:lpstr>Схема управления сотрудниками (HR)</vt:lpstr>
      <vt:lpstr>JOIN`ы (Соединения) в SQL</vt:lpstr>
      <vt:lpstr>Получение данных из нескольких таблиц</vt:lpstr>
      <vt:lpstr>Типы Соединений</vt:lpstr>
      <vt:lpstr>Объединение таблиц с использованием синтаксиса SQL:1999</vt:lpstr>
      <vt:lpstr>Соединения по колонками</vt:lpstr>
      <vt:lpstr>Создание объединений с оператором ON</vt:lpstr>
      <vt:lpstr>Извлечение записей с помощью оператора ON</vt:lpstr>
      <vt:lpstr>Inner Join</vt:lpstr>
      <vt:lpstr>Создание трехсторонних соединений с помощью оператора ON</vt:lpstr>
      <vt:lpstr>Применение дополнительных условий к соединению</vt:lpstr>
      <vt:lpstr>Применение дополнительных условий к соединению</vt:lpstr>
      <vt:lpstr>Соединение таблицы самой с собой</vt:lpstr>
      <vt:lpstr>Само-cоединение с применением оператора ON</vt:lpstr>
      <vt:lpstr>Неравнозначные соединения</vt:lpstr>
      <vt:lpstr>Неравнозначные соединения| Пример запроса</vt:lpstr>
      <vt:lpstr>Left [OUTER] Join</vt:lpstr>
      <vt:lpstr>INNER и OUTER Соединения</vt:lpstr>
      <vt:lpstr>LEFT OUTER JOIN</vt:lpstr>
      <vt:lpstr>RIGHT OUTER JOIN</vt:lpstr>
      <vt:lpstr>Right [OUTER] Join</vt:lpstr>
      <vt:lpstr>Left-Anti Join</vt:lpstr>
      <vt:lpstr>FULL OUTER JOIN</vt:lpstr>
      <vt:lpstr>FULL [Outer] Join</vt:lpstr>
      <vt:lpstr>Декартовы произведения</vt:lpstr>
      <vt:lpstr>Создание декартова произведения</vt:lpstr>
      <vt:lpstr>Создание перекрестных соединений</vt:lpstr>
      <vt:lpstr>Cross-Join</vt:lpstr>
      <vt:lpstr>Вопрос</vt:lpstr>
      <vt:lpstr>Подзапросы</vt:lpstr>
      <vt:lpstr>Использование подзапроса для решения проблемы</vt:lpstr>
      <vt:lpstr>Синтаксис подзапроса</vt:lpstr>
      <vt:lpstr>Применение Подзапроса</vt:lpstr>
      <vt:lpstr>Правила работы с подзапросом</vt:lpstr>
      <vt:lpstr>Типы Подзапросов</vt:lpstr>
      <vt:lpstr>Однострочный подзапрос</vt:lpstr>
      <vt:lpstr>Выполнение однострочного подзапроса</vt:lpstr>
      <vt:lpstr> Внутренний запрос не вернул ни одной строки</vt:lpstr>
      <vt:lpstr>Много-строчные запросы</vt:lpstr>
      <vt:lpstr>Применение оператора ANY в подзапросах с несколькими строками</vt:lpstr>
      <vt:lpstr>Применение  оператора ALL в подзапросах с несколькими строками</vt:lpstr>
      <vt:lpstr>Применение оператора EXISTS  </vt:lpstr>
      <vt:lpstr>NULL значения в подзапросах</vt:lpstr>
      <vt:lpstr>Вопрос</vt:lpstr>
      <vt:lpstr>Пример: обычный подзапрос в WHERE IN</vt:lpstr>
      <vt:lpstr>Эквивалент двух обычных запросов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Suboch, Kirill</dc:creator>
  <cp:lastModifiedBy>andrey</cp:lastModifiedBy>
  <cp:revision>106</cp:revision>
  <dcterms:created xsi:type="dcterms:W3CDTF">2020-10-05T08:41:16Z</dcterms:created>
  <dcterms:modified xsi:type="dcterms:W3CDTF">2025-05-29T05:34:31Z</dcterms:modified>
</cp:coreProperties>
</file>