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41" r:id="rId3"/>
    <p:sldId id="342" r:id="rId4"/>
    <p:sldId id="331" r:id="rId5"/>
    <p:sldId id="259" r:id="rId6"/>
    <p:sldId id="260" r:id="rId7"/>
    <p:sldId id="261" r:id="rId8"/>
    <p:sldId id="266" r:id="rId9"/>
    <p:sldId id="269" r:id="rId10"/>
    <p:sldId id="270" r:id="rId11"/>
    <p:sldId id="334" r:id="rId12"/>
    <p:sldId id="271" r:id="rId13"/>
    <p:sldId id="327" r:id="rId14"/>
    <p:sldId id="272" r:id="rId15"/>
    <p:sldId id="273" r:id="rId16"/>
    <p:sldId id="274" r:id="rId17"/>
    <p:sldId id="275" r:id="rId18"/>
    <p:sldId id="276" r:id="rId19"/>
    <p:sldId id="335" r:id="rId20"/>
    <p:sldId id="278" r:id="rId21"/>
    <p:sldId id="279" r:id="rId22"/>
    <p:sldId id="280" r:id="rId23"/>
    <p:sldId id="336" r:id="rId24"/>
    <p:sldId id="337" r:id="rId25"/>
    <p:sldId id="281" r:id="rId26"/>
    <p:sldId id="338" r:id="rId27"/>
    <p:sldId id="282" r:id="rId28"/>
    <p:sldId id="283" r:id="rId29"/>
    <p:sldId id="284" r:id="rId30"/>
    <p:sldId id="339" r:id="rId31"/>
    <p:sldId id="285" r:id="rId32"/>
    <p:sldId id="343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32" r:id="rId49"/>
    <p:sldId id="333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-909" y="-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94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66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28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0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5112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20.06.2025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0558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20.06.2025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502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20.06.2025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58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20.06.2025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9585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20.06.2025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608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20.06.2025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779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A852-A675-45C4-9442-78DD9AA48757}" type="datetimeFigureOut">
              <a:rPr lang="ru-RU" smtClean="0"/>
              <a:pPr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8248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fUfQvv8QaXG5wdMWr9zzbA/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wHak6mbZeymqcSSgFzPEuP/3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6dPvL1tA3WLc98u7pHz9ZQ/1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14CFB9-52B9-4F6A-B87A-9ACF8434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Соединения таблиц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D0823B-2C44-43C6-9766-6AD161BB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altLang="ru-RU" dirty="0" smtClean="0"/>
              <a:t>Типы </a:t>
            </a:r>
            <a:r>
              <a:rPr lang="en-US" altLang="ru-RU" dirty="0" smtClean="0"/>
              <a:t>JOINS </a:t>
            </a:r>
            <a:r>
              <a:rPr lang="ru-RU" altLang="ru-RU" dirty="0" smtClean="0"/>
              <a:t>и их синтаксис</a:t>
            </a:r>
          </a:p>
          <a:p>
            <a:pPr lvl="2"/>
            <a:r>
              <a:rPr lang="en-US" altLang="ru-RU" dirty="0" smtClean="0"/>
              <a:t>Joins </a:t>
            </a:r>
            <a:r>
              <a:rPr lang="ru-RU" altLang="ru-RU" dirty="0" smtClean="0"/>
              <a:t>с предложением </a:t>
            </a:r>
            <a:r>
              <a:rPr lang="en-US" altLang="ru-RU" dirty="0" smtClean="0"/>
              <a:t>ON</a:t>
            </a:r>
          </a:p>
          <a:p>
            <a:pPr lvl="2"/>
            <a:r>
              <a:rPr lang="en-US" altLang="ru-RU" dirty="0" smtClean="0"/>
              <a:t>Self-join</a:t>
            </a:r>
          </a:p>
          <a:p>
            <a:pPr lvl="2"/>
            <a:r>
              <a:rPr lang="en-US" altLang="ru-RU" dirty="0" smtClean="0"/>
              <a:t>Non</a:t>
            </a:r>
            <a:r>
              <a:rPr lang="ru-RU" altLang="ru-RU" dirty="0" smtClean="0"/>
              <a:t> </a:t>
            </a:r>
            <a:r>
              <a:rPr lang="en-US" altLang="ru-RU" dirty="0" err="1" smtClean="0"/>
              <a:t>equl</a:t>
            </a:r>
            <a:r>
              <a:rPr lang="en-US" altLang="ru-RU" dirty="0" smtClean="0"/>
              <a:t> joins</a:t>
            </a:r>
          </a:p>
          <a:p>
            <a:pPr lvl="2"/>
            <a:r>
              <a:rPr lang="en-US" altLang="ru-RU" dirty="0" smtClean="0"/>
              <a:t>OUTER join:</a:t>
            </a:r>
          </a:p>
          <a:p>
            <a:pPr lvl="2"/>
            <a:r>
              <a:rPr lang="en-US" altLang="ru-RU" dirty="0" smtClean="0"/>
              <a:t>LEFT OUTER join</a:t>
            </a:r>
          </a:p>
          <a:p>
            <a:pPr lvl="2"/>
            <a:r>
              <a:rPr lang="en-US" altLang="ru-RU" dirty="0" smtClean="0"/>
              <a:t>RIGHT OUTER join</a:t>
            </a:r>
          </a:p>
          <a:p>
            <a:pPr lvl="2"/>
            <a:r>
              <a:rPr lang="en-US" altLang="ru-RU" dirty="0" smtClean="0"/>
              <a:t>FULL OUTER join</a:t>
            </a:r>
          </a:p>
          <a:p>
            <a:pPr lvl="1"/>
            <a:r>
              <a:rPr lang="ru-RU" altLang="ru-RU" dirty="0" smtClean="0"/>
              <a:t>Декартово произведение</a:t>
            </a:r>
            <a:endParaRPr lang="en-US" altLang="ru-RU" dirty="0" smtClean="0"/>
          </a:p>
          <a:p>
            <a:pPr lvl="2"/>
            <a:r>
              <a:rPr lang="en-US" altLang="ru-RU" dirty="0" smtClean="0"/>
              <a:t>Cross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0971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8B65E-9E7E-4A3F-8395-BC34AEBA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Извлечение записей с помощью оператора ON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B04811E-09C6-4C30-99E8-9FC3CFDC3E0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11351"/>
            <a:ext cx="7286625" cy="20757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13C6167-D5A1-4154-A5BB-D9BF0AA5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35117"/>
            <a:ext cx="535379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749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Inner</a:t>
            </a:r>
            <a:r>
              <a:rPr sz="25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726" y="920079"/>
            <a:ext cx="5795651" cy="44584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003" y="5785577"/>
            <a:ext cx="6970378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fiddle.com/f/fUfQvv8QaXG5wdMW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r9zzbA/5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4FBC6-49CF-4FCC-A0ED-2AD0DDD3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Создание трехсторонних соединений с помощью оператора ON</a:t>
            </a:r>
            <a:endParaRPr lang="ru-RU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CFF03EE-D9F3-40F4-968C-441914D71E9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86625" cy="28229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urier New" panose="02070309020205020404" pitchFamily="49" charset="0"/>
              </a:rPr>
              <a:t>emp.first_name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emp.last_name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loc.city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loc.location_id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BF785E5-B781-4563-8908-669DBB52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78"/>
          <a:stretch/>
        </p:blipFill>
        <p:spPr>
          <a:xfrm>
            <a:off x="866775" y="4846970"/>
            <a:ext cx="6982799" cy="150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776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C5BD4-2F56-40EB-B078-496F383E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Применение дополнительных условий к соединению</a:t>
            </a:r>
            <a:endParaRPr lang="ru-RU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2E82860-EF7E-4D1C-B515-672CF33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5" y="1913571"/>
            <a:ext cx="7918450" cy="494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оператор AND или оператор WHERE для применения дополнительных условий:</a:t>
            </a:r>
            <a:endParaRPr lang="en-US" altLang="ru-RU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0AC4795-EAC5-4CC5-9471-0C4BC4FC587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2526957"/>
            <a:ext cx="7286625" cy="33925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loc.city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and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200;</a:t>
            </a:r>
          </a:p>
        </p:txBody>
      </p:sp>
    </p:spTree>
    <p:extLst>
      <p:ext uri="{BB962C8B-B14F-4D97-AF65-F5344CB8AC3E}">
        <p14:creationId xmlns:p14="http://schemas.microsoft.com/office/powerpoint/2010/main" xmlns="" val="187175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0AC4795-EAC5-4CC5-9471-0C4BC4FC587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2526957"/>
            <a:ext cx="7286625" cy="37294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loc.city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loc.location_id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200;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37C5BD4-2F56-40EB-B078-496F383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ru-RU" altLang="ru-RU" sz="3200" dirty="0" smtClean="0"/>
              <a:t>Применение дополнительных условий к соединению</a:t>
            </a:r>
            <a:endParaRPr lang="ru-RU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F2E82860-EF7E-4D1C-B515-672CF33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5" y="1913571"/>
            <a:ext cx="7918450" cy="494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оператор AND или оператор WHERE для применения дополнительных условий: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51422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D3828-811C-4F66-B5A4-4FAF2FE2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Соединение таблицы самой с собой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FE10D250-7207-497D-A9DE-BEEC65D51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576888"/>
            <a:ext cx="668655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MANAGER_ID</a:t>
            </a:r>
            <a:r>
              <a:rPr lang="en-US" altLang="ru-RU" sz="2000" dirty="0"/>
              <a:t> </a:t>
            </a:r>
            <a:r>
              <a:rPr lang="ru-RU" altLang="ru-RU" sz="2000" dirty="0" smtClean="0"/>
              <a:t>в таблице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WORKER</a:t>
            </a:r>
            <a:r>
              <a:rPr lang="en-US" altLang="ru-RU" sz="2000" dirty="0" smtClean="0"/>
              <a:t> table </a:t>
            </a:r>
            <a:r>
              <a:rPr lang="ru-RU" altLang="ru-RU" sz="2000" dirty="0" smtClean="0"/>
              <a:t>– это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EMPLOYEE_ID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в таблице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MANAGER</a:t>
            </a:r>
            <a:r>
              <a:rPr lang="en-US" altLang="ru-RU" sz="2000" dirty="0" smtClean="0"/>
              <a:t>.</a:t>
            </a:r>
            <a:endParaRPr lang="en-US" altLang="ru-RU" sz="2000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FF0D3992-321A-4D88-8D6E-DE32E9B4ABC9}"/>
              </a:ext>
            </a:extLst>
          </p:cNvPr>
          <p:cNvSpPr>
            <a:spLocks/>
          </p:cNvSpPr>
          <p:nvPr/>
        </p:nvSpPr>
        <p:spPr bwMode="auto">
          <a:xfrm>
            <a:off x="4133850" y="4756150"/>
            <a:ext cx="1560513" cy="377825"/>
          </a:xfrm>
          <a:custGeom>
            <a:avLst/>
            <a:gdLst>
              <a:gd name="T0" fmla="*/ 0 w 946"/>
              <a:gd name="T1" fmla="*/ 2147483647 h 378"/>
              <a:gd name="T2" fmla="*/ 0 w 946"/>
              <a:gd name="T3" fmla="*/ 2147483647 h 378"/>
              <a:gd name="T4" fmla="*/ 2147483647 w 946"/>
              <a:gd name="T5" fmla="*/ 2147483647 h 378"/>
              <a:gd name="T6" fmla="*/ 2147483647 w 946"/>
              <a:gd name="T7" fmla="*/ 0 h 378"/>
              <a:gd name="T8" fmla="*/ 0 60000 65536"/>
              <a:gd name="T9" fmla="*/ 0 60000 65536"/>
              <a:gd name="T10" fmla="*/ 0 60000 65536"/>
              <a:gd name="T11" fmla="*/ 0 60000 65536"/>
              <a:gd name="T12" fmla="*/ 0 w 946"/>
              <a:gd name="T13" fmla="*/ 0 h 378"/>
              <a:gd name="T14" fmla="*/ 946 w 946"/>
              <a:gd name="T15" fmla="*/ 378 h 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6" h="378">
                <a:moveTo>
                  <a:pt x="0" y="9"/>
                </a:moveTo>
                <a:lnTo>
                  <a:pt x="0" y="377"/>
                </a:lnTo>
                <a:lnTo>
                  <a:pt x="945" y="377"/>
                </a:lnTo>
                <a:lnTo>
                  <a:pt x="945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xmlns="" id="{29AAAFF3-AF5F-4BE0-8BA4-6CF205EBD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688" y="5126038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EAE6F19B-95C4-475D-A96C-068BB80F5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824038"/>
            <a:ext cx="292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 (WORKER)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5C8609E2-C9E0-4EC0-B72F-D3D62437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1824038"/>
            <a:ext cx="307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 (MANAGER)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xmlns="" id="{D683D251-3604-4611-8EA9-9B357E1C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4648200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xmlns="" id="{03D80FFD-0D98-4B1C-9EEF-89BEE0854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4625975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9" name="Picture 15" descr="C:\salome_official\projects\11gR2\screenshots\les6_20s_a.gif">
            <a:extLst>
              <a:ext uri="{FF2B5EF4-FFF2-40B4-BE49-F238E27FC236}">
                <a16:creationId xmlns:a16="http://schemas.microsoft.com/office/drawing/2014/main" xmlns="" id="{F7A5A9B1-292F-4FCB-A7EE-AC62FA7C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255838"/>
            <a:ext cx="3292475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C:\salome_official\projects\11gR2\screenshots\les6_20s_b.gif">
            <a:extLst>
              <a:ext uri="{FF2B5EF4-FFF2-40B4-BE49-F238E27FC236}">
                <a16:creationId xmlns:a16="http://schemas.microsoft.com/office/drawing/2014/main" xmlns="" id="{E66141A5-602D-480B-940E-22442039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244725"/>
            <a:ext cx="2182813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394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3CD9-BF2B-4DB4-8909-F73082D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Само-</a:t>
            </a:r>
            <a:r>
              <a:rPr lang="en-US" altLang="ru-RU" sz="3600" dirty="0" smtClean="0"/>
              <a:t>c</a:t>
            </a:r>
            <a:r>
              <a:rPr lang="ru-RU" altLang="ru-RU" sz="3600" dirty="0" err="1" smtClean="0"/>
              <a:t>оединение</a:t>
            </a:r>
            <a:r>
              <a:rPr lang="ru-RU" altLang="ru-RU" sz="3600" dirty="0" smtClean="0"/>
              <a:t> с применением оператора </a:t>
            </a:r>
            <a:r>
              <a:rPr lang="en-US" altLang="ru-RU" sz="3600" dirty="0" smtClean="0"/>
              <a:t>ON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A4E01B-29F3-4E5B-9097-624587D09E2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790700"/>
            <a:ext cx="7286625" cy="22880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left join employees as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865934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5C480-C997-420D-A133-A568BB63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Неравнозначные соединения</a:t>
            </a:r>
            <a:endParaRPr lang="ru-RU" dirty="0"/>
          </a:p>
        </p:txBody>
      </p:sp>
      <p:pic>
        <p:nvPicPr>
          <p:cNvPr id="5" name="Picture 20" descr="C:\salome_official\projects\11gR2\screenshots\les6_23s_b.gif">
            <a:extLst>
              <a:ext uri="{FF2B5EF4-FFF2-40B4-BE49-F238E27FC236}">
                <a16:creationId xmlns:a16="http://schemas.microsoft.com/office/drawing/2014/main" xmlns="" id="{20A19495-E9D9-433C-9FE1-49AC01099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538" y="2563813"/>
            <a:ext cx="234315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9" descr="C:\salome_official\projects\11gR2\screenshots\les6_23s_a.gif">
            <a:extLst>
              <a:ext uri="{FF2B5EF4-FFF2-40B4-BE49-F238E27FC236}">
                <a16:creationId xmlns:a16="http://schemas.microsoft.com/office/drawing/2014/main" xmlns="" id="{197FB223-F842-40ED-A009-2085B247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0888" y="2571750"/>
            <a:ext cx="3578225" cy="1589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FAE5C3C1-9168-4623-BED8-3B38B1CEF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1830388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98C1DB45-5A54-4FE1-B101-133C96F12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80150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JOBS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8E6446CB-C962-4097-9D98-B143854414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7088" y="2566988"/>
            <a:ext cx="2224087" cy="15827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xmlns="" id="{80CC69AA-1E30-4F94-9322-9CAB1F9BE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91331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xmlns="" id="{888E717C-DCDC-4D04-A023-BEE29831A668}"/>
              </a:ext>
            </a:extLst>
          </p:cNvPr>
          <p:cNvSpPr>
            <a:spLocks noChangeShapeType="1"/>
          </p:cNvSpPr>
          <p:nvPr/>
        </p:nvSpPr>
        <p:spPr bwMode="gray">
          <a:xfrm>
            <a:off x="3352800" y="33528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xmlns="" id="{BBD3E4DE-03EF-4D2D-9D98-283D505CE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17" y="4499113"/>
            <a:ext cx="404144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sz="1400" dirty="0" smtClean="0"/>
              <a:t>Таблица JOBS определяет диапазон значений LOWEST_SAL и HIGHEST_SAL для каждого GRADE_LEVEL. Таким образом, столбец GRADE_LEVEL можно использовать для назначения оценок каждому сотруднику.</a:t>
            </a:r>
            <a:endParaRPr lang="en-US" altLang="ru-RU" sz="1400" dirty="0"/>
          </a:p>
        </p:txBody>
      </p:sp>
      <p:pic>
        <p:nvPicPr>
          <p:cNvPr id="21" name="Picture 21" descr="C:\salome_official\projects\11gR2\screenshots\les6_23s_c.gif">
            <a:extLst>
              <a:ext uri="{FF2B5EF4-FFF2-40B4-BE49-F238E27FC236}">
                <a16:creationId xmlns:a16="http://schemas.microsoft.com/office/drawing/2014/main" xmlns="" id="{D6E38675-1D02-4C58-BEE9-1A9BE625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538" y="5322888"/>
            <a:ext cx="23431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xmlns="" id="{A331A9B9-07C2-4A51-A2A7-5AD0DFEE41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0475" y="2555875"/>
            <a:ext cx="811213" cy="32273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642819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30A1A0-F20F-4A17-AC82-C858FF12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Неравнозначные соединения</a:t>
            </a:r>
            <a:r>
              <a:rPr lang="en-US" sz="2800" dirty="0" smtClean="0"/>
              <a:t>| </a:t>
            </a:r>
            <a:r>
              <a:rPr lang="ru-RU" sz="2800" dirty="0" smtClean="0"/>
              <a:t>Пример запроса</a:t>
            </a:r>
            <a:endParaRPr lang="ru-RU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B3827E5-3619-4290-978A-ECE92EB2D90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19288"/>
            <a:ext cx="8000499" cy="2881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urier New" panose="02070309020205020404" pitchFamily="49" charset="0"/>
              </a:rPr>
              <a:t>emp.employee_id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emp.first_name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emp.last_name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emp.salary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jobs.job_title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left join jobs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emp.job_id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jobs.job_id</a:t>
            </a:r>
            <a:r>
              <a:rPr lang="en-US" altLang="ru-RU" dirty="0">
                <a:latin typeface="Courier New" panose="02070309020205020404" pitchFamily="49" charset="0"/>
              </a:rPr>
              <a:t> and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</a:t>
            </a:r>
            <a:r>
              <a:rPr lang="en-US" altLang="ru-RU" dirty="0" err="1">
                <a:latin typeface="Courier New" panose="02070309020205020404" pitchFamily="49" charset="0"/>
              </a:rPr>
              <a:t>emp.salary</a:t>
            </a:r>
            <a:r>
              <a:rPr lang="en-US" altLang="ru-RU" dirty="0">
                <a:latin typeface="Courier New" panose="02070309020205020404" pitchFamily="49" charset="0"/>
              </a:rPr>
              <a:t> between </a:t>
            </a:r>
            <a:r>
              <a:rPr lang="en-US" altLang="ru-RU" dirty="0" err="1">
                <a:latin typeface="Courier New" panose="02070309020205020404" pitchFamily="49" charset="0"/>
              </a:rPr>
              <a:t>jobs.min_salary</a:t>
            </a:r>
            <a:r>
              <a:rPr lang="en-US" altLang="ru-RU" dirty="0">
                <a:latin typeface="Courier New" panose="02070309020205020404" pitchFamily="49" charset="0"/>
              </a:rPr>
              <a:t> and </a:t>
            </a:r>
            <a:r>
              <a:rPr lang="en-US" altLang="ru-RU" dirty="0" err="1">
                <a:latin typeface="Courier New" panose="02070309020205020404" pitchFamily="49" charset="0"/>
              </a:rPr>
              <a:t>jobs.max_salary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94386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Left</a:t>
            </a:r>
            <a:r>
              <a:rPr sz="25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671" y="1214262"/>
            <a:ext cx="5212374" cy="43970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977" y="6188180"/>
            <a:ext cx="5429604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fiddle.com/f/wHak6mbZeymqcSSg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FzPEuP/3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pic>
        <p:nvPicPr>
          <p:cNvPr id="130050" name="Picture 2" descr="Employee management icon on white background 5972892 Vector Art at Vecteez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7776" y="1643050"/>
            <a:ext cx="2476452" cy="2476452"/>
          </a:xfrm>
          <a:prstGeom prst="rect">
            <a:avLst/>
          </a:prstGeom>
          <a:noFill/>
        </p:spPr>
      </p:pic>
      <p:pic>
        <p:nvPicPr>
          <p:cNvPr id="130052" name="Picture 4" descr="Organization Department Monotone Icon In Powerpoint Pptx Png And Editable  Eps Format PPT Template"/>
          <p:cNvPicPr>
            <a:picLocks noChangeAspect="1" noChangeArrowheads="1"/>
          </p:cNvPicPr>
          <p:nvPr/>
        </p:nvPicPr>
        <p:blipFill>
          <a:blip r:embed="rId3"/>
          <a:srcRect l="29297" t="21875" r="29687" b="7291"/>
          <a:stretch>
            <a:fillRect/>
          </a:stretch>
        </p:blipFill>
        <p:spPr bwMode="auto">
          <a:xfrm>
            <a:off x="1825942" y="1857364"/>
            <a:ext cx="2059095" cy="2000264"/>
          </a:xfrm>
          <a:prstGeom prst="rect">
            <a:avLst/>
          </a:prstGeom>
          <a:noFill/>
        </p:spPr>
      </p:pic>
      <p:pic>
        <p:nvPicPr>
          <p:cNvPr id="130056" name="Picture 8" descr="countries Icon - Free PNG &amp; SVG 3437694 - Noun Proje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7380" y="4214818"/>
            <a:ext cx="2019280" cy="2019280"/>
          </a:xfrm>
          <a:prstGeom prst="rect">
            <a:avLst/>
          </a:prstGeom>
          <a:noFill/>
        </p:spPr>
      </p:pic>
      <p:pic>
        <p:nvPicPr>
          <p:cNvPr id="130058" name="Picture 10" descr="Id Card Icon Identity Symbol Id: стоковая векторная графика (без  лицензионных платежей), 2102135422 | Shutterstock"/>
          <p:cNvPicPr>
            <a:picLocks noChangeAspect="1" noChangeArrowheads="1"/>
          </p:cNvPicPr>
          <p:nvPr/>
        </p:nvPicPr>
        <p:blipFill>
          <a:blip r:embed="rId5"/>
          <a:srcRect t="18750" b="14285"/>
          <a:stretch>
            <a:fillRect/>
          </a:stretch>
        </p:blipFill>
        <p:spPr bwMode="auto">
          <a:xfrm>
            <a:off x="4897776" y="4429132"/>
            <a:ext cx="2674620" cy="1928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7719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22CE7-9FDD-4CBB-A7BF-B5F8887E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INNER</a:t>
            </a:r>
            <a:r>
              <a:rPr lang="en-US" altLang="ru-RU" dirty="0"/>
              <a:t> </a:t>
            </a:r>
            <a:r>
              <a:rPr lang="ru-RU" altLang="ru-RU" dirty="0" smtClean="0"/>
              <a:t>и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ru-RU" altLang="ru-RU" dirty="0" smtClean="0"/>
              <a:t>Соединения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E05A2F-E26D-4556-ABBB-B19FE25D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SQL:1999 соединение двух таблиц, возвращающее только совпадающие строки, называется INNER-соединением.</a:t>
            </a:r>
          </a:p>
          <a:p>
            <a:r>
              <a:rPr lang="ru-RU" sz="2400" dirty="0" smtClean="0"/>
              <a:t>Соединение двух таблиц, возвращающее результаты INNER-соединения, а также несовпадающие строки из левой (или правой) таблицы, называется левым (или правым) OUTER-соединением.</a:t>
            </a:r>
          </a:p>
          <a:p>
            <a:r>
              <a:rPr lang="ru-RU" sz="2400" dirty="0" smtClean="0"/>
              <a:t>Соединение двух таблиц, возвращающее результаты INNER-соединения, а также результаты левого и правого соединения, называется полным OUTER-соединением.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6785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0B725C-7469-4FC4-AEC3-3FA5A27D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LEFT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34B03FC-A948-473F-BAF6-018DBB7C8B9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1500"/>
            <a:ext cx="7286625" cy="21529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left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023B20-30DA-4D53-B81A-AF202718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71825"/>
            <a:ext cx="6963747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8720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A73AF-E9FE-432F-B91F-667ED098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RIGHT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2ADFBD99-06D2-40F0-BDE6-0BCD3C2C453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77100" cy="20649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right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67B415-F7D1-4F00-A9CB-FAF5115B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82766"/>
            <a:ext cx="697327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2075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Right</a:t>
            </a:r>
            <a:r>
              <a:rPr sz="25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9" y="1092201"/>
            <a:ext cx="5890119" cy="50870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Left-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Anti</a:t>
            </a:r>
            <a:r>
              <a:rPr sz="2500" spc="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435" y="1173225"/>
            <a:ext cx="5393684" cy="43529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98967" y="6570858"/>
            <a:ext cx="67945" cy="21929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234" y="5983902"/>
            <a:ext cx="7207452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2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fiddle.com/f/6dPvL1tA3WLc98u7p</a:t>
            </a:r>
            <a:r>
              <a:rPr sz="1400" b="1" spc="-2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Hz9ZQ/1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2BC1B-9953-4759-9056-4F0D90C1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FULL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8206736-0AE8-46FC-963C-772F650CA1B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4675"/>
            <a:ext cx="7277100" cy="2113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full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A1DAB13-E526-4204-89CB-9283111A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112375"/>
            <a:ext cx="6982799" cy="127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3280AF-1C29-4095-A0E9-0B1986886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22"/>
          <a:stretch/>
        </p:blipFill>
        <p:spPr>
          <a:xfrm>
            <a:off x="866775" y="5542889"/>
            <a:ext cx="6973273" cy="104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3288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FULL</a:t>
            </a:r>
            <a:r>
              <a:rPr sz="25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961" y="1072613"/>
            <a:ext cx="5690531" cy="53622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2F0A2-CF58-465A-810D-F34910AB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Декартовы произведения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CF0D25-579C-4DA4-8997-5FB705DE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 образуется, когда:</a:t>
            </a:r>
          </a:p>
          <a:p>
            <a:pPr lvl="1"/>
            <a:r>
              <a:rPr lang="ru-RU" dirty="0" smtClean="0"/>
              <a:t>Условие соединения пропущено.</a:t>
            </a:r>
          </a:p>
          <a:p>
            <a:pPr lvl="1"/>
            <a:r>
              <a:rPr lang="ru-RU" dirty="0" smtClean="0"/>
              <a:t>Условие соединения недействительно.</a:t>
            </a:r>
          </a:p>
          <a:p>
            <a:pPr lvl="1"/>
            <a:r>
              <a:rPr lang="ru-RU" dirty="0" smtClean="0"/>
              <a:t>Все строки первой таблицы соединяются со всеми строками второй таблицы.</a:t>
            </a:r>
          </a:p>
          <a:p>
            <a:r>
              <a:rPr lang="ru-RU" dirty="0" smtClean="0"/>
              <a:t>Всегда включайте действительное условие соединения, если хотите избежать декартова произведения.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9358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D7173-913B-4BF4-8A14-189D408C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Создание декартова произведения</a:t>
            </a:r>
            <a:endParaRPr lang="ru-RU" sz="3600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xmlns="" id="{D079DAB3-3772-4C43-B882-FE18B3402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6480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3E0D1D2F-68FF-4C8F-99B8-62AE297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83" y="4267200"/>
            <a:ext cx="2495955" cy="56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1400" dirty="0" smtClean="0"/>
              <a:t>Декартово произведение</a:t>
            </a:r>
            <a:r>
              <a:rPr lang="en-US" altLang="ru-RU" sz="1400" dirty="0" smtClean="0"/>
              <a:t>: </a:t>
            </a:r>
            <a:r>
              <a:rPr lang="en-US" altLang="ru-RU" sz="1400" dirty="0"/>
              <a:t/>
            </a:r>
            <a:br>
              <a:rPr lang="en-US" altLang="ru-RU" sz="1400" dirty="0"/>
            </a:br>
            <a:r>
              <a:rPr lang="en-US" altLang="ru-RU" sz="1400" dirty="0"/>
              <a:t>20 x 8 = 160 </a:t>
            </a:r>
            <a:r>
              <a:rPr lang="ru-RU" altLang="ru-RU" sz="1400" dirty="0" smtClean="0"/>
              <a:t>строк</a:t>
            </a:r>
            <a:endParaRPr lang="en-US" altLang="ru-RU" sz="1400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E12F86DD-D8BD-4D96-8270-77A20CBC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269464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EMPLOYEES</a:t>
            </a:r>
            <a:r>
              <a:rPr lang="en-US" altLang="ru-RU" sz="2000" dirty="0"/>
              <a:t> </a:t>
            </a:r>
            <a:r>
              <a:rPr lang="en-US" altLang="ru-RU" dirty="0"/>
              <a:t>(20 </a:t>
            </a:r>
            <a:r>
              <a:rPr lang="ru-RU" altLang="ru-RU" dirty="0" smtClean="0"/>
              <a:t>строк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341897C-8973-4D56-8B2F-56DAAFBA2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447800"/>
            <a:ext cx="28741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DEPARTMENTS</a:t>
            </a:r>
            <a:r>
              <a:rPr lang="en-US" altLang="ru-RU" sz="2000" dirty="0"/>
              <a:t> </a:t>
            </a:r>
            <a:r>
              <a:rPr lang="en-US" altLang="ru-RU" dirty="0"/>
              <a:t>(8 </a:t>
            </a:r>
            <a:r>
              <a:rPr lang="ru-RU" altLang="ru-RU" dirty="0" smtClean="0"/>
              <a:t>строк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xmlns="" id="{16D1F4B0-DF56-4854-90A1-678D86578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260826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xmlns="" id="{E82CDA12-F6D5-4A4C-BA77-32B85302C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5481638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0" name="Picture 25" descr="C:\salome_official\projects\11gR2\screenshots\les6_33s_a.gif">
            <a:extLst>
              <a:ext uri="{FF2B5EF4-FFF2-40B4-BE49-F238E27FC236}">
                <a16:creationId xmlns:a16="http://schemas.microsoft.com/office/drawing/2014/main" xmlns="" id="{7B139377-9575-40C2-972C-639DCBA03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025" y="1860550"/>
            <a:ext cx="32083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C:\salome_official\projects\11gR2\screenshots\les6_33s_b.gif">
            <a:extLst>
              <a:ext uri="{FF2B5EF4-FFF2-40B4-BE49-F238E27FC236}">
                <a16:creationId xmlns:a16="http://schemas.microsoft.com/office/drawing/2014/main" xmlns="" id="{B80A9C4D-8290-4D27-80F5-4BBC3954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613" y="3009900"/>
            <a:ext cx="3208337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7" descr="C:\salome_official\projects\11gR2\screenshots\les6_33_c.gif">
            <a:extLst>
              <a:ext uri="{FF2B5EF4-FFF2-40B4-BE49-F238E27FC236}">
                <a16:creationId xmlns:a16="http://schemas.microsoft.com/office/drawing/2014/main" xmlns="" id="{F7AC5F74-CABE-4EBF-9F95-473DC8FED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1688" y="1838325"/>
            <a:ext cx="3648075" cy="164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32">
            <a:extLst>
              <a:ext uri="{FF2B5EF4-FFF2-40B4-BE49-F238E27FC236}">
                <a16:creationId xmlns:a16="http://schemas.microsoft.com/office/drawing/2014/main" xmlns="" id="{371334DC-BD01-422D-919B-106DCFF42A41}"/>
              </a:ext>
            </a:extLst>
          </p:cNvPr>
          <p:cNvGrpSpPr>
            <a:grpSpLocks/>
          </p:cNvGrpSpPr>
          <p:nvPr/>
        </p:nvGrpSpPr>
        <p:grpSpPr bwMode="auto">
          <a:xfrm>
            <a:off x="2997200" y="4343400"/>
            <a:ext cx="3327400" cy="1862138"/>
            <a:chOff x="1845" y="2775"/>
            <a:chExt cx="2096" cy="1173"/>
          </a:xfrm>
        </p:grpSpPr>
        <p:pic>
          <p:nvPicPr>
            <p:cNvPr id="14" name="Picture 28" descr="C:\salome_official\projects\11gR2\screenshots\les6_33_d.gif">
              <a:extLst>
                <a:ext uri="{FF2B5EF4-FFF2-40B4-BE49-F238E27FC236}">
                  <a16:creationId xmlns:a16="http://schemas.microsoft.com/office/drawing/2014/main" xmlns="" id="{86119C26-6B59-44C5-B1BC-B185877A9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2775"/>
              <a:ext cx="2084" cy="3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9" descr="C:\salome_official\projects\11gR2\screenshots\les6_33s_e.gif">
              <a:extLst>
                <a:ext uri="{FF2B5EF4-FFF2-40B4-BE49-F238E27FC236}">
                  <a16:creationId xmlns:a16="http://schemas.microsoft.com/office/drawing/2014/main" xmlns="" id="{D81A9E99-BB13-412C-8091-ABE9D1A01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3288"/>
              <a:ext cx="2096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0" descr="C:\salome_official\projects\11gR2\screenshots\les6_33s_f.gif">
              <a:extLst>
                <a:ext uri="{FF2B5EF4-FFF2-40B4-BE49-F238E27FC236}">
                  <a16:creationId xmlns:a16="http://schemas.microsoft.com/office/drawing/2014/main" xmlns="" id="{09AFEAEA-0228-4EB1-B38E-F3315604B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" y="3718"/>
              <a:ext cx="2084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 Box 31">
            <a:extLst>
              <a:ext uri="{FF2B5EF4-FFF2-40B4-BE49-F238E27FC236}">
                <a16:creationId xmlns:a16="http://schemas.microsoft.com/office/drawing/2014/main" xmlns="" id="{25BA583B-D68E-4209-AC9B-42AB9A32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4811713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xmlns="" id="{D0AE4841-F1C8-4E40-B8A1-C4FC976550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6480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9284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E8045-47BA-4C95-9D0A-E88E46E2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Создание перекрестных соединений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941B323-277A-4A6C-A1A8-48E88789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98" y="1862429"/>
            <a:ext cx="7918450" cy="175101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Ключевое слово CROSS JOIN создает перекрестный продукт двух таблиц.</a:t>
            </a:r>
          </a:p>
          <a:p>
            <a:r>
              <a:rPr lang="ru-RU" sz="2000" dirty="0" smtClean="0"/>
              <a:t>Это также называется декартовым произведением двух таблиц.</a:t>
            </a:r>
            <a:endParaRPr lang="ru-RU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9B7F1ED-410F-4581-A95B-7B3A1B5DF56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52500" y="3291643"/>
            <a:ext cx="7277100" cy="17510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cross join departments as dept;</a:t>
            </a:r>
          </a:p>
        </p:txBody>
      </p:sp>
    </p:spTree>
    <p:extLst>
      <p:ext uri="{BB962C8B-B14F-4D97-AF65-F5344CB8AC3E}">
        <p14:creationId xmlns:p14="http://schemas.microsoft.com/office/powerpoint/2010/main" xmlns="" val="309874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72" name="AutoShape 7">
            <a:extLst>
              <a:ext uri="{FF2B5EF4-FFF2-40B4-BE49-F238E27FC236}">
                <a16:creationId xmlns="" xmlns:a16="http://schemas.microsoft.com/office/drawing/2014/main" id="{CDDA19B6-D2E9-4304-A674-3675E0EE1D5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78238" y="1676400"/>
            <a:ext cx="1260475" cy="9302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3" name="AutoShape 9">
            <a:extLst>
              <a:ext uri="{FF2B5EF4-FFF2-40B4-BE49-F238E27FC236}">
                <a16:creationId xmlns="" xmlns:a16="http://schemas.microsoft.com/office/drawing/2014/main" id="{65B724A2-0E69-4948-A621-4A00A3618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32475" y="1676400"/>
            <a:ext cx="1282700" cy="12223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4" name="AutoShape 10">
            <a:extLst>
              <a:ext uri="{FF2B5EF4-FFF2-40B4-BE49-F238E27FC236}">
                <a16:creationId xmlns="" xmlns:a16="http://schemas.microsoft.com/office/drawing/2014/main" id="{B687BBF0-E0B9-4DBF-BAF6-0EB9184FFDF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76925" y="3429000"/>
            <a:ext cx="1206500" cy="8382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5" name="AutoShape 13">
            <a:extLst>
              <a:ext uri="{FF2B5EF4-FFF2-40B4-BE49-F238E27FC236}">
                <a16:creationId xmlns="" xmlns:a16="http://schemas.microsoft.com/office/drawing/2014/main" id="{4D5193D2-9D7D-412A-95FF-A7DA49C2A2D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18200" y="4786313"/>
            <a:ext cx="1206500" cy="74771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6" name="AutoShape 16">
            <a:extLst>
              <a:ext uri="{FF2B5EF4-FFF2-40B4-BE49-F238E27FC236}">
                <a16:creationId xmlns="" xmlns:a16="http://schemas.microsoft.com/office/drawing/2014/main" id="{E3615738-BC63-44AD-A24A-178A1CABA4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92525" y="3067050"/>
            <a:ext cx="1260475" cy="19050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7" name="AutoShape 18">
            <a:extLst>
              <a:ext uri="{FF2B5EF4-FFF2-40B4-BE49-F238E27FC236}">
                <a16:creationId xmlns="" xmlns:a16="http://schemas.microsoft.com/office/drawing/2014/main" id="{56D7BB63-5214-4F06-B922-AC5F89CB88B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28775" y="4489450"/>
            <a:ext cx="1323975" cy="92075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8EF8448-590C-48AE-94E6-BAD139F4B08A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4275138"/>
            <a:ext cx="280987" cy="138112"/>
            <a:chOff x="4968" y="1240"/>
            <a:chExt cx="136" cy="66"/>
          </a:xfrm>
        </p:grpSpPr>
        <p:sp>
          <p:nvSpPr>
            <p:cNvPr id="79" name="Line 4">
              <a:extLst>
                <a:ext uri="{FF2B5EF4-FFF2-40B4-BE49-F238E27FC236}">
                  <a16:creationId xmlns="" xmlns:a16="http://schemas.microsoft.com/office/drawing/2014/main" id="{5D0C852A-A0FF-4148-A957-A358BE5ED99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80" name="Line 5">
              <a:extLst>
                <a:ext uri="{FF2B5EF4-FFF2-40B4-BE49-F238E27FC236}">
                  <a16:creationId xmlns="" xmlns:a16="http://schemas.microsoft.com/office/drawing/2014/main" id="{56F509B6-7156-4F89-8E77-BBE2453CF68B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81" name="Rectangle 6">
            <a:extLst>
              <a:ext uri="{FF2B5EF4-FFF2-40B4-BE49-F238E27FC236}">
                <a16:creationId xmlns="" xmlns:a16="http://schemas.microsoft.com/office/drawing/2014/main" id="{50E8738E-0488-4D19-B43A-A18CD6437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00463" y="1752600"/>
            <a:ext cx="120173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DEPARTMENTS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department_id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 name</a:t>
            </a:r>
            <a:endParaRPr lang="en-US" altLang="ru-RU" sz="10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location_id</a:t>
            </a:r>
            <a:endParaRPr lang="en-US" altLang="ru-RU" sz="1000">
              <a:cs typeface="Times New Roman" panose="02020603050405020304" pitchFamily="18" charset="0"/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="" xmlns:a16="http://schemas.microsoft.com/office/drawing/2014/main" id="{3096D79D-9BDF-4AA3-9427-584654EAD69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19800" y="1752600"/>
            <a:ext cx="976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LOCATIONS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location_id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street address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postal code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city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state province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 id</a:t>
            </a:r>
          </a:p>
        </p:txBody>
      </p:sp>
      <p:sp>
        <p:nvSpPr>
          <p:cNvPr id="83" name="Rectangle 11">
            <a:extLst>
              <a:ext uri="{FF2B5EF4-FFF2-40B4-BE49-F238E27FC236}">
                <a16:creationId xmlns="" xmlns:a16="http://schemas.microsoft.com/office/drawing/2014/main" id="{CE42EFC4-8886-4C4F-80E1-B669BF7CFEF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46788" y="3594100"/>
            <a:ext cx="901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COUNTRIES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country_id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region_id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="" xmlns:a16="http://schemas.microsoft.com/office/drawing/2014/main" id="{BC045386-5DD9-4F75-B1EB-3497576BB11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126163" y="4924425"/>
            <a:ext cx="8270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REGIONS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region_id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region_name</a:t>
            </a:r>
          </a:p>
        </p:txBody>
      </p:sp>
      <p:sp>
        <p:nvSpPr>
          <p:cNvPr id="85" name="Rectangle 14">
            <a:extLst>
              <a:ext uri="{FF2B5EF4-FFF2-40B4-BE49-F238E27FC236}">
                <a16:creationId xmlns="" xmlns:a16="http://schemas.microsoft.com/office/drawing/2014/main" id="{00A2B650-0F9E-42CB-9D9C-C340F8DF1E2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81400" y="3121025"/>
            <a:ext cx="15017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EMPLOYEES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first_name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last_name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email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phone_number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hire_date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commission_pct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="" xmlns:a16="http://schemas.microsoft.com/office/drawing/2014/main" id="{D77BE942-6ECE-43CC-8BC9-377B0AC4F6C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7375" y="4579938"/>
            <a:ext cx="8270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JOBS</a:t>
            </a:r>
            <a:br>
              <a:rPr lang="en-US" altLang="ru-RU" sz="1200"/>
            </a:br>
            <a:r>
              <a:rPr lang="en-US" altLang="ru-RU" sz="1000">
                <a:solidFill>
                  <a:srgbClr val="0000FF"/>
                </a:solidFill>
              </a:rPr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job_title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min_salary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max_salary</a:t>
            </a:r>
          </a:p>
        </p:txBody>
      </p:sp>
      <p:sp>
        <p:nvSpPr>
          <p:cNvPr id="87" name="AutoShape 17">
            <a:extLst>
              <a:ext uri="{FF2B5EF4-FFF2-40B4-BE49-F238E27FC236}">
                <a16:creationId xmlns="" xmlns:a16="http://schemas.microsoft.com/office/drawing/2014/main" id="{7D4EAE41-D0DD-4CF9-8391-354F9F7BD4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52575" y="2776538"/>
            <a:ext cx="1414463" cy="110966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4" name="Group 19">
            <a:extLst>
              <a:ext uri="{FF2B5EF4-FFF2-40B4-BE49-F238E27FC236}">
                <a16:creationId xmlns="" xmlns:a16="http://schemas.microsoft.com/office/drawing/2014/main" id="{6134741E-3B33-4AEC-99BD-06A06F83208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868069" y="2135981"/>
            <a:ext cx="282575" cy="138113"/>
            <a:chOff x="4968" y="1240"/>
            <a:chExt cx="136" cy="66"/>
          </a:xfrm>
        </p:grpSpPr>
        <p:sp>
          <p:nvSpPr>
            <p:cNvPr id="89" name="Line 20">
              <a:extLst>
                <a:ext uri="{FF2B5EF4-FFF2-40B4-BE49-F238E27FC236}">
                  <a16:creationId xmlns="" xmlns:a16="http://schemas.microsoft.com/office/drawing/2014/main" id="{FDE2C4A9-A19E-4E0B-BD80-9291293BF563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0" name="Line 21">
              <a:extLst>
                <a:ext uri="{FF2B5EF4-FFF2-40B4-BE49-F238E27FC236}">
                  <a16:creationId xmlns="" xmlns:a16="http://schemas.microsoft.com/office/drawing/2014/main" id="{7CEED651-9EE8-4067-AF7B-2B92991CC6B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91" name="Rectangle 22">
            <a:extLst>
              <a:ext uri="{FF2B5EF4-FFF2-40B4-BE49-F238E27FC236}">
                <a16:creationId xmlns="" xmlns:a16="http://schemas.microsoft.com/office/drawing/2014/main" id="{AE333983-AC85-4013-BEDF-92E085CB030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771650" y="2830513"/>
            <a:ext cx="9763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JOB_HISTORY</a:t>
            </a:r>
            <a:r>
              <a:rPr lang="en-US" altLang="ru-RU" sz="1600"/>
              <a:t/>
            </a:r>
            <a:br>
              <a:rPr lang="en-US" altLang="ru-RU" sz="1600"/>
            </a:b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start_date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end_date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="" xmlns:a16="http://schemas.microsoft.com/office/drawing/2014/main" id="{E1CD2DF4-8064-4684-A295-0721638D189B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2190750"/>
            <a:ext cx="269875" cy="588963"/>
            <a:chOff x="795" y="887"/>
            <a:chExt cx="173" cy="375"/>
          </a:xfrm>
        </p:grpSpPr>
        <p:grpSp>
          <p:nvGrpSpPr>
            <p:cNvPr id="6" name="Group 24">
              <a:extLst>
                <a:ext uri="{FF2B5EF4-FFF2-40B4-BE49-F238E27FC236}">
                  <a16:creationId xmlns="" xmlns:a16="http://schemas.microsoft.com/office/drawing/2014/main" id="{9B978079-FF00-4050-800F-91E5BE379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175"/>
              <a:ext cx="173" cy="87"/>
              <a:chOff x="795" y="1223"/>
              <a:chExt cx="173" cy="87"/>
            </a:xfrm>
          </p:grpSpPr>
          <p:sp>
            <p:nvSpPr>
              <p:cNvPr id="95" name="Line 25">
                <a:extLst>
                  <a:ext uri="{FF2B5EF4-FFF2-40B4-BE49-F238E27FC236}">
                    <a16:creationId xmlns="" xmlns:a16="http://schemas.microsoft.com/office/drawing/2014/main" id="{E0A87DEA-6064-424D-85C6-C2237FB9932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V="1">
                <a:off x="795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96" name="Line 26">
                <a:extLst>
                  <a:ext uri="{FF2B5EF4-FFF2-40B4-BE49-F238E27FC236}">
                    <a16:creationId xmlns="" xmlns:a16="http://schemas.microsoft.com/office/drawing/2014/main" id="{055B7F03-A307-487B-9FC0-5B5579A2855F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H="1" flipV="1">
                <a:off x="881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  <p:sp>
          <p:nvSpPr>
            <p:cNvPr id="94" name="Freeform 27">
              <a:extLst>
                <a:ext uri="{FF2B5EF4-FFF2-40B4-BE49-F238E27FC236}">
                  <a16:creationId xmlns="" xmlns:a16="http://schemas.microsoft.com/office/drawing/2014/main" id="{A31CEDB6-1A91-4412-86F5-5EBAC54D2B3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875" y="887"/>
              <a:ext cx="1" cy="374"/>
            </a:xfrm>
            <a:custGeom>
              <a:avLst/>
              <a:gdLst>
                <a:gd name="T0" fmla="*/ 0 w 1"/>
                <a:gd name="T1" fmla="*/ 4 h 417"/>
                <a:gd name="T2" fmla="*/ 1 w 1"/>
                <a:gd name="T3" fmla="*/ 0 h 417"/>
                <a:gd name="T4" fmla="*/ 0 60000 65536"/>
                <a:gd name="T5" fmla="*/ 0 60000 65536"/>
                <a:gd name="T6" fmla="*/ 0 w 1"/>
                <a:gd name="T7" fmla="*/ 0 h 417"/>
                <a:gd name="T8" fmla="*/ 1 w 1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7">
                  <a:moveTo>
                    <a:pt x="0" y="41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28">
            <a:extLst>
              <a:ext uri="{FF2B5EF4-FFF2-40B4-BE49-F238E27FC236}">
                <a16:creationId xmlns="" xmlns:a16="http://schemas.microsoft.com/office/drawing/2014/main" id="{CC2B1EC7-343C-4400-818A-F7516CE362DD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2616200"/>
            <a:ext cx="274638" cy="138113"/>
            <a:chOff x="2150" y="1152"/>
            <a:chExt cx="175" cy="88"/>
          </a:xfrm>
        </p:grpSpPr>
        <p:sp>
          <p:nvSpPr>
            <p:cNvPr id="98" name="Line 29">
              <a:extLst>
                <a:ext uri="{FF2B5EF4-FFF2-40B4-BE49-F238E27FC236}">
                  <a16:creationId xmlns="" xmlns:a16="http://schemas.microsoft.com/office/drawing/2014/main" id="{84AED96E-74A3-4F4D-B85C-FF8B7C2B9CF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9" name="Line 30">
              <a:extLst>
                <a:ext uri="{FF2B5EF4-FFF2-40B4-BE49-F238E27FC236}">
                  <a16:creationId xmlns="" xmlns:a16="http://schemas.microsoft.com/office/drawing/2014/main" id="{405D5B69-9224-4A09-AD8C-8E6A641A812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="" xmlns:a16="http://schemas.microsoft.com/office/drawing/2014/main" id="{DB032C98-2F42-4CEB-9424-CFFF8DB6AD90}"/>
              </a:ext>
            </a:extLst>
          </p:cNvPr>
          <p:cNvGrpSpPr>
            <a:grpSpLocks/>
          </p:cNvGrpSpPr>
          <p:nvPr/>
        </p:nvGrpSpPr>
        <p:grpSpPr bwMode="auto">
          <a:xfrm>
            <a:off x="3965575" y="2924175"/>
            <a:ext cx="271463" cy="136525"/>
            <a:chOff x="1882" y="1283"/>
            <a:chExt cx="173" cy="87"/>
          </a:xfrm>
        </p:grpSpPr>
        <p:sp>
          <p:nvSpPr>
            <p:cNvPr id="101" name="Line 32">
              <a:extLst>
                <a:ext uri="{FF2B5EF4-FFF2-40B4-BE49-F238E27FC236}">
                  <a16:creationId xmlns="" xmlns:a16="http://schemas.microsoft.com/office/drawing/2014/main" id="{4C54ACB1-C80A-4B05-A800-3BB604C82BEE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V="1">
              <a:off x="1882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2" name="Line 33">
              <a:extLst>
                <a:ext uri="{FF2B5EF4-FFF2-40B4-BE49-F238E27FC236}">
                  <a16:creationId xmlns="" xmlns:a16="http://schemas.microsoft.com/office/drawing/2014/main" id="{8E2E22A3-5B69-40A5-B3C0-DAB58770BF6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H="1" flipV="1">
              <a:off x="1968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="" xmlns:a16="http://schemas.microsoft.com/office/drawing/2014/main" id="{2C44959D-7382-4C2F-BF6A-647FE332B178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3128963"/>
            <a:ext cx="125412" cy="273050"/>
            <a:chOff x="1303" y="1497"/>
            <a:chExt cx="87" cy="174"/>
          </a:xfrm>
        </p:grpSpPr>
        <p:sp>
          <p:nvSpPr>
            <p:cNvPr id="104" name="Line 35">
              <a:extLst>
                <a:ext uri="{FF2B5EF4-FFF2-40B4-BE49-F238E27FC236}">
                  <a16:creationId xmlns="" xmlns:a16="http://schemas.microsoft.com/office/drawing/2014/main" id="{46EB3504-8C92-4250-BB7F-9B4ECBE9674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5" name="Line 36">
              <a:extLst>
                <a:ext uri="{FF2B5EF4-FFF2-40B4-BE49-F238E27FC236}">
                  <a16:creationId xmlns="" xmlns:a16="http://schemas.microsoft.com/office/drawing/2014/main" id="{BB94B331-7F8F-423C-B376-00C05CB273FC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0" name="Group 37">
            <a:extLst>
              <a:ext uri="{FF2B5EF4-FFF2-40B4-BE49-F238E27FC236}">
                <a16:creationId xmlns="" xmlns:a16="http://schemas.microsoft.com/office/drawing/2014/main" id="{2BC8FC45-CC3B-417F-8699-27288E46A50E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3878263"/>
            <a:ext cx="273050" cy="138112"/>
            <a:chOff x="2150" y="1152"/>
            <a:chExt cx="175" cy="88"/>
          </a:xfrm>
        </p:grpSpPr>
        <p:sp>
          <p:nvSpPr>
            <p:cNvPr id="107" name="Line 38">
              <a:extLst>
                <a:ext uri="{FF2B5EF4-FFF2-40B4-BE49-F238E27FC236}">
                  <a16:creationId xmlns="" xmlns:a16="http://schemas.microsoft.com/office/drawing/2014/main" id="{44422A7A-1DB9-4FC3-8126-13B808BDDF5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8" name="Line 39">
              <a:extLst>
                <a:ext uri="{FF2B5EF4-FFF2-40B4-BE49-F238E27FC236}">
                  <a16:creationId xmlns="" xmlns:a16="http://schemas.microsoft.com/office/drawing/2014/main" id="{12ED48AD-48D0-4276-8BA8-5D3E9F1D0DC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="" xmlns:a16="http://schemas.microsoft.com/office/drawing/2014/main" id="{BB6D48E1-7070-491E-ABB8-060023508FD8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2917825"/>
            <a:ext cx="280988" cy="138113"/>
            <a:chOff x="4968" y="1240"/>
            <a:chExt cx="136" cy="66"/>
          </a:xfrm>
        </p:grpSpPr>
        <p:sp>
          <p:nvSpPr>
            <p:cNvPr id="110" name="Line 41">
              <a:extLst>
                <a:ext uri="{FF2B5EF4-FFF2-40B4-BE49-F238E27FC236}">
                  <a16:creationId xmlns="" xmlns:a16="http://schemas.microsoft.com/office/drawing/2014/main" id="{1BA012E4-4AA0-42D1-B34C-A46AF0B12B5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1" name="Line 42">
              <a:extLst>
                <a:ext uri="{FF2B5EF4-FFF2-40B4-BE49-F238E27FC236}">
                  <a16:creationId xmlns="" xmlns:a16="http://schemas.microsoft.com/office/drawing/2014/main" id="{D9C7F433-A6AE-4370-B1B3-E9F7FE117EF5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2" name="Group 43">
            <a:extLst>
              <a:ext uri="{FF2B5EF4-FFF2-40B4-BE49-F238E27FC236}">
                <a16:creationId xmlns="" xmlns:a16="http://schemas.microsoft.com/office/drawing/2014/main" id="{CBAEA6F7-90AD-4682-99D7-4207774D1B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0" y="4532313"/>
            <a:ext cx="136525" cy="273050"/>
            <a:chOff x="1303" y="1497"/>
            <a:chExt cx="87" cy="174"/>
          </a:xfrm>
        </p:grpSpPr>
        <p:sp>
          <p:nvSpPr>
            <p:cNvPr id="113" name="Line 44">
              <a:extLst>
                <a:ext uri="{FF2B5EF4-FFF2-40B4-BE49-F238E27FC236}">
                  <a16:creationId xmlns="" xmlns:a16="http://schemas.microsoft.com/office/drawing/2014/main" id="{0D02488C-9E4F-43F4-A248-A7E4A636079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4" name="Line 45">
              <a:extLst>
                <a:ext uri="{FF2B5EF4-FFF2-40B4-BE49-F238E27FC236}">
                  <a16:creationId xmlns="" xmlns:a16="http://schemas.microsoft.com/office/drawing/2014/main" id="{A9B6730B-F72B-41E2-84A9-B10A4F553BAD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3" name="Group 46">
            <a:extLst>
              <a:ext uri="{FF2B5EF4-FFF2-40B4-BE49-F238E27FC236}">
                <a16:creationId xmlns="" xmlns:a16="http://schemas.microsoft.com/office/drawing/2014/main" id="{A3FD892D-8517-4310-9044-57028C3C272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44888"/>
            <a:ext cx="352425" cy="528637"/>
            <a:chOff x="2460" y="1482"/>
            <a:chExt cx="225" cy="336"/>
          </a:xfrm>
        </p:grpSpPr>
        <p:sp>
          <p:nvSpPr>
            <p:cNvPr id="116" name="Freeform 47">
              <a:extLst>
                <a:ext uri="{FF2B5EF4-FFF2-40B4-BE49-F238E27FC236}">
                  <a16:creationId xmlns="" xmlns:a16="http://schemas.microsoft.com/office/drawing/2014/main" id="{4526D80F-90D8-48BE-BC53-BCCF8EC6A3B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49021 w 192"/>
                <a:gd name="T3" fmla="*/ 0 h 336"/>
                <a:gd name="T4" fmla="*/ 49021 w 192"/>
                <a:gd name="T5" fmla="*/ 1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48">
              <a:extLst>
                <a:ext uri="{FF2B5EF4-FFF2-40B4-BE49-F238E27FC236}">
                  <a16:creationId xmlns="" xmlns:a16="http://schemas.microsoft.com/office/drawing/2014/main" id="{2BDCC9E8-4009-4C7E-A8E3-380985EF10D0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4" name="Group 49">
              <a:extLst>
                <a:ext uri="{FF2B5EF4-FFF2-40B4-BE49-F238E27FC236}">
                  <a16:creationId xmlns="" xmlns:a16="http://schemas.microsoft.com/office/drawing/2014/main" id="{91FB51F4-FCFE-4346-AC69-E86F2F58F89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421" y="1565"/>
              <a:ext cx="179" cy="88"/>
              <a:chOff x="4968" y="1240"/>
              <a:chExt cx="136" cy="66"/>
            </a:xfrm>
          </p:grpSpPr>
          <p:sp>
            <p:nvSpPr>
              <p:cNvPr id="119" name="Line 50">
                <a:extLst>
                  <a:ext uri="{FF2B5EF4-FFF2-40B4-BE49-F238E27FC236}">
                    <a16:creationId xmlns="" xmlns:a16="http://schemas.microsoft.com/office/drawing/2014/main" id="{D360537B-277E-4FF5-9DA8-A4EE6C2F8B83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120" name="Line 51">
                <a:extLst>
                  <a:ext uri="{FF2B5EF4-FFF2-40B4-BE49-F238E27FC236}">
                    <a16:creationId xmlns="" xmlns:a16="http://schemas.microsoft.com/office/drawing/2014/main" id="{5DC65C12-69C6-439C-86B8-07D3AA4C587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</p:grpSp>
      <p:sp>
        <p:nvSpPr>
          <p:cNvPr id="121" name="Line 52">
            <a:extLst>
              <a:ext uri="{FF2B5EF4-FFF2-40B4-BE49-F238E27FC236}">
                <a16:creationId xmlns="" xmlns:a16="http://schemas.microsoft.com/office/drawing/2014/main" id="{46D09979-7B5D-4AE2-96B6-C9965470B15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530600" y="46672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" name="Line 53">
            <a:extLst>
              <a:ext uri="{FF2B5EF4-FFF2-40B4-BE49-F238E27FC236}">
                <a16:creationId xmlns="" xmlns:a16="http://schemas.microsoft.com/office/drawing/2014/main" id="{5BB221A1-B36F-4403-85EA-03354AC032C4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944813" y="466248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" name="Line 54">
            <a:extLst>
              <a:ext uri="{FF2B5EF4-FFF2-40B4-BE49-F238E27FC236}">
                <a16:creationId xmlns="" xmlns:a16="http://schemas.microsoft.com/office/drawing/2014/main" id="{F1960395-3C67-4B8D-AA76-74FBB8DE83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959100" y="32639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4" name="Line 55">
            <a:extLst>
              <a:ext uri="{FF2B5EF4-FFF2-40B4-BE49-F238E27FC236}">
                <a16:creationId xmlns="" xmlns:a16="http://schemas.microsoft.com/office/drawing/2014/main" id="{20D6103C-7325-4F9F-94C3-666568E4497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40075" y="3263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5" name="Line 56">
            <a:extLst>
              <a:ext uri="{FF2B5EF4-FFF2-40B4-BE49-F238E27FC236}">
                <a16:creationId xmlns="" xmlns:a16="http://schemas.microsoft.com/office/drawing/2014/main" id="{32A0F067-A85B-4569-BF68-A905FFB87973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4940300" y="2201863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6" name="Line 57">
            <a:extLst>
              <a:ext uri="{FF2B5EF4-FFF2-40B4-BE49-F238E27FC236}">
                <a16:creationId xmlns="" xmlns:a16="http://schemas.microsoft.com/office/drawing/2014/main" id="{4B6E231C-16C3-40F4-B0ED-650575C473D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102225" y="22066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7" name="Line 58">
            <a:extLst>
              <a:ext uri="{FF2B5EF4-FFF2-40B4-BE49-F238E27FC236}">
                <a16:creationId xmlns="" xmlns:a16="http://schemas.microsoft.com/office/drawing/2014/main" id="{09E63596-31F8-46B6-8D67-4D672BDCC1A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60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8" name="Line 59">
            <a:extLst>
              <a:ext uri="{FF2B5EF4-FFF2-40B4-BE49-F238E27FC236}">
                <a16:creationId xmlns="" xmlns:a16="http://schemas.microsoft.com/office/drawing/2014/main" id="{53B7328C-436B-47AE-927F-AD2BB3FDB40A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9305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9" name="Line 60">
            <a:extLst>
              <a:ext uri="{FF2B5EF4-FFF2-40B4-BE49-F238E27FC236}">
                <a16:creationId xmlns="" xmlns:a16="http://schemas.microsoft.com/office/drawing/2014/main" id="{9D9FDEB4-D69B-4B64-B09E-9CCAB3B8A0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601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0" name="Line 61">
            <a:extLst>
              <a:ext uri="{FF2B5EF4-FFF2-40B4-BE49-F238E27FC236}">
                <a16:creationId xmlns="" xmlns:a16="http://schemas.microsoft.com/office/drawing/2014/main" id="{4C21B92A-CB7D-4F3D-B066-115711C7F9E9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7543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1" name="Line 62">
            <a:extLst>
              <a:ext uri="{FF2B5EF4-FFF2-40B4-BE49-F238E27FC236}">
                <a16:creationId xmlns="" xmlns:a16="http://schemas.microsoft.com/office/drawing/2014/main" id="{D998635C-8ECD-406D-86E5-8DA96C75FB20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7000" y="29146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2" name="Line 63">
            <a:extLst>
              <a:ext uri="{FF2B5EF4-FFF2-40B4-BE49-F238E27FC236}">
                <a16:creationId xmlns="" xmlns:a16="http://schemas.microsoft.com/office/drawing/2014/main" id="{D67167C8-792A-4857-A44C-24C3A931642F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8588" y="31210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" name="Line 64">
            <a:extLst>
              <a:ext uri="{FF2B5EF4-FFF2-40B4-BE49-F238E27FC236}">
                <a16:creationId xmlns="" xmlns:a16="http://schemas.microsoft.com/office/drawing/2014/main" id="{7784E2E4-5E10-4CAA-8F48-605BFDF96637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97638" y="42640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4" name="Line 65">
            <a:extLst>
              <a:ext uri="{FF2B5EF4-FFF2-40B4-BE49-F238E27FC236}">
                <a16:creationId xmlns="" xmlns:a16="http://schemas.microsoft.com/office/drawing/2014/main" id="{F2C548FB-892A-4C10-A4DB-8E7ADC20622E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502400" y="44688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5" name="Line 66">
            <a:extLst>
              <a:ext uri="{FF2B5EF4-FFF2-40B4-BE49-F238E27FC236}">
                <a16:creationId xmlns="" xmlns:a16="http://schemas.microsoft.com/office/drawing/2014/main" id="{32D7D3A4-190A-4448-B26A-FD194DBD01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2295525" y="387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" name="Line 67">
            <a:extLst>
              <a:ext uri="{FF2B5EF4-FFF2-40B4-BE49-F238E27FC236}">
                <a16:creationId xmlns="" xmlns:a16="http://schemas.microsoft.com/office/drawing/2014/main" id="{828D9D30-4E17-49C3-93C5-5953DFCFEA7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95525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" name="Line 68">
            <a:extLst>
              <a:ext uri="{FF2B5EF4-FFF2-40B4-BE49-F238E27FC236}">
                <a16:creationId xmlns="" xmlns:a16="http://schemas.microsoft.com/office/drawing/2014/main" id="{45B0176C-B512-4CEF-9DD9-C6523FEAB59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09800" y="213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77197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434343"/>
                </a:solidFill>
                <a:latin typeface="Arial"/>
                <a:cs typeface="Arial"/>
              </a:rPr>
              <a:t>Cross-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8" y="1010737"/>
            <a:ext cx="4710865" cy="51401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3E528A-0E89-43D4-8E41-51D2A8C9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E2826-619C-40F1-B5EE-8837B419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smtClean="0"/>
              <a:t>Если вы соединяете таблицу с самой собой, какой тип соединения вы используете?</a:t>
            </a:r>
            <a:br>
              <a:rPr lang="ru-RU" altLang="ru-RU" dirty="0" smtClean="0"/>
            </a:br>
            <a:endParaRPr lang="en-US" altLang="ru-RU" dirty="0" smtClean="0"/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Неравнозначные соединения</a:t>
            </a:r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INNER 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LEFT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RIGHT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FULL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Само соединение</a:t>
            </a:r>
            <a:endParaRPr lang="en-US" altLang="ru-RU" dirty="0"/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dirty="0" smtClean="0"/>
              <a:t>Декартово произведение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36982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2800" dirty="0" smtClean="0"/>
              <a:t>Схема данных: Клиенты и Заказы</a:t>
            </a:r>
            <a:endParaRPr sz="2800" spc="-10" dirty="0"/>
          </a:p>
        </p:txBody>
      </p:sp>
      <p:pic>
        <p:nvPicPr>
          <p:cNvPr id="7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776" y="1035498"/>
            <a:ext cx="4803654" cy="196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Download Free Client Icons in PNG &amp; SV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0622" y="1066793"/>
            <a:ext cx="1756236" cy="1756236"/>
          </a:xfrm>
          <a:prstGeom prst="rect">
            <a:avLst/>
          </a:prstGeom>
          <a:noFill/>
        </p:spPr>
      </p:pic>
      <p:pic>
        <p:nvPicPr>
          <p:cNvPr id="2050" name="Picture 2" descr="Purchase order - Free marketing ic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0718" y="4171270"/>
            <a:ext cx="1484539" cy="1484539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5730" y="4106408"/>
            <a:ext cx="4356327" cy="162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76AD1-FB17-4F74-AB6A-E7D89C7E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Подзапросы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A60FD8-1BD5-4647-8F7F-9724264E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Подзапрос: типы, синтаксис и рекомендации</a:t>
            </a:r>
          </a:p>
          <a:p>
            <a:pPr lvl="1"/>
            <a:r>
              <a:rPr lang="ru-RU" dirty="0" smtClean="0"/>
              <a:t>Подзапросы с одной строкой:</a:t>
            </a:r>
          </a:p>
          <a:p>
            <a:pPr lvl="1"/>
            <a:r>
              <a:rPr lang="ru-RU" dirty="0" smtClean="0"/>
              <a:t>Подзапросы с несколькими строками</a:t>
            </a:r>
            <a:endParaRPr lang="en-US" altLang="ru-RU" dirty="0"/>
          </a:p>
          <a:p>
            <a:pPr lvl="2" eaLnBrk="1" hangingPunct="1">
              <a:buClr>
                <a:srgbClr val="7F7F7F"/>
              </a:buClr>
            </a:pPr>
            <a:r>
              <a:rPr lang="ru-RU" altLang="ru-RU" dirty="0" smtClean="0"/>
              <a:t>Применение </a:t>
            </a:r>
            <a:r>
              <a:rPr lang="en-US" altLang="ru-RU" dirty="0" smtClean="0">
                <a:latin typeface="Courier New" panose="02070309020205020404" pitchFamily="49" charset="0"/>
              </a:rPr>
              <a:t>ALL</a:t>
            </a:r>
            <a:r>
              <a:rPr lang="en-US" altLang="ru-RU" dirty="0" smtClean="0"/>
              <a:t> </a:t>
            </a:r>
            <a:r>
              <a:rPr lang="ru-RU" altLang="ru-RU" dirty="0" smtClean="0"/>
              <a:t>или </a:t>
            </a:r>
            <a:r>
              <a:rPr lang="en-US" altLang="ru-RU" dirty="0" smtClean="0">
                <a:latin typeface="Courier New" panose="02070309020205020404" pitchFamily="49" charset="0"/>
              </a:rPr>
              <a:t>ANY</a:t>
            </a:r>
            <a:r>
              <a:rPr lang="en-US" altLang="ru-RU" dirty="0" smtClean="0"/>
              <a:t> </a:t>
            </a:r>
            <a:r>
              <a:rPr lang="ru-RU" altLang="ru-RU" dirty="0" smtClean="0"/>
              <a:t>операторов</a:t>
            </a:r>
            <a:r>
              <a:rPr lang="en-US" altLang="ru-RU" dirty="0" smtClean="0"/>
              <a:t>.</a:t>
            </a:r>
            <a:endParaRPr lang="en-US" altLang="ru-RU" dirty="0"/>
          </a:p>
          <a:p>
            <a:pPr lvl="1"/>
            <a:r>
              <a:rPr lang="ru-RU" dirty="0" smtClean="0"/>
              <a:t>Применение оператора EXISTS</a:t>
            </a:r>
          </a:p>
          <a:p>
            <a:pPr lvl="1"/>
            <a:r>
              <a:rPr lang="ru-RU" dirty="0" smtClean="0"/>
              <a:t>Нулевые значения в подзапросе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77162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F07862-F256-4A76-83EF-6072F3B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Использование подзапроса для решения проблемы</a:t>
            </a:r>
            <a:endParaRPr lang="ru-RU" sz="3200" dirty="0"/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xmlns="" id="{A6B76BB7-E97A-4308-A04F-7E5B8378E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7987"/>
            <a:ext cx="7918450" cy="175101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У кого зарплата больше, чем у </a:t>
            </a:r>
            <a:r>
              <a:rPr lang="en-US" sz="2400" dirty="0" smtClean="0"/>
              <a:t>&lt;</a:t>
            </a:r>
            <a:r>
              <a:rPr lang="ru-RU" sz="2400" dirty="0" smtClean="0"/>
              <a:t>имя сотрудника </a:t>
            </a:r>
            <a:r>
              <a:rPr lang="en-US" sz="2400" dirty="0" smtClean="0"/>
              <a:t>&gt;</a:t>
            </a:r>
            <a:r>
              <a:rPr lang="ru-RU" sz="2400" dirty="0" smtClean="0"/>
              <a:t>?</a:t>
            </a:r>
            <a:endParaRPr lang="ru-RU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F8B7FFC-1176-4EDF-AC89-83B7E9D07114}"/>
              </a:ext>
            </a:extLst>
          </p:cNvPr>
          <p:cNvGrpSpPr>
            <a:grpSpLocks/>
          </p:cNvGrpSpPr>
          <p:nvPr/>
        </p:nvGrpSpPr>
        <p:grpSpPr bwMode="auto">
          <a:xfrm>
            <a:off x="1154113" y="4052887"/>
            <a:ext cx="847725" cy="736600"/>
            <a:chOff x="805" y="2627"/>
            <a:chExt cx="534" cy="46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C22356F3-CD7E-4474-893B-4186C1627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" y="2633"/>
              <a:ext cx="525" cy="458"/>
            </a:xfrm>
            <a:custGeom>
              <a:avLst/>
              <a:gdLst>
                <a:gd name="T0" fmla="*/ 190 w 525"/>
                <a:gd name="T1" fmla="*/ 136 h 458"/>
                <a:gd name="T2" fmla="*/ 199 w 525"/>
                <a:gd name="T3" fmla="*/ 206 h 458"/>
                <a:gd name="T4" fmla="*/ 220 w 525"/>
                <a:gd name="T5" fmla="*/ 268 h 458"/>
                <a:gd name="T6" fmla="*/ 254 w 525"/>
                <a:gd name="T7" fmla="*/ 313 h 458"/>
                <a:gd name="T8" fmla="*/ 295 w 525"/>
                <a:gd name="T9" fmla="*/ 345 h 458"/>
                <a:gd name="T10" fmla="*/ 346 w 525"/>
                <a:gd name="T11" fmla="*/ 355 h 458"/>
                <a:gd name="T12" fmla="*/ 401 w 525"/>
                <a:gd name="T13" fmla="*/ 346 h 458"/>
                <a:gd name="T14" fmla="*/ 462 w 525"/>
                <a:gd name="T15" fmla="*/ 310 h 458"/>
                <a:gd name="T16" fmla="*/ 524 w 525"/>
                <a:gd name="T17" fmla="*/ 249 h 458"/>
                <a:gd name="T18" fmla="*/ 508 w 525"/>
                <a:gd name="T19" fmla="*/ 273 h 458"/>
                <a:gd name="T20" fmla="*/ 465 w 525"/>
                <a:gd name="T21" fmla="*/ 322 h 458"/>
                <a:gd name="T22" fmla="*/ 403 w 525"/>
                <a:gd name="T23" fmla="*/ 384 h 458"/>
                <a:gd name="T24" fmla="*/ 330 w 525"/>
                <a:gd name="T25" fmla="*/ 435 h 458"/>
                <a:gd name="T26" fmla="*/ 255 w 525"/>
                <a:gd name="T27" fmla="*/ 457 h 458"/>
                <a:gd name="T28" fmla="*/ 181 w 525"/>
                <a:gd name="T29" fmla="*/ 430 h 458"/>
                <a:gd name="T30" fmla="*/ 120 w 525"/>
                <a:gd name="T31" fmla="*/ 336 h 458"/>
                <a:gd name="T32" fmla="*/ 79 w 525"/>
                <a:gd name="T33" fmla="*/ 150 h 458"/>
                <a:gd name="T34" fmla="*/ 0 w 525"/>
                <a:gd name="T35" fmla="*/ 164 h 458"/>
                <a:gd name="T36" fmla="*/ 155 w 525"/>
                <a:gd name="T37" fmla="*/ 0 h 458"/>
                <a:gd name="T38" fmla="*/ 252 w 525"/>
                <a:gd name="T39" fmla="*/ 121 h 458"/>
                <a:gd name="T40" fmla="*/ 190 w 525"/>
                <a:gd name="T41" fmla="*/ 136 h 4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5"/>
                <a:gd name="T64" fmla="*/ 0 h 458"/>
                <a:gd name="T65" fmla="*/ 525 w 525"/>
                <a:gd name="T66" fmla="*/ 458 h 4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5" h="458">
                  <a:moveTo>
                    <a:pt x="190" y="136"/>
                  </a:moveTo>
                  <a:lnTo>
                    <a:pt x="199" y="206"/>
                  </a:lnTo>
                  <a:lnTo>
                    <a:pt x="220" y="268"/>
                  </a:lnTo>
                  <a:lnTo>
                    <a:pt x="254" y="313"/>
                  </a:lnTo>
                  <a:lnTo>
                    <a:pt x="295" y="345"/>
                  </a:lnTo>
                  <a:lnTo>
                    <a:pt x="346" y="355"/>
                  </a:lnTo>
                  <a:lnTo>
                    <a:pt x="401" y="346"/>
                  </a:lnTo>
                  <a:lnTo>
                    <a:pt x="462" y="310"/>
                  </a:lnTo>
                  <a:lnTo>
                    <a:pt x="524" y="249"/>
                  </a:lnTo>
                  <a:lnTo>
                    <a:pt x="508" y="273"/>
                  </a:lnTo>
                  <a:lnTo>
                    <a:pt x="465" y="322"/>
                  </a:lnTo>
                  <a:lnTo>
                    <a:pt x="403" y="384"/>
                  </a:lnTo>
                  <a:lnTo>
                    <a:pt x="330" y="435"/>
                  </a:lnTo>
                  <a:lnTo>
                    <a:pt x="255" y="457"/>
                  </a:lnTo>
                  <a:lnTo>
                    <a:pt x="181" y="430"/>
                  </a:lnTo>
                  <a:lnTo>
                    <a:pt x="120" y="336"/>
                  </a:lnTo>
                  <a:lnTo>
                    <a:pt x="79" y="150"/>
                  </a:lnTo>
                  <a:lnTo>
                    <a:pt x="0" y="164"/>
                  </a:lnTo>
                  <a:lnTo>
                    <a:pt x="155" y="0"/>
                  </a:lnTo>
                  <a:lnTo>
                    <a:pt x="252" y="121"/>
                  </a:lnTo>
                  <a:lnTo>
                    <a:pt x="190" y="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738C64A6-BD91-4695-A56C-D9E8A5EE2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2627"/>
              <a:ext cx="526" cy="459"/>
            </a:xfrm>
            <a:custGeom>
              <a:avLst/>
              <a:gdLst>
                <a:gd name="T0" fmla="*/ 190 w 526"/>
                <a:gd name="T1" fmla="*/ 137 h 459"/>
                <a:gd name="T2" fmla="*/ 200 w 526"/>
                <a:gd name="T3" fmla="*/ 208 h 459"/>
                <a:gd name="T4" fmla="*/ 221 w 526"/>
                <a:gd name="T5" fmla="*/ 268 h 459"/>
                <a:gd name="T6" fmla="*/ 254 w 526"/>
                <a:gd name="T7" fmla="*/ 315 h 459"/>
                <a:gd name="T8" fmla="*/ 296 w 526"/>
                <a:gd name="T9" fmla="*/ 344 h 459"/>
                <a:gd name="T10" fmla="*/ 347 w 526"/>
                <a:gd name="T11" fmla="*/ 354 h 459"/>
                <a:gd name="T12" fmla="*/ 403 w 526"/>
                <a:gd name="T13" fmla="*/ 345 h 459"/>
                <a:gd name="T14" fmla="*/ 464 w 526"/>
                <a:gd name="T15" fmla="*/ 309 h 459"/>
                <a:gd name="T16" fmla="*/ 525 w 526"/>
                <a:gd name="T17" fmla="*/ 249 h 459"/>
                <a:gd name="T18" fmla="*/ 510 w 526"/>
                <a:gd name="T19" fmla="*/ 271 h 459"/>
                <a:gd name="T20" fmla="*/ 467 w 526"/>
                <a:gd name="T21" fmla="*/ 322 h 459"/>
                <a:gd name="T22" fmla="*/ 405 w 526"/>
                <a:gd name="T23" fmla="*/ 384 h 459"/>
                <a:gd name="T24" fmla="*/ 331 w 526"/>
                <a:gd name="T25" fmla="*/ 435 h 459"/>
                <a:gd name="T26" fmla="*/ 256 w 526"/>
                <a:gd name="T27" fmla="*/ 458 h 459"/>
                <a:gd name="T28" fmla="*/ 182 w 526"/>
                <a:gd name="T29" fmla="*/ 431 h 459"/>
                <a:gd name="T30" fmla="*/ 122 w 526"/>
                <a:gd name="T31" fmla="*/ 335 h 459"/>
                <a:gd name="T32" fmla="*/ 80 w 526"/>
                <a:gd name="T33" fmla="*/ 153 h 459"/>
                <a:gd name="T34" fmla="*/ 0 w 526"/>
                <a:gd name="T35" fmla="*/ 166 h 459"/>
                <a:gd name="T36" fmla="*/ 157 w 526"/>
                <a:gd name="T37" fmla="*/ 0 h 459"/>
                <a:gd name="T38" fmla="*/ 253 w 526"/>
                <a:gd name="T39" fmla="*/ 122 h 459"/>
                <a:gd name="T40" fmla="*/ 190 w 526"/>
                <a:gd name="T41" fmla="*/ 137 h 4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6"/>
                <a:gd name="T64" fmla="*/ 0 h 459"/>
                <a:gd name="T65" fmla="*/ 526 w 526"/>
                <a:gd name="T66" fmla="*/ 459 h 4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6" h="459">
                  <a:moveTo>
                    <a:pt x="190" y="137"/>
                  </a:moveTo>
                  <a:lnTo>
                    <a:pt x="200" y="208"/>
                  </a:lnTo>
                  <a:lnTo>
                    <a:pt x="221" y="268"/>
                  </a:lnTo>
                  <a:lnTo>
                    <a:pt x="254" y="315"/>
                  </a:lnTo>
                  <a:lnTo>
                    <a:pt x="296" y="344"/>
                  </a:lnTo>
                  <a:lnTo>
                    <a:pt x="347" y="354"/>
                  </a:lnTo>
                  <a:lnTo>
                    <a:pt x="403" y="345"/>
                  </a:lnTo>
                  <a:lnTo>
                    <a:pt x="464" y="309"/>
                  </a:lnTo>
                  <a:lnTo>
                    <a:pt x="525" y="249"/>
                  </a:lnTo>
                  <a:lnTo>
                    <a:pt x="510" y="271"/>
                  </a:lnTo>
                  <a:lnTo>
                    <a:pt x="467" y="322"/>
                  </a:lnTo>
                  <a:lnTo>
                    <a:pt x="405" y="384"/>
                  </a:lnTo>
                  <a:lnTo>
                    <a:pt x="331" y="435"/>
                  </a:lnTo>
                  <a:lnTo>
                    <a:pt x="256" y="458"/>
                  </a:lnTo>
                  <a:lnTo>
                    <a:pt x="182" y="431"/>
                  </a:lnTo>
                  <a:lnTo>
                    <a:pt x="122" y="335"/>
                  </a:lnTo>
                  <a:lnTo>
                    <a:pt x="80" y="153"/>
                  </a:lnTo>
                  <a:lnTo>
                    <a:pt x="0" y="166"/>
                  </a:lnTo>
                  <a:lnTo>
                    <a:pt x="157" y="0"/>
                  </a:lnTo>
                  <a:lnTo>
                    <a:pt x="253" y="122"/>
                  </a:lnTo>
                  <a:lnTo>
                    <a:pt x="190" y="13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9F1B1A-3A0A-4D0A-84F1-10FB44E27A3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66775" y="2287587"/>
            <a:ext cx="7273925" cy="34798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7317698-FEA0-49BF-A2C0-B5F4191B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3005137"/>
            <a:ext cx="5881687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 smtClean="0"/>
              <a:t>Какие сотрудники имеют зарплату выше, чем у </a:t>
            </a:r>
            <a:r>
              <a:rPr lang="ru-RU" i="1" dirty="0" err="1" smtClean="0"/>
              <a:t>Генадия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87642A67-B2DC-4155-B9A9-B1162BAD1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2339975"/>
            <a:ext cx="196675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Главный запрос</a:t>
            </a:r>
            <a:r>
              <a:rPr lang="en-US" altLang="ru-RU" dirty="0" smtClean="0">
                <a:solidFill>
                  <a:srgbClr val="000000"/>
                </a:solidFill>
              </a:rPr>
              <a:t>: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108EB06B-4D14-4DBF-B753-B889BA5BB1D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20900" y="3941762"/>
            <a:ext cx="5878513" cy="169545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B0B50283-747B-4BAC-8095-6BBD37D4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4800600"/>
            <a:ext cx="400208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Какая у </a:t>
            </a:r>
            <a:r>
              <a:rPr lang="ru-RU" altLang="ru-RU" dirty="0" err="1" smtClean="0">
                <a:solidFill>
                  <a:srgbClr val="000000"/>
                </a:solidFill>
              </a:rPr>
              <a:t>Генадия</a:t>
            </a:r>
            <a:r>
              <a:rPr lang="ru-RU" altLang="ru-RU" dirty="0" smtClean="0">
                <a:solidFill>
                  <a:srgbClr val="000000"/>
                </a:solidFill>
              </a:rPr>
              <a:t> зарплата</a:t>
            </a:r>
            <a:r>
              <a:rPr lang="en-US" altLang="ru-RU" dirty="0" smtClean="0">
                <a:solidFill>
                  <a:srgbClr val="000000"/>
                </a:solidFill>
              </a:rPr>
              <a:t>?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xmlns="" id="{96BE7EE4-F273-4B28-8DEF-3ABD463D5E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51075" y="4452937"/>
            <a:ext cx="1117600" cy="1106488"/>
          </a:xfrm>
          <a:prstGeom prst="ellipse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B3C3EF71-E244-4E1B-B46A-8AA03A9C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000500"/>
            <a:ext cx="140557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Подзапрос</a:t>
            </a:r>
            <a:r>
              <a:rPr lang="en-US" altLang="ru-RU" dirty="0" smtClean="0">
                <a:solidFill>
                  <a:srgbClr val="000000"/>
                </a:solidFill>
              </a:rPr>
              <a:t>: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xmlns="" id="{F908D268-93EA-48BA-9FED-16D850B53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9313" y="3598862"/>
            <a:ext cx="0" cy="898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6" name="Picture 16" descr="C:\temp\peop038.gif">
            <a:extLst>
              <a:ext uri="{FF2B5EF4-FFF2-40B4-BE49-F238E27FC236}">
                <a16:creationId xmlns:a16="http://schemas.microsoft.com/office/drawing/2014/main" xmlns="" id="{C14AD663-77F0-43F0-AAFF-16AE813F2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096963" y="2965450"/>
            <a:ext cx="5699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7" descr="C:\temp\symbo067.gif">
            <a:extLst>
              <a:ext uri="{FF2B5EF4-FFF2-40B4-BE49-F238E27FC236}">
                <a16:creationId xmlns:a16="http://schemas.microsoft.com/office/drawing/2014/main" xmlns="" id="{7B27A898-9258-4152-9FF6-2E1929F6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663700" y="3246437"/>
            <a:ext cx="29527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8">
            <a:extLst>
              <a:ext uri="{FF2B5EF4-FFF2-40B4-BE49-F238E27FC236}">
                <a16:creationId xmlns:a16="http://schemas.microsoft.com/office/drawing/2014/main" xmlns="" id="{6DD52201-850C-427D-BA97-09EB32AC6519}"/>
              </a:ext>
            </a:extLst>
          </p:cNvPr>
          <p:cNvGrpSpPr>
            <a:grpSpLocks/>
          </p:cNvGrpSpPr>
          <p:nvPr/>
        </p:nvGrpSpPr>
        <p:grpSpPr bwMode="auto">
          <a:xfrm>
            <a:off x="2328863" y="4735512"/>
            <a:ext cx="962025" cy="541338"/>
            <a:chOff x="1582" y="2976"/>
            <a:chExt cx="606" cy="341"/>
          </a:xfrm>
        </p:grpSpPr>
        <p:pic>
          <p:nvPicPr>
            <p:cNvPr id="19" name="Picture 19" descr="C:\temp\finan032.gif">
              <a:extLst>
                <a:ext uri="{FF2B5EF4-FFF2-40B4-BE49-F238E27FC236}">
                  <a16:creationId xmlns:a16="http://schemas.microsoft.com/office/drawing/2014/main" xmlns="" id="{FAF70949-5568-432B-B558-A9E7A1A0E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582" y="3041"/>
              <a:ext cx="42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0" descr="C:\temp\symbo067.gif">
              <a:extLst>
                <a:ext uri="{FF2B5EF4-FFF2-40B4-BE49-F238E27FC236}">
                  <a16:creationId xmlns:a16="http://schemas.microsoft.com/office/drawing/2014/main" xmlns="" id="{C88F7FC8-3B3C-4F09-B7D5-13D7E66BF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002" y="2976"/>
              <a:ext cx="18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021850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140A3-02EB-4DD2-A0A4-EC536636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Синтаксис подзапроса</a:t>
            </a:r>
            <a:endParaRPr lang="ru-RU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1F481D2D-F375-48F3-BFBB-87FB9A59F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03400"/>
            <a:ext cx="7918450" cy="175101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Подзапрос (внутренний запрос) выполняется перед основным запросом (внешним запросом).</a:t>
            </a:r>
          </a:p>
          <a:p>
            <a:r>
              <a:rPr lang="ru-RU" sz="2400" dirty="0" smtClean="0"/>
              <a:t>Результат подзапроса используется основным запросом.</a:t>
            </a:r>
            <a:endParaRPr lang="ru-RU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B2A9C83-6594-4976-839C-223A5800287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3151200"/>
            <a:ext cx="7286625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expr operator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		 	(SELECT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		       FROM	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F28F454-36F3-4101-ABF3-0C42E25080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8220" y="4010038"/>
            <a:ext cx="3683000" cy="552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3742648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E0B57-A6D0-4BE0-97FE-40E83B24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Подзапроса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D44896E9-1B7F-4B03-8407-73062F9E4AC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19275"/>
            <a:ext cx="7286625" cy="1797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(SELECT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'Abel');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D40912B9-8223-4F30-BBEF-1FB789CFF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57438"/>
            <a:ext cx="7493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11000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C35B6749-4F57-4445-8D55-0FF7C63225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05138" y="2713038"/>
            <a:ext cx="3671887" cy="8255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0AAA3FD-9E3E-4A93-8BE1-DA43FC681EC1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622800" y="1925638"/>
            <a:ext cx="166688" cy="1408112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95484F3-667E-4DE1-9CC9-55FDBBC7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154488"/>
            <a:ext cx="3200847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6001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4A3899-4CA7-4113-B7A2-C27E6A2D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Правила работы с подзапросом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906BC8-D034-4878-98A2-07AEFA86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Включите подзапросы в скобки.</a:t>
            </a:r>
          </a:p>
          <a:p>
            <a:r>
              <a:rPr lang="ru-RU" sz="2400" dirty="0" smtClean="0"/>
              <a:t>Для удобства чтения размещайте подзапросы справа от условия сравнения. (Однако подзапрос может находиться по обе стороны от оператора сравнения.)</a:t>
            </a:r>
          </a:p>
          <a:p>
            <a:r>
              <a:rPr lang="ru-RU" sz="2400" dirty="0" smtClean="0"/>
              <a:t>Используйте однострочные операторы с однострочными подзапросами и многострочные операторы с многострочными подзапросами.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3483460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C9FBE-240B-48CE-8FC8-4A86E6F0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Типы Подзапросов</a:t>
            </a:r>
            <a:endParaRPr lang="ru-RU" sz="3600" dirty="0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xmlns="" id="{940AB74F-0E6A-4BF8-95F0-C5D81BA29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>
            <a:noAutofit/>
          </a:bodyPr>
          <a:lstStyle/>
          <a:p>
            <a:pPr lvl="1" eaLnBrk="1" hangingPunct="1"/>
            <a:r>
              <a:rPr lang="ru-RU" altLang="ru-RU" sz="2000" dirty="0" err="1" smtClean="0"/>
              <a:t>Одно-строчный</a:t>
            </a:r>
            <a:r>
              <a:rPr lang="ru-RU" altLang="ru-RU" sz="2000" dirty="0" smtClean="0"/>
              <a:t> подзапрос:</a:t>
            </a:r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lvl="1" eaLnBrk="1" hangingPunct="1"/>
            <a:r>
              <a:rPr lang="ru-RU" altLang="ru-RU" sz="2000" dirty="0" err="1" smtClean="0"/>
              <a:t>Много-строчный</a:t>
            </a:r>
            <a:r>
              <a:rPr lang="ru-RU" altLang="ru-RU" sz="2000" dirty="0" smtClean="0"/>
              <a:t> подзапрос: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A3DF1F-7033-4140-B6C6-1A9D4258035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05000" y="1968500"/>
            <a:ext cx="1954213" cy="10366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E734646-BF36-43D3-9BB4-8BE5FCAB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1966913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</a:rPr>
              <a:t>Main 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EF085F-6E1A-46DE-BC41-23976CC0162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76475" y="2397125"/>
            <a:ext cx="1423988" cy="5508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00"/>
                </a:solidFill>
              </a:rPr>
              <a:t>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EF98887-07C2-4573-9200-E896ECACE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2468563"/>
            <a:ext cx="282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sz="2800" dirty="0">
                <a:solidFill>
                  <a:srgbClr val="D3EA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xmlns="" id="{49CB2969-30CB-4F66-9878-3E4899873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724150"/>
            <a:ext cx="213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AC393B8-611D-4D80-B1D7-030527014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233362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/>
              <a:t>returns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82AFB2-61A9-41FE-B6DB-E67B894A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5352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ST_CLERK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EDB855-65BE-4F66-92CE-3A83AC9C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ST_CLERK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SA_MAN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3F312F-CB7D-458A-8863-CA6A0E13628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05000" y="3916363"/>
            <a:ext cx="1954213" cy="10366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898706E-865C-48C0-A171-15D847CA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3914775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</a:rPr>
              <a:t>Main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DD8153-9EE3-4686-AE77-5C4F08B16D6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76475" y="4343400"/>
            <a:ext cx="1423988" cy="5508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00"/>
                </a:solidFill>
              </a:rPr>
              <a:t>Subquery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B0B76A-1B39-48A0-849A-8EA7BBBE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4130675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sz="2800" dirty="0">
                <a:solidFill>
                  <a:srgbClr val="D3EA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xmlns="" id="{9EAD966C-4B05-49C7-9FA5-94532C82C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672013"/>
            <a:ext cx="213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8D3BC11-DF7B-48E1-8BC5-E0D4ADD3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xmlns="" val="663653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2C4AC-94AC-4447-A175-A70DF77B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Однострочный подзапрос</a:t>
            </a:r>
            <a:endParaRPr lang="ru-RU" dirty="0"/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xmlns="" id="{0D228A68-1256-47C8-A85E-21AC0C091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/>
          <a:p>
            <a:pPr lvl="1" eaLnBrk="1" hangingPunct="1"/>
            <a:r>
              <a:rPr lang="ru-RU" altLang="ru-RU" dirty="0" smtClean="0"/>
              <a:t>Возвращает только одну строку</a:t>
            </a:r>
            <a:endParaRPr lang="en-US" altLang="ru-RU" dirty="0"/>
          </a:p>
          <a:p>
            <a:pPr lvl="1"/>
            <a:r>
              <a:rPr lang="ru-RU" altLang="ru-RU" dirty="0" smtClean="0"/>
              <a:t>Использует однострочные операторы сравнения</a:t>
            </a:r>
            <a:endParaRPr lang="en-US" altLang="ru-RU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B829AD8-45A4-4A7D-8A3D-4BEB209F435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940175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Больше или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BF8F58C-B18C-4C27-BC0B-5DC9F09B81A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940175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&gt;=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76745B9-A978-425D-B144-7F895D4192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4360863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Меньше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96D2AD80-371A-4842-B259-3418B26F661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4360863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&lt;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2A12E529-4050-431C-8B2F-5AA2CBEBB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4781550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Меньше или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D9CDF531-C8AE-4707-9658-1436E3E916F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4781550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&lt;=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89F8B322-9035-43F7-A813-F5BF551D5CE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098800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Эквивалентно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308DDDD8-EACB-44A1-89B0-0F935F804B4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098800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=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B1C13CEE-3E9F-4446-ACD6-B3DA17AC5D3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5202238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Не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D688AB76-6362-400C-B0A9-7D5B995F9F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5202238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&lt;&gt;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!=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35B68266-CCED-4B30-BFCD-1C05376DB00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519488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Больше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1C74DE4F-02EA-43DB-B9E9-F8A8A8C8BA0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519488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&gt;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60CA0274-0A61-4089-84DE-47DC3564DD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60775" y="2733675"/>
            <a:ext cx="295592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Значение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EF4F331C-FD9F-407B-9C8B-D5F6F55B7D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2525" y="2733675"/>
            <a:ext cx="12382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Оператор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xmlns="" id="{97CE3B61-E423-4252-BE71-86B921016A1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098800"/>
            <a:ext cx="4194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xmlns="" id="{6475E8C7-3B8B-48F7-B709-A7C523EF55E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940175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xmlns="" id="{6C6869D6-9738-4449-A6A9-3FC53D31F4C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5622925"/>
            <a:ext cx="4194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xmlns="" id="{A468F64D-A8BC-4ED9-B8A0-38BAE82D0A85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2733675"/>
            <a:ext cx="0" cy="2889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xmlns="" id="{470A3642-1DD6-46A3-A29B-82324278952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660775" y="2733675"/>
            <a:ext cx="0" cy="288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xmlns="" id="{D93740E7-A978-4744-A2BB-988C998F34C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616700" y="2733675"/>
            <a:ext cx="0" cy="2889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xmlns="" id="{58CB31E5-2058-435A-ABE2-7DC4EA26C58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519488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xmlns="" id="{73DB8FC6-9397-46F3-AD61-092AE7D278B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5202238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xmlns="" id="{1EB33CC8-1D9F-4C4F-9724-F725A97BD05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4781550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xmlns="" id="{FC65A1FC-FC42-44DD-816F-404A3F8FD26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4360863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xmlns="" id="{3BA2E5B8-1D9D-40BE-8F4E-90D5FD1DB04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2733675"/>
            <a:ext cx="4194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2071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 algn="ctr">
              <a:lnSpc>
                <a:spcPct val="100000"/>
              </a:lnSpc>
              <a:spcBef>
                <a:spcPts val="95"/>
              </a:spcBef>
            </a:pPr>
            <a:r>
              <a:rPr sz="2800" smtClean="0">
                <a:solidFill>
                  <a:srgbClr val="434343"/>
                </a:solidFill>
                <a:latin typeface="+mn-lt"/>
                <a:cs typeface="Arial"/>
              </a:rPr>
              <a:t>JOI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N`</a:t>
            </a:r>
            <a:r>
              <a:rPr lang="ru-RU" sz="2800" dirty="0" err="1" smtClean="0">
                <a:solidFill>
                  <a:srgbClr val="434343"/>
                </a:solidFill>
                <a:latin typeface="+mn-lt"/>
                <a:cs typeface="Arial"/>
              </a:rPr>
              <a:t>ы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 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(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Соединения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) 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в 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SQL</a:t>
            </a:r>
            <a:endParaRPr sz="280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993" y="1260849"/>
            <a:ext cx="7594850" cy="455496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61048" y="3101009"/>
            <a:ext cx="1658415" cy="1124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E39CC-EA8A-4949-8967-FBEFB11B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Выполнение однострочного подзапроса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2A61B9A1-BCE5-4E7E-801F-5470E5752E2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38325"/>
            <a:ext cx="7286625" cy="287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 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0952BF9F-ACBB-41FF-A790-C9B1622E67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33975" y="2344738"/>
            <a:ext cx="9937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SA_REP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93FBE152-BAD4-4AAB-BD3F-4A7B9DD108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2900" y="3506788"/>
            <a:ext cx="636588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8600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FAA762F4-52C5-4C05-A30D-71F8C99291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67050" y="2716213"/>
            <a:ext cx="4248150" cy="8842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218CF0C6-99AE-4EBF-B506-FF8DBE8251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87688" y="3816350"/>
            <a:ext cx="4227512" cy="8080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xmlns="" id="{CA630BE4-B9D8-4320-B1E2-E1142C53D6EB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3952082" y="1766094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xmlns="" id="{00A86249-A949-4C59-9AF3-24A08427B3A0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3971132" y="2886869"/>
            <a:ext cx="1095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9" name="Picture 14" descr="C:\salome_official\projects\11gR2_SQL 1\screenshots\les7_11s_a.gif">
            <a:extLst>
              <a:ext uri="{FF2B5EF4-FFF2-40B4-BE49-F238E27FC236}">
                <a16:creationId xmlns:a16="http://schemas.microsoft.com/office/drawing/2014/main" xmlns="" id="{CFF98598-010D-4D40-8EB0-10DE0D10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6938" y="4916488"/>
            <a:ext cx="305117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44727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CD73EE-9DE8-4A78-B474-1865784D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/>
              <a:t>Внутренний запрос не вернул ни одной строки</a:t>
            </a:r>
            <a:endParaRPr lang="ru-RU" sz="31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AE66F993-E934-49D9-B54D-212075AB81C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09750"/>
            <a:ext cx="7277100" cy="2152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8061FEE1-8147-4245-80A4-9A7DFF5316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05149" y="2819400"/>
            <a:ext cx="4342397" cy="990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xmlns="" id="{FE426AC6-10BA-4437-9A4B-644D5380FA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24400" y="4343400"/>
            <a:ext cx="3994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 smtClean="0">
                <a:solidFill>
                  <a:srgbClr val="FF3300"/>
                </a:solidFill>
              </a:rPr>
              <a:t>Подзапрос не возвращает никаких строк, поскольку  нет сотрудника с именем «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Lorentz</a:t>
            </a:r>
            <a:r>
              <a:rPr lang="ru-RU" altLang="ru-RU" dirty="0" smtClean="0">
                <a:solidFill>
                  <a:srgbClr val="FF3300"/>
                </a:solidFill>
              </a:rPr>
              <a:t>».</a:t>
            </a:r>
            <a:endParaRPr lang="en-US" altLang="ru-RU" dirty="0">
              <a:solidFill>
                <a:srgbClr val="FF3300"/>
              </a:solidFill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xmlns="" id="{91C70394-A3B2-421C-AC7F-BD238ACF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9025" y="4191000"/>
            <a:ext cx="3635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55936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A1F00A-520D-4BB9-AC7A-304A9801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err="1" smtClean="0"/>
              <a:t>Много-строчные</a:t>
            </a:r>
            <a:r>
              <a:rPr lang="ru-RU" altLang="ru-RU" dirty="0" smtClean="0"/>
              <a:t> запросы</a:t>
            </a:r>
            <a:endParaRPr lang="ru-RU" dirty="0"/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xmlns="" id="{0409EE87-F8F1-4771-BEAA-6C8A8AABE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Возвращает более одной строки</a:t>
            </a:r>
          </a:p>
          <a:p>
            <a:r>
              <a:rPr lang="ru-RU" sz="2000" dirty="0" smtClean="0"/>
              <a:t>Используйте операторы сравнения нескольких строк</a:t>
            </a:r>
            <a:endParaRPr lang="ru-RU" sz="200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072489A-CEFB-4787-8D1B-1406E52BDFA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4191000"/>
            <a:ext cx="5492750" cy="1371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Должно предшествовать =, !=, &gt;, &lt;, &lt;=, &gt;=. Возвращает TRUE, если отношение TRUE для всех элементов в наборе результатов подзапроса.</a:t>
            </a:r>
            <a:endParaRPr lang="ru-RU" sz="160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16F8A36-0297-41A8-A401-F411B2145FB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4189413"/>
            <a:ext cx="1103313" cy="138271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7FA2868E-583B-4568-AECD-63CC03E928A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2701925"/>
            <a:ext cx="54927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Равно одному из значений в списке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E8B29619-0A1B-4E03-871C-30936DA8909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2701925"/>
            <a:ext cx="11239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10A8A0D5-83C9-48BD-8C74-D3FE77C8040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52675" y="3122613"/>
            <a:ext cx="5502275" cy="10683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Должно предшествовать =, !=, &gt;, &lt;, &lt;=, &gt;=. Возвращает TRUE, если в наборе результатов подзапроса существует хотя бы один элемент, для которого отношение TRUE.</a:t>
            </a:r>
            <a:endParaRPr lang="ru-RU" sz="1600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C7C2741A-B6B6-4B78-B57D-6313AE70784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3122613"/>
            <a:ext cx="1103313" cy="10763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ANY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EC20B53B-A0AF-418C-98EE-AA8BF3296A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51088" y="2336800"/>
            <a:ext cx="5503862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Значение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97EC29DE-AF85-4985-A416-FAEA1556DA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38250" y="2336800"/>
            <a:ext cx="1182688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Оператор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xmlns="" id="{71566769-DE76-4FE7-9812-6D5712C9D48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701925"/>
            <a:ext cx="6616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xmlns="" id="{C11D30C9-2218-48F0-AFE7-9ED08F32CEE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4184650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xmlns="" id="{35B2F636-9547-4576-AC1B-F65DD40C01E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5567363"/>
            <a:ext cx="66167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xmlns="" id="{778ECAE3-38D1-4D17-81D1-F9D5EC1C1C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3368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xmlns="" id="{4B0997A1-6B88-4CB2-AB08-C5131828D166}"/>
              </a:ext>
            </a:extLst>
          </p:cNvPr>
          <p:cNvSpPr>
            <a:spLocks/>
          </p:cNvSpPr>
          <p:nvPr/>
        </p:nvSpPr>
        <p:spPr bwMode="blackWhite">
          <a:xfrm>
            <a:off x="2349500" y="2336800"/>
            <a:ext cx="4763" cy="3224213"/>
          </a:xfrm>
          <a:custGeom>
            <a:avLst/>
            <a:gdLst>
              <a:gd name="T0" fmla="*/ 2147483647 w 3"/>
              <a:gd name="T1" fmla="*/ 0 h 2031"/>
              <a:gd name="T2" fmla="*/ 0 w 3"/>
              <a:gd name="T3" fmla="*/ 2147483647 h 2031"/>
              <a:gd name="T4" fmla="*/ 0 60000 65536"/>
              <a:gd name="T5" fmla="*/ 0 60000 65536"/>
              <a:gd name="T6" fmla="*/ 0 w 3"/>
              <a:gd name="T7" fmla="*/ 0 h 2031"/>
              <a:gd name="T8" fmla="*/ 3 w 3"/>
              <a:gd name="T9" fmla="*/ 2031 h 203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031">
                <a:moveTo>
                  <a:pt x="3" y="0"/>
                </a:moveTo>
                <a:lnTo>
                  <a:pt x="0" y="203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xmlns="" id="{9A4FE35D-37AE-46F3-ADE0-8A187A0F9E0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854950" y="23368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xmlns="" id="{AEFC0B6B-9045-4197-A093-0D2DBFAA7B3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3122613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xmlns="" id="{F84BB3C3-C1AE-428D-9FE8-5E2C8C63BBD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336800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xmlns="" id="{0E97345C-62B7-421F-9A6B-75F9FCCB923F}"/>
              </a:ext>
            </a:extLst>
          </p:cNvPr>
          <p:cNvSpPr>
            <a:spLocks/>
          </p:cNvSpPr>
          <p:nvPr/>
        </p:nvSpPr>
        <p:spPr bwMode="blackWhite">
          <a:xfrm>
            <a:off x="1238250" y="2701925"/>
            <a:ext cx="1588" cy="2859088"/>
          </a:xfrm>
          <a:custGeom>
            <a:avLst/>
            <a:gdLst>
              <a:gd name="T0" fmla="*/ 0 w 1"/>
              <a:gd name="T1" fmla="*/ 0 h 1801"/>
              <a:gd name="T2" fmla="*/ 0 w 1"/>
              <a:gd name="T3" fmla="*/ 2147483647 h 1801"/>
              <a:gd name="T4" fmla="*/ 0 60000 65536"/>
              <a:gd name="T5" fmla="*/ 0 60000 65536"/>
              <a:gd name="T6" fmla="*/ 0 w 1"/>
              <a:gd name="T7" fmla="*/ 0 h 1801"/>
              <a:gd name="T8" fmla="*/ 1 w 1"/>
              <a:gd name="T9" fmla="*/ 1801 h 18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801">
                <a:moveTo>
                  <a:pt x="0" y="0"/>
                </a:moveTo>
                <a:lnTo>
                  <a:pt x="0" y="1801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xmlns="" id="{8D1482F7-18DA-451F-902F-09CBA5EAB22B}"/>
              </a:ext>
            </a:extLst>
          </p:cNvPr>
          <p:cNvSpPr>
            <a:spLocks/>
          </p:cNvSpPr>
          <p:nvPr/>
        </p:nvSpPr>
        <p:spPr bwMode="blackWhite">
          <a:xfrm>
            <a:off x="7854950" y="2701925"/>
            <a:ext cx="1588" cy="2849563"/>
          </a:xfrm>
          <a:custGeom>
            <a:avLst/>
            <a:gdLst>
              <a:gd name="T0" fmla="*/ 0 w 1"/>
              <a:gd name="T1" fmla="*/ 0 h 1795"/>
              <a:gd name="T2" fmla="*/ 2147483647 w 1"/>
              <a:gd name="T3" fmla="*/ 2147483647 h 1795"/>
              <a:gd name="T4" fmla="*/ 0 60000 65536"/>
              <a:gd name="T5" fmla="*/ 0 60000 65536"/>
              <a:gd name="T6" fmla="*/ 0 w 1"/>
              <a:gd name="T7" fmla="*/ 0 h 1795"/>
              <a:gd name="T8" fmla="*/ 1 w 1"/>
              <a:gd name="T9" fmla="*/ 1795 h 1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95">
                <a:moveTo>
                  <a:pt x="0" y="0"/>
                </a:moveTo>
                <a:lnTo>
                  <a:pt x="1" y="1795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309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093E9E-BF20-4197-A628-E8F87427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Применение оператора ANY в подзапросах с несколькими строками</a:t>
            </a:r>
            <a:endParaRPr lang="ru-RU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0C0C8B5-956F-4C6A-B6E5-32ED6AB8661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3725"/>
            <a:ext cx="7277100" cy="1982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 ANY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6)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&lt;&gt; 6;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94EC7357-2F83-452B-896D-B575272C37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0463" y="2720975"/>
            <a:ext cx="3717925" cy="8366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2CA406EC-069A-4411-8DF7-3078605B8C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0225" y="2449513"/>
            <a:ext cx="5238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xmlns="" id="{3899DD51-1679-41A1-BFD1-68DD1DEA8478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409282" y="1775619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2D31EBD-7415-4DCE-B291-C61F0D17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42" y="4133851"/>
            <a:ext cx="493463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094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5AC4F-14AE-4189-8CEF-D2B3446E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Применение  оператора ALL в подзапросах с несколькими строками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C7BBA38-F3C7-44B4-8C89-3F4D90FDB31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5313"/>
            <a:ext cx="7277100" cy="19827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 all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6)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&lt;&gt; 6;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71F0E73A-4702-47AE-972E-36616125C7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0463" y="2720975"/>
            <a:ext cx="3717925" cy="8366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274CD7C6-E800-4A15-A49C-64CE36C6C1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0225" y="2449513"/>
            <a:ext cx="5238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416E535F-AEF2-4974-8BF9-7248E010622C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409282" y="1775619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EAF45BD-2BD7-43A3-9F3B-00CC067F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022724"/>
            <a:ext cx="4934639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7762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3105B-568B-42FE-8B08-95D5F29D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Применение оператора </a:t>
            </a:r>
            <a:r>
              <a:rPr lang="en-US" sz="3200" dirty="0" smtClean="0"/>
              <a:t>EXISTS</a:t>
            </a:r>
            <a:br>
              <a:rPr lang="en-US" sz="3200" dirty="0" smtClean="0"/>
            </a:br>
            <a:r>
              <a:rPr lang="en-US" altLang="ru-RU" dirty="0"/>
              <a:t/>
            </a:r>
            <a:br>
              <a:rPr lang="en-US" altLang="ru-RU" dirty="0"/>
            </a:br>
            <a:endParaRPr lang="ru-RU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xmlns="" id="{19289EC7-6F20-48CB-BAA8-8B75C263246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33400" y="4114800"/>
            <a:ext cx="8054975" cy="13922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* FROM jobs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NOT EXISTS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(SELECT * FROM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WHERE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employees.job_id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jobs.job_id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and 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is not null);</a:t>
            </a: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xmlns="" id="{7BDE91B8-E8DE-4F64-B1A9-EBAA17B333F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33400" y="1219200"/>
            <a:ext cx="8054975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employee_id,salary,last_name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FROM employees M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EXISTS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FROM employees W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WHERE 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W.manager_id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 AND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W.salary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&gt; 10000);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78D996A-2F77-4051-8541-8CD238BF3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83"/>
          <a:stretch/>
        </p:blipFill>
        <p:spPr>
          <a:xfrm>
            <a:off x="533400" y="2796421"/>
            <a:ext cx="4153480" cy="1282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8F4D19-811A-4155-80BC-500F5AA7A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638800"/>
            <a:ext cx="522042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91820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A94F5E-54C7-4B80-8619-3725B0C1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/>
              <a:t>NULL </a:t>
            </a:r>
            <a:r>
              <a:rPr lang="ru-RU" altLang="ru-RU" dirty="0" smtClean="0"/>
              <a:t>значения в подзапросах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F75CC4BF-3F78-436D-A786-2D22D52FCC2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6900"/>
            <a:ext cx="7286625" cy="1982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emp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NOT IN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FROM   employees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xmlns="" id="{EEE80332-AC67-4374-B666-D4A4C02E96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17436" y="4267200"/>
            <a:ext cx="44059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 smtClean="0">
                <a:solidFill>
                  <a:srgbClr val="FF0000"/>
                </a:solidFill>
              </a:rPr>
              <a:t>Подзапрос не возвращает строк, поскольку одно из значений, возвращаемых подзапросом, равно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430BE79-D2ED-4818-8421-521A7B3E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352872"/>
            <a:ext cx="3400900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4779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5EB38D9-5CC8-445A-9450-1E3DB9C3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Применение подзапроса эквивалентно выполнению двух последовательных запросов и использованию результата первого запроса в качестве поисковых значений во втором запросе.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Да</a:t>
            </a:r>
            <a:endParaRPr lang="en-US" altLang="ru-RU" dirty="0"/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Нет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13167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Пример: обычный подзапрос в WHERE IN</a:t>
            </a:r>
            <a:endParaRPr lang="ru-RU" sz="32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578" y="1958975"/>
            <a:ext cx="4103481" cy="23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3167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Эквивалент двух обычных запросов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8855" y="1977805"/>
            <a:ext cx="312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1) Выполнить </a:t>
            </a:r>
            <a:r>
              <a:rPr lang="ru-RU" b="1" dirty="0" smtClean="0"/>
              <a:t>первый запрос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744015" y="3714395"/>
            <a:ext cx="50888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2) Вставить полученные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department_id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во второй: 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837" y="2405408"/>
            <a:ext cx="6441674" cy="47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80" y="4219003"/>
            <a:ext cx="7183842" cy="47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316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7516FC4-D8E6-408B-973A-ECE3EFD93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200" dirty="0" smtClean="0"/>
              <a:t>Получение данных из нескольких таблиц</a:t>
            </a:r>
            <a:endParaRPr lang="en-US" altLang="ru-RU" sz="3200" dirty="0"/>
          </a:p>
        </p:txBody>
      </p:sp>
      <p:pic>
        <p:nvPicPr>
          <p:cNvPr id="5" name="Picture 29" descr="C:\salome_official\projects\11gR2\screenshots\les6_4s_c.gif">
            <a:extLst>
              <a:ext uri="{FF2B5EF4-FFF2-40B4-BE49-F238E27FC236}">
                <a16:creationId xmlns:a16="http://schemas.microsoft.com/office/drawing/2014/main" xmlns="" id="{2D4C4989-192F-4F3B-84DC-72B7ED3D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8025" y="1946275"/>
            <a:ext cx="4341813" cy="1968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8" descr="C:\salome_official\projects\11gR2\screenshots\les6_4s_b.gif">
            <a:extLst>
              <a:ext uri="{FF2B5EF4-FFF2-40B4-BE49-F238E27FC236}">
                <a16:creationId xmlns:a16="http://schemas.microsoft.com/office/drawing/2014/main" xmlns="" id="{4EED87F4-B8A5-47A8-A56A-B1D13732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3178175"/>
            <a:ext cx="3802063" cy="650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7" descr="C:\salome_official\projects\11gR2\screenshots\les6_4s_a.gif">
            <a:extLst>
              <a:ext uri="{FF2B5EF4-FFF2-40B4-BE49-F238E27FC236}">
                <a16:creationId xmlns:a16="http://schemas.microsoft.com/office/drawing/2014/main" xmlns="" id="{3C4C11FB-1195-4E23-8824-A9BB2240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43100"/>
            <a:ext cx="3811588" cy="868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C3090F9-0617-4894-89BC-A7F75926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600200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  <a:r>
              <a:rPr lang="en-US" altLang="ru-RU" sz="2000"/>
              <a:t>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4B1E569F-6277-4B56-BDA3-B4B0BD355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1614488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DEPARTMENTS </a:t>
            </a:r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90AAE8D6-518C-41A3-B8C1-D1C94E3E11A0}"/>
              </a:ext>
            </a:extLst>
          </p:cNvPr>
          <p:cNvGrpSpPr>
            <a:grpSpLocks/>
          </p:cNvGrpSpPr>
          <p:nvPr/>
        </p:nvGrpSpPr>
        <p:grpSpPr bwMode="auto">
          <a:xfrm>
            <a:off x="4195763" y="3976688"/>
            <a:ext cx="606425" cy="473075"/>
            <a:chOff x="2480" y="2024"/>
            <a:chExt cx="609" cy="298"/>
          </a:xfrm>
        </p:grpSpPr>
        <p:sp>
          <p:nvSpPr>
            <p:cNvPr id="11" name="Line 9">
              <a:extLst>
                <a:ext uri="{FF2B5EF4-FFF2-40B4-BE49-F238E27FC236}">
                  <a16:creationId xmlns:a16="http://schemas.microsoft.com/office/drawing/2014/main" xmlns="" id="{48F898FB-0DEF-413F-83B0-5F593F6C894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480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xmlns="" id="{1BE356D8-D589-4E62-91D0-2A4C450B7BF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3089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" name="Text Box 14">
            <a:extLst>
              <a:ext uri="{FF2B5EF4-FFF2-40B4-BE49-F238E27FC236}">
                <a16:creationId xmlns:a16="http://schemas.microsoft.com/office/drawing/2014/main" xmlns="" id="{2C955B7D-6B8E-42E8-A59F-4EE7F16F9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9938" y="2757488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xmlns="" id="{DABBCD70-95EF-435E-B209-8EC7FE95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5473700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xmlns="" id="{56A68342-245B-484D-B404-C8EF6E4419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08325" y="1917700"/>
            <a:ext cx="1265238" cy="19097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xmlns="" id="{26B25DF9-6246-46E2-8DDE-C3641FEB5B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30938" y="1917700"/>
            <a:ext cx="1524000" cy="1993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xmlns="" id="{BE9D5B3A-5793-42D6-AD2C-AF0ED85F46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38225" y="1917700"/>
            <a:ext cx="1081088" cy="19081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18" name="Picture 31" descr="C:\salome_official\projects\11gR2\screenshots\les6_4s_d.gif">
            <a:extLst>
              <a:ext uri="{FF2B5EF4-FFF2-40B4-BE49-F238E27FC236}">
                <a16:creationId xmlns:a16="http://schemas.microsoft.com/office/drawing/2014/main" xmlns="" id="{32E44875-E925-4B44-906B-034B415A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2363" y="4497388"/>
            <a:ext cx="4305300" cy="1087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C:\salome_official\projects\11gR2\screenshots\les6_4s_e.gif">
            <a:extLst>
              <a:ext uri="{FF2B5EF4-FFF2-40B4-BE49-F238E27FC236}">
                <a16:creationId xmlns:a16="http://schemas.microsoft.com/office/drawing/2014/main" xmlns="" id="{54455266-1945-4400-831C-61363A92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3950" y="5878513"/>
            <a:ext cx="42989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817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1C2DF-74C8-466F-933E-E0BC5D17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Типы Соединений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E498A4-4DF1-449D-AF96-30F1237E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000" dirty="0" smtClean="0"/>
              <a:t>Соединения, соответствующие стандарту SQL:1999, включают следующее:</a:t>
            </a:r>
          </a:p>
          <a:p>
            <a:pPr marL="457200" lvl="1" indent="0"/>
            <a:r>
              <a:rPr lang="ru-RU" altLang="ru-RU" sz="1600" dirty="0" smtClean="0"/>
              <a:t> </a:t>
            </a:r>
            <a:r>
              <a:rPr lang="ru-RU" altLang="ru-RU" sz="2000" dirty="0" smtClean="0"/>
              <a:t>Соединения с оператором USING</a:t>
            </a:r>
          </a:p>
          <a:p>
            <a:pPr marL="457200" lvl="1" indent="0"/>
            <a:r>
              <a:rPr lang="ru-RU" altLang="ru-RU" sz="2000" dirty="0" smtClean="0"/>
              <a:t> Соединения с оператором ON</a:t>
            </a:r>
            <a:endParaRPr lang="en-US" altLang="ru-RU" sz="2000" dirty="0" smtClean="0"/>
          </a:p>
          <a:p>
            <a:pPr lvl="1"/>
            <a:r>
              <a:rPr lang="en-US" altLang="ru-RU" sz="2000" dirty="0" smtClean="0">
                <a:latin typeface="Courier New" panose="02070309020205020404" pitchFamily="49" charset="0"/>
              </a:rPr>
              <a:t>OUTER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соединения</a:t>
            </a:r>
            <a:r>
              <a:rPr lang="en-US" altLang="ru-RU" sz="2000" dirty="0" smtClean="0"/>
              <a:t>:</a:t>
            </a:r>
          </a:p>
          <a:p>
            <a:pPr lvl="2"/>
            <a:r>
              <a:rPr lang="en-US" altLang="ru-RU" dirty="0" smtClean="0">
                <a:latin typeface="Courier New" panose="02070309020205020404" pitchFamily="49" charset="0"/>
              </a:rPr>
              <a:t>LEFT</a:t>
            </a:r>
            <a:r>
              <a:rPr lang="en-US" altLang="ru-RU" dirty="0" smtClean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RIGHT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FULL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1"/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CROSS JOIN</a:t>
            </a:r>
            <a:endParaRPr lang="en-US" altLang="ru-RU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1728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1FDE9-3907-48BF-B8B5-25CDD6B3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4000" dirty="0" smtClean="0"/>
              <a:t>Объединение таблиц с использованием синтаксиса SQL:1999</a:t>
            </a:r>
            <a:endParaRPr lang="ru-RU" sz="400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20CB668-9CC3-4BF3-BCA2-ADADE1192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37186"/>
            <a:ext cx="7918450" cy="493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соединение для запроса данных из нескольких таблиц: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85329B-BBDE-4559-9A02-252E0B5411A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622985"/>
            <a:ext cx="7286625" cy="2519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table1.column, table2.column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USING (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 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ON 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[LEFT|RIGHT|FULL OUTER 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ON 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[CROSS 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203350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8CB4F-84BB-479B-8429-D5E2185F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dirty="0" smtClean="0"/>
              <a:t>Соединения по колонками</a:t>
            </a:r>
            <a:endParaRPr lang="ru-RU" sz="4000" dirty="0"/>
          </a:p>
        </p:txBody>
      </p:sp>
      <p:pic>
        <p:nvPicPr>
          <p:cNvPr id="5" name="Picture 36" descr="C:\salome_official\projects\11gR2\screenshots\les6_12s_a.gif">
            <a:extLst>
              <a:ext uri="{FF2B5EF4-FFF2-40B4-BE49-F238E27FC236}">
                <a16:creationId xmlns:a16="http://schemas.microsoft.com/office/drawing/2014/main" xmlns="" id="{1DB8FC19-4E46-4CAA-8E7E-676C4905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17572"/>
            <a:ext cx="29718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7" descr="C:\salome_official\projects\11gR2\screenshots\les6_12s_b.gif">
            <a:extLst>
              <a:ext uri="{FF2B5EF4-FFF2-40B4-BE49-F238E27FC236}">
                <a16:creationId xmlns:a16="http://schemas.microsoft.com/office/drawing/2014/main" xmlns="" id="{0361F932-F763-4C24-BDE6-74BFF1530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1213" y="1908047"/>
            <a:ext cx="3394075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BC193095-EB5A-4EDC-8FA0-4465609E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33384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  <a:r>
              <a:rPr lang="en-US" altLang="ru-RU" sz="2000"/>
              <a:t>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F4E64D79-121B-48BF-A3BE-ED4330AF3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33384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DEPARTMENTS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B3885D25-F5C1-42DD-A0B1-5F531517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5140197"/>
            <a:ext cx="1609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000"/>
              <a:t>Foreign key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3C706D6B-B12B-452C-8C6D-F92B02246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709984"/>
            <a:ext cx="1624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000"/>
              <a:t>Primary key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0CFC5626-8B1F-4048-9EA4-EF5EB02D1B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70175" y="1901697"/>
            <a:ext cx="1335088" cy="2517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xmlns="" id="{741C9A95-B6B4-4D4B-9602-E6D775AF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308347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xmlns="" id="{7C8DBC76-3135-4B2D-9662-B42FB28010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5013" y="4440109"/>
            <a:ext cx="1587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xmlns="" id="{E876180E-A1DF-48B9-A868-CE332F087F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97563" y="402418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xmlns="" id="{E45C7CB8-53E2-4E6E-9977-8F5EB7694D1F}"/>
              </a:ext>
            </a:extLst>
          </p:cNvPr>
          <p:cNvSpPr>
            <a:spLocks noChangeShapeType="1"/>
          </p:cNvSpPr>
          <p:nvPr/>
        </p:nvSpPr>
        <p:spPr bwMode="gray">
          <a:xfrm>
            <a:off x="3986213" y="2479547"/>
            <a:ext cx="8048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Freeform 21">
            <a:extLst>
              <a:ext uri="{FF2B5EF4-FFF2-40B4-BE49-F238E27FC236}">
                <a16:creationId xmlns:a16="http://schemas.microsoft.com/office/drawing/2014/main" xmlns="" id="{344D4EC2-5AC3-4664-8328-66988A0A9086}"/>
              </a:ext>
            </a:extLst>
          </p:cNvPr>
          <p:cNvSpPr>
            <a:spLocks/>
          </p:cNvSpPr>
          <p:nvPr/>
        </p:nvSpPr>
        <p:spPr bwMode="gray">
          <a:xfrm>
            <a:off x="4000500" y="2654172"/>
            <a:ext cx="260350" cy="1587"/>
          </a:xfrm>
          <a:custGeom>
            <a:avLst/>
            <a:gdLst>
              <a:gd name="T0" fmla="*/ 0 w 164"/>
              <a:gd name="T1" fmla="*/ 2147483647 h 1"/>
              <a:gd name="T2" fmla="*/ 2147483647 w 164"/>
              <a:gd name="T3" fmla="*/ 0 h 1"/>
              <a:gd name="T4" fmla="*/ 0 60000 65536"/>
              <a:gd name="T5" fmla="*/ 0 60000 65536"/>
              <a:gd name="T6" fmla="*/ 0 w 164"/>
              <a:gd name="T7" fmla="*/ 0 h 1"/>
              <a:gd name="T8" fmla="*/ 164 w 16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4" h="1">
                <a:moveTo>
                  <a:pt x="0" y="1"/>
                </a:moveTo>
                <a:lnTo>
                  <a:pt x="164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xmlns="" id="{FF5EA8A8-3A36-41E8-97B9-E66A91681F8B}"/>
              </a:ext>
            </a:extLst>
          </p:cNvPr>
          <p:cNvSpPr>
            <a:spLocks/>
          </p:cNvSpPr>
          <p:nvPr/>
        </p:nvSpPr>
        <p:spPr bwMode="gray">
          <a:xfrm>
            <a:off x="4257675" y="2479547"/>
            <a:ext cx="1588" cy="198437"/>
          </a:xfrm>
          <a:custGeom>
            <a:avLst/>
            <a:gdLst>
              <a:gd name="T0" fmla="*/ 0 w 1"/>
              <a:gd name="T1" fmla="*/ 0 h 125"/>
              <a:gd name="T2" fmla="*/ 2147483647 w 1"/>
              <a:gd name="T3" fmla="*/ 2147483647 h 125"/>
              <a:gd name="T4" fmla="*/ 0 60000 65536"/>
              <a:gd name="T5" fmla="*/ 0 60000 65536"/>
              <a:gd name="T6" fmla="*/ 0 w 1"/>
              <a:gd name="T7" fmla="*/ 0 h 125"/>
              <a:gd name="T8" fmla="*/ 1 w 1"/>
              <a:gd name="T9" fmla="*/ 125 h 1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25">
                <a:moveTo>
                  <a:pt x="0" y="0"/>
                </a:moveTo>
                <a:lnTo>
                  <a:pt x="1" y="125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xmlns="" id="{D0676E56-2ACF-4717-A56A-48E0380761BA}"/>
              </a:ext>
            </a:extLst>
          </p:cNvPr>
          <p:cNvSpPr>
            <a:spLocks noChangeShapeType="1"/>
          </p:cNvSpPr>
          <p:nvPr/>
        </p:nvSpPr>
        <p:spPr bwMode="gray">
          <a:xfrm>
            <a:off x="4335463" y="2479547"/>
            <a:ext cx="18780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xmlns="" id="{B93C416B-629D-46E7-91ED-F1BAB7A74D17}"/>
              </a:ext>
            </a:extLst>
          </p:cNvPr>
          <p:cNvSpPr>
            <a:spLocks noChangeShapeType="1"/>
          </p:cNvSpPr>
          <p:nvPr/>
        </p:nvSpPr>
        <p:spPr bwMode="gray">
          <a:xfrm>
            <a:off x="4019550" y="4074984"/>
            <a:ext cx="4159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Line 30">
            <a:extLst>
              <a:ext uri="{FF2B5EF4-FFF2-40B4-BE49-F238E27FC236}">
                <a16:creationId xmlns:a16="http://schemas.microsoft.com/office/drawing/2014/main" xmlns="" id="{08A197EC-527A-492B-BAB6-4CFE569A28B7}"/>
              </a:ext>
            </a:extLst>
          </p:cNvPr>
          <p:cNvSpPr>
            <a:spLocks noChangeShapeType="1"/>
          </p:cNvSpPr>
          <p:nvPr/>
        </p:nvSpPr>
        <p:spPr bwMode="gray">
          <a:xfrm>
            <a:off x="4021138" y="4248022"/>
            <a:ext cx="414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Freeform 32">
            <a:extLst>
              <a:ext uri="{FF2B5EF4-FFF2-40B4-BE49-F238E27FC236}">
                <a16:creationId xmlns:a16="http://schemas.microsoft.com/office/drawing/2014/main" xmlns="" id="{C62F7BA5-6988-4469-BB0D-DCC7BA25A13B}"/>
              </a:ext>
            </a:extLst>
          </p:cNvPr>
          <p:cNvSpPr>
            <a:spLocks/>
          </p:cNvSpPr>
          <p:nvPr/>
        </p:nvSpPr>
        <p:spPr bwMode="gray">
          <a:xfrm>
            <a:off x="4435475" y="4090859"/>
            <a:ext cx="1588" cy="166688"/>
          </a:xfrm>
          <a:custGeom>
            <a:avLst/>
            <a:gdLst>
              <a:gd name="T0" fmla="*/ 0 w 1"/>
              <a:gd name="T1" fmla="*/ 0 h 105"/>
              <a:gd name="T2" fmla="*/ 0 w 1"/>
              <a:gd name="T3" fmla="*/ 2147483647 h 105"/>
              <a:gd name="T4" fmla="*/ 0 60000 65536"/>
              <a:gd name="T5" fmla="*/ 0 60000 65536"/>
              <a:gd name="T6" fmla="*/ 0 w 1"/>
              <a:gd name="T7" fmla="*/ 0 h 105"/>
              <a:gd name="T8" fmla="*/ 1 w 1"/>
              <a:gd name="T9" fmla="*/ 105 h 1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5">
                <a:moveTo>
                  <a:pt x="0" y="0"/>
                </a:moveTo>
                <a:lnTo>
                  <a:pt x="0" y="105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Freeform 34">
            <a:extLst>
              <a:ext uri="{FF2B5EF4-FFF2-40B4-BE49-F238E27FC236}">
                <a16:creationId xmlns:a16="http://schemas.microsoft.com/office/drawing/2014/main" xmlns="" id="{6AEAB04D-A559-4AAA-B50C-33E205B6081C}"/>
              </a:ext>
            </a:extLst>
          </p:cNvPr>
          <p:cNvSpPr>
            <a:spLocks/>
          </p:cNvSpPr>
          <p:nvPr/>
        </p:nvSpPr>
        <p:spPr bwMode="gray">
          <a:xfrm>
            <a:off x="4437063" y="2884359"/>
            <a:ext cx="1587" cy="1230313"/>
          </a:xfrm>
          <a:custGeom>
            <a:avLst/>
            <a:gdLst>
              <a:gd name="T0" fmla="*/ 0 w 1"/>
              <a:gd name="T1" fmla="*/ 2147483647 h 775"/>
              <a:gd name="T2" fmla="*/ 0 w 1"/>
              <a:gd name="T3" fmla="*/ 0 h 775"/>
              <a:gd name="T4" fmla="*/ 0 60000 65536"/>
              <a:gd name="T5" fmla="*/ 0 60000 65536"/>
              <a:gd name="T6" fmla="*/ 0 w 1"/>
              <a:gd name="T7" fmla="*/ 0 h 775"/>
              <a:gd name="T8" fmla="*/ 1 w 1"/>
              <a:gd name="T9" fmla="*/ 775 h 7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75">
                <a:moveTo>
                  <a:pt x="0" y="77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Freeform 35">
            <a:extLst>
              <a:ext uri="{FF2B5EF4-FFF2-40B4-BE49-F238E27FC236}">
                <a16:creationId xmlns:a16="http://schemas.microsoft.com/office/drawing/2014/main" xmlns="" id="{BC458835-9DFB-4CB0-88E5-2CFAEE9DBD9D}"/>
              </a:ext>
            </a:extLst>
          </p:cNvPr>
          <p:cNvSpPr>
            <a:spLocks/>
          </p:cNvSpPr>
          <p:nvPr/>
        </p:nvSpPr>
        <p:spPr bwMode="gray">
          <a:xfrm>
            <a:off x="4437063" y="2884359"/>
            <a:ext cx="1744662" cy="1588"/>
          </a:xfrm>
          <a:custGeom>
            <a:avLst/>
            <a:gdLst>
              <a:gd name="T0" fmla="*/ 0 w 1099"/>
              <a:gd name="T1" fmla="*/ 2147483647 h 1"/>
              <a:gd name="T2" fmla="*/ 2147483647 w 1099"/>
              <a:gd name="T3" fmla="*/ 0 h 1"/>
              <a:gd name="T4" fmla="*/ 0 60000 65536"/>
              <a:gd name="T5" fmla="*/ 0 60000 65536"/>
              <a:gd name="T6" fmla="*/ 0 w 1099"/>
              <a:gd name="T7" fmla="*/ 0 h 1"/>
              <a:gd name="T8" fmla="*/ 1099 w 109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9" h="1">
                <a:moveTo>
                  <a:pt x="0" y="1"/>
                </a:moveTo>
                <a:lnTo>
                  <a:pt x="1099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468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5C538-0A0D-49D4-8020-6672AB5D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Создание объединений с оператором ON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807545-9908-4C6C-A53B-4F5420AD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Условие соединения для естественного соединения в основном представляет собой эквисоединение всех столбцов с одинаковым именем.</a:t>
            </a:r>
          </a:p>
          <a:p>
            <a:pPr lvl="1"/>
            <a:r>
              <a:rPr lang="ru-RU" altLang="ru-RU" dirty="0" smtClean="0"/>
              <a:t>Используйте оператор ON, чтобы указать произвольные условия или указать столбцы для соединения.</a:t>
            </a:r>
          </a:p>
          <a:p>
            <a:pPr lvl="1"/>
            <a:r>
              <a:rPr lang="ru-RU" altLang="ru-RU" dirty="0" smtClean="0"/>
              <a:t>Условие соединения отделено от других условий поиска.</a:t>
            </a:r>
          </a:p>
          <a:p>
            <a:pPr lvl="1"/>
            <a:r>
              <a:rPr lang="ru-RU" altLang="ru-RU" dirty="0" smtClean="0"/>
              <a:t>Оператор ON упрощает понимание кода.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5778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2794</TotalTime>
  <Words>1452</Words>
  <Application>Microsoft Office PowerPoint</Application>
  <PresentationFormat>Экран (4:3)</PresentationFormat>
  <Paragraphs>397</Paragraphs>
  <Slides>49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Office Theme</vt:lpstr>
      <vt:lpstr>Соединения таблиц</vt:lpstr>
      <vt:lpstr>Схема управления сотрудниками (HR)</vt:lpstr>
      <vt:lpstr>Схема управления сотрудниками (HR)</vt:lpstr>
      <vt:lpstr>JOIN`ы (Соединения) в SQL</vt:lpstr>
      <vt:lpstr>Получение данных из нескольких таблиц</vt:lpstr>
      <vt:lpstr>Типы Соединений</vt:lpstr>
      <vt:lpstr>Объединение таблиц с использованием синтаксиса SQL:1999</vt:lpstr>
      <vt:lpstr>Соединения по колонками</vt:lpstr>
      <vt:lpstr>Создание объединений с оператором ON</vt:lpstr>
      <vt:lpstr>Извлечение записей с помощью оператора ON</vt:lpstr>
      <vt:lpstr>Inner Join</vt:lpstr>
      <vt:lpstr>Создание трехсторонних соединений с помощью оператора ON</vt:lpstr>
      <vt:lpstr>Применение дополнительных условий к соединению</vt:lpstr>
      <vt:lpstr>Применение дополнительных условий к соединению</vt:lpstr>
      <vt:lpstr>Соединение таблицы самой с собой</vt:lpstr>
      <vt:lpstr>Само-cоединение с применением оператора ON</vt:lpstr>
      <vt:lpstr>Неравнозначные соединения</vt:lpstr>
      <vt:lpstr>Неравнозначные соединения| Пример запроса</vt:lpstr>
      <vt:lpstr>Left [OUTER] Join</vt:lpstr>
      <vt:lpstr>INNER и OUTER Соединения</vt:lpstr>
      <vt:lpstr>LEFT OUTER JOIN</vt:lpstr>
      <vt:lpstr>RIGHT OUTER JOIN</vt:lpstr>
      <vt:lpstr>Right [OUTER] Join</vt:lpstr>
      <vt:lpstr>Left-Anti Join</vt:lpstr>
      <vt:lpstr>FULL OUTER JOIN</vt:lpstr>
      <vt:lpstr>FULL [Outer] Join</vt:lpstr>
      <vt:lpstr>Декартовы произведения</vt:lpstr>
      <vt:lpstr>Создание декартова произведения</vt:lpstr>
      <vt:lpstr>Создание перекрестных соединений</vt:lpstr>
      <vt:lpstr>Cross-Join</vt:lpstr>
      <vt:lpstr>Вопрос</vt:lpstr>
      <vt:lpstr>Схема данных: Клиенты и Заказы</vt:lpstr>
      <vt:lpstr>Подзапросы</vt:lpstr>
      <vt:lpstr>Использование подзапроса для решения проблемы</vt:lpstr>
      <vt:lpstr>Синтаксис подзапроса</vt:lpstr>
      <vt:lpstr>Применение Подзапроса</vt:lpstr>
      <vt:lpstr>Правила работы с подзапросом</vt:lpstr>
      <vt:lpstr>Типы Подзапросов</vt:lpstr>
      <vt:lpstr>Однострочный подзапрос</vt:lpstr>
      <vt:lpstr>Выполнение однострочного подзапроса</vt:lpstr>
      <vt:lpstr> Внутренний запрос не вернул ни одной строки</vt:lpstr>
      <vt:lpstr>Много-строчные запросы</vt:lpstr>
      <vt:lpstr>Применение оператора ANY в подзапросах с несколькими строками</vt:lpstr>
      <vt:lpstr>Применение  оператора ALL в подзапросах с несколькими строками</vt:lpstr>
      <vt:lpstr>Применение оператора EXISTS  </vt:lpstr>
      <vt:lpstr>NULL значения в подзапросах</vt:lpstr>
      <vt:lpstr>Вопрос</vt:lpstr>
      <vt:lpstr>Пример: обычный подзапрос в WHERE IN</vt:lpstr>
      <vt:lpstr>Эквивалент двух обычных запросов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Suboch, Kirill</dc:creator>
  <cp:lastModifiedBy>andrey</cp:lastModifiedBy>
  <cp:revision>109</cp:revision>
  <dcterms:created xsi:type="dcterms:W3CDTF">2020-10-05T08:41:16Z</dcterms:created>
  <dcterms:modified xsi:type="dcterms:W3CDTF">2025-06-20T05:31:04Z</dcterms:modified>
</cp:coreProperties>
</file>