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0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42" r:id="rId3"/>
    <p:sldId id="331" r:id="rId4"/>
    <p:sldId id="259" r:id="rId5"/>
    <p:sldId id="260" r:id="rId6"/>
    <p:sldId id="261" r:id="rId7"/>
    <p:sldId id="266" r:id="rId8"/>
    <p:sldId id="269" r:id="rId9"/>
    <p:sldId id="270" r:id="rId10"/>
    <p:sldId id="334" r:id="rId11"/>
    <p:sldId id="271" r:id="rId12"/>
    <p:sldId id="327" r:id="rId13"/>
    <p:sldId id="272" r:id="rId14"/>
    <p:sldId id="273" r:id="rId15"/>
    <p:sldId id="274" r:id="rId16"/>
    <p:sldId id="275" r:id="rId17"/>
    <p:sldId id="276" r:id="rId18"/>
    <p:sldId id="335" r:id="rId19"/>
    <p:sldId id="278" r:id="rId20"/>
    <p:sldId id="279" r:id="rId21"/>
    <p:sldId id="280" r:id="rId22"/>
    <p:sldId id="336" r:id="rId23"/>
    <p:sldId id="337" r:id="rId24"/>
    <p:sldId id="281" r:id="rId25"/>
    <p:sldId id="338" r:id="rId26"/>
    <p:sldId id="282" r:id="rId27"/>
    <p:sldId id="283" r:id="rId28"/>
    <p:sldId id="284" r:id="rId29"/>
    <p:sldId id="339" r:id="rId30"/>
    <p:sldId id="345" r:id="rId31"/>
    <p:sldId id="346" r:id="rId32"/>
    <p:sldId id="285" r:id="rId33"/>
    <p:sldId id="344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32" r:id="rId50"/>
    <p:sldId id="333" r:id="rId51"/>
    <p:sldId id="348" r:id="rId52"/>
    <p:sldId id="376" r:id="rId53"/>
    <p:sldId id="377" r:id="rId54"/>
    <p:sldId id="378" r:id="rId55"/>
    <p:sldId id="379" r:id="rId56"/>
    <p:sldId id="380" r:id="rId57"/>
    <p:sldId id="381" r:id="rId58"/>
    <p:sldId id="382" r:id="rId59"/>
    <p:sldId id="347" r:id="rId60"/>
    <p:sldId id="353" r:id="rId61"/>
    <p:sldId id="383" r:id="rId62"/>
    <p:sldId id="354" r:id="rId63"/>
    <p:sldId id="355" r:id="rId64"/>
    <p:sldId id="356" r:id="rId65"/>
    <p:sldId id="374" r:id="rId66"/>
    <p:sldId id="375" r:id="rId67"/>
    <p:sldId id="357" r:id="rId68"/>
    <p:sldId id="358" r:id="rId69"/>
    <p:sldId id="359" r:id="rId70"/>
    <p:sldId id="407" r:id="rId71"/>
    <p:sldId id="384" r:id="rId72"/>
    <p:sldId id="385" r:id="rId73"/>
    <p:sldId id="386" r:id="rId74"/>
    <p:sldId id="412" r:id="rId75"/>
    <p:sldId id="387" r:id="rId76"/>
    <p:sldId id="413" r:id="rId77"/>
    <p:sldId id="388" r:id="rId78"/>
    <p:sldId id="389" r:id="rId79"/>
    <p:sldId id="390" r:id="rId80"/>
    <p:sldId id="391" r:id="rId81"/>
    <p:sldId id="392" r:id="rId82"/>
    <p:sldId id="416" r:id="rId83"/>
    <p:sldId id="415" r:id="rId84"/>
    <p:sldId id="393" r:id="rId85"/>
    <p:sldId id="394" r:id="rId86"/>
    <p:sldId id="395" r:id="rId87"/>
    <p:sldId id="396" r:id="rId88"/>
    <p:sldId id="397" r:id="rId89"/>
    <p:sldId id="398" r:id="rId90"/>
    <p:sldId id="399" r:id="rId91"/>
    <p:sldId id="400" r:id="rId92"/>
    <p:sldId id="417" r:id="rId93"/>
    <p:sldId id="418" r:id="rId94"/>
    <p:sldId id="419" r:id="rId95"/>
    <p:sldId id="420" r:id="rId96"/>
    <p:sldId id="401" r:id="rId97"/>
    <p:sldId id="402" r:id="rId98"/>
    <p:sldId id="403" r:id="rId99"/>
    <p:sldId id="404" r:id="rId100"/>
    <p:sldId id="422" r:id="rId101"/>
    <p:sldId id="421" r:id="rId102"/>
    <p:sldId id="405" r:id="rId103"/>
    <p:sldId id="406" r:id="rId104"/>
    <p:sldId id="423" r:id="rId105"/>
    <p:sldId id="424" r:id="rId10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14" autoAdjust="0"/>
    <p:restoredTop sz="94660"/>
  </p:normalViewPr>
  <p:slideViewPr>
    <p:cSldViewPr snapToGrid="0">
      <p:cViewPr>
        <p:scale>
          <a:sx n="75" d="100"/>
          <a:sy n="75" d="100"/>
        </p:scale>
        <p:origin x="-1509" y="-52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jpe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" TargetMode="External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b-fiddle.com/f/kVSgXux6384wV7LUZJwnQn/10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queries-with.html" TargetMode="External"/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eg"/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9.jpe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jpeg"/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jpeg"/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b-fiddle.com/f/sEf371RH9xrLcR6e3ntUDq/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kVSgXux6384wV7LUZJwnQn/9" TargetMode="External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699075" cy="22390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1500">
              <a:latin typeface="Roboto Cn"/>
              <a:cs typeface="Roboto Cn"/>
            </a:endParaRPr>
          </a:p>
          <a:p>
            <a:pPr marL="12700">
              <a:lnSpc>
                <a:spcPct val="100000"/>
              </a:lnSpc>
            </a:pPr>
            <a:endParaRPr sz="13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6725" y="5169592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1600" y="5156200"/>
            <a:ext cx="911860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6725" y="5867583"/>
            <a:ext cx="2359660" cy="212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HAVING</a:t>
            </a:r>
            <a:r>
              <a:rPr sz="13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r>
              <a:rPr sz="1300" spc="-17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>
                <a:solidFill>
                  <a:srgbClr val="C0C0C0"/>
                </a:solidFill>
                <a:latin typeface="Courier New"/>
                <a:cs typeface="Courier New"/>
              </a:rPr>
              <a:t>&gt;=</a:t>
            </a:r>
            <a:r>
              <a:rPr sz="1300" spc="-15">
                <a:solidFill>
                  <a:srgbClr val="C0C0C0"/>
                </a:solidFill>
                <a:latin typeface="Courier New"/>
                <a:cs typeface="Courier New"/>
              </a:rPr>
              <a:t> </a:t>
            </a:r>
            <a:r>
              <a:rPr lang="en-US" sz="1300" spc="-25" dirty="0" smtClean="0">
                <a:solidFill>
                  <a:srgbClr val="434343"/>
                </a:solidFill>
                <a:latin typeface="Courier New"/>
                <a:cs typeface="Courier New"/>
              </a:rPr>
              <a:t>2</a:t>
            </a:r>
            <a:r>
              <a:rPr sz="1300" spc="-25" smtClean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685800" y="4851401"/>
            <a:ext cx="3733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/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lang="en-US" sz="1200" spc="-13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smtClean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lang="en-US" sz="1200" spc="-10" dirty="0" smtClean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r>
              <a:rPr lang="en-US" sz="1200" i="1" dirty="0" smtClean="0">
                <a:solidFill>
                  <a:srgbClr val="FF00FF"/>
                </a:solidFill>
                <a:latin typeface="Courier New"/>
                <a:cs typeface="Courier New"/>
              </a:rPr>
              <a:t> Count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(</a:t>
            </a:r>
            <a:r>
              <a:rPr lang="en-US" sz="1200" dirty="0" smtClean="0">
                <a:solidFill>
                  <a:srgbClr val="C0C0C0"/>
                </a:solidFill>
                <a:latin typeface="Courier New"/>
                <a:cs typeface="Courier New"/>
              </a:rPr>
              <a:t>*</a:t>
            </a:r>
            <a:r>
              <a:rPr lang="en-US" sz="1200" dirty="0" smtClean="0">
                <a:solidFill>
                  <a:srgbClr val="800000"/>
                </a:solidFill>
                <a:latin typeface="Courier New"/>
                <a:cs typeface="Courier New"/>
              </a:rPr>
              <a:t>)</a:t>
            </a:r>
            <a:r>
              <a:rPr lang="en-US" sz="1200" spc="-65" dirty="0" smtClean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urier New"/>
                <a:cs typeface="Courier New"/>
              </a:rPr>
              <a:t>AS</a:t>
            </a:r>
            <a:r>
              <a:rPr lang="en-US" sz="1200" spc="-70" dirty="0" smtClean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lang="en-US" sz="1200" spc="-10" dirty="0" err="1" smtClean="0">
                <a:solidFill>
                  <a:srgbClr val="800000"/>
                </a:solidFill>
                <a:latin typeface="Courier New"/>
                <a:cs typeface="Courier New"/>
              </a:rPr>
              <a:t>order_count</a:t>
            </a:r>
            <a:endParaRPr lang="en-US" sz="1200" dirty="0" smtClean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80" dirty="0"/>
              <a:t> BY</a:t>
            </a:r>
            <a:r>
              <a:rPr spc="-85" dirty="0"/>
              <a:t> </a:t>
            </a:r>
            <a:r>
              <a:rPr dirty="0"/>
              <a:t>+</a:t>
            </a:r>
            <a:r>
              <a:rPr spc="-80" dirty="0"/>
              <a:t> </a:t>
            </a:r>
            <a:r>
              <a:rPr spc="-10" dirty="0"/>
              <a:t>HAVING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04"/>
            <a:ext cx="7512684" cy="1195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b="1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b="1" spc="-8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фильтрует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GROUP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434343"/>
                </a:solidFill>
                <a:latin typeface="Roboto"/>
                <a:cs typeface="Roboto"/>
              </a:rPr>
              <a:t>BY.</a:t>
            </a:r>
            <a:r>
              <a:rPr sz="1500" spc="-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Строки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фильтруются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в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соответствии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с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условием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агрегированному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значению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(sum,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count,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avg)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Без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HAVING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нужно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было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бы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написать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запросов.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050" y="3764907"/>
            <a:ext cx="7261655" cy="2917500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Вложенные функции агрегации</a:t>
            </a:r>
            <a:endParaRPr lang="ru-RU" sz="3600" dirty="0"/>
          </a:p>
        </p:txBody>
      </p:sp>
      <p:sp>
        <p:nvSpPr>
          <p:cNvPr id="4" name="Rectangle 1026">
            <a:extLst>
              <a:ext uri="{FF2B5EF4-FFF2-40B4-BE49-F238E27FC236}">
                <a16:creationId xmlns="" xmlns:a16="http://schemas.microsoft.com/office/drawing/2014/main" id="{7115B31A-D030-4F66-9571-F7568BC4122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590791"/>
            <a:ext cx="7300913" cy="965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MAX(AVG(salary))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5" name="Rectangle 1032">
            <a:extLst>
              <a:ext uri="{FF2B5EF4-FFF2-40B4-BE49-F238E27FC236}">
                <a16:creationId xmlns="" xmlns:a16="http://schemas.microsoft.com/office/drawing/2014/main" id="{F2742B5A-A844-40B9-851F-F54A43D730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58258"/>
            <a:ext cx="7918450" cy="175101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sz="2400" dirty="0" smtClean="0"/>
              <a:t>Отобрази максимальную среднюю зарплату среди отделов</a:t>
            </a:r>
            <a:r>
              <a:rPr lang="en-US" altLang="ru-RU" sz="2400" dirty="0" smtClean="0"/>
              <a:t>:</a:t>
            </a:r>
            <a:endParaRPr lang="en-US" altLang="ru-RU" sz="2400" dirty="0"/>
          </a:p>
        </p:txBody>
      </p:sp>
      <p:sp>
        <p:nvSpPr>
          <p:cNvPr id="6" name="Rectangle 1029">
            <a:extLst>
              <a:ext uri="{FF2B5EF4-FFF2-40B4-BE49-F238E27FC236}">
                <a16:creationId xmlns="" xmlns:a16="http://schemas.microsoft.com/office/drawing/2014/main" id="{057A830C-76EA-448F-853D-5623C42CC6E3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00263" y="2662229"/>
            <a:ext cx="2273300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34" descr="C:\salome_official\projects\11gR2\screenshots\les5_26s_a.gif">
            <a:extLst>
              <a:ext uri="{FF2B5EF4-FFF2-40B4-BE49-F238E27FC236}">
                <a16:creationId xmlns="" xmlns:a16="http://schemas.microsoft.com/office/drawing/2014/main" id="{1DA018F2-D38A-45B3-826D-0579F6E5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3775066"/>
            <a:ext cx="3406775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365919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ru-RU" altLang="ru-RU" dirty="0" smtClean="0"/>
              <a:t>Выберите два корректных правила для выражения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BY</a:t>
            </a:r>
            <a:r>
              <a:rPr lang="ru-RU" altLang="ru-RU" dirty="0" smtClean="0">
                <a:latin typeface="Courier New" panose="02070309020205020404" pitchFamily="49" charset="0"/>
              </a:rPr>
              <a:t>:</a:t>
            </a:r>
            <a:endParaRPr lang="en-US" altLang="ru-RU" dirty="0"/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 не можете использовать псевдоним столбца в выражении GROUP BY.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Столбец GROUP BY должен быть в выражении SELECT.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Используя выражение WHERE, вы можете исключить строки перед разделением их на группы.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выражение GROUP BY группирует строки и обеспечивает порядок набора результатов.</a:t>
            </a:r>
          </a:p>
          <a:p>
            <a:pPr marL="571500" lvl="1" indent="-457200">
              <a:buFont typeface="Arial" panose="020B0604020202020204" pitchFamily="34" charset="0"/>
              <a:buAutoNum type="alphaLcPeriod"/>
            </a:pPr>
            <a:r>
              <a:rPr lang="ru-RU" altLang="ru-RU" sz="2000" dirty="0" smtClean="0"/>
              <a:t>Если вы включаете групповую функцию в выражение SELECT, вы должны применять выражение GROUP BY.</a:t>
            </a:r>
            <a:endParaRPr 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77381881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539973" y="152187"/>
            <a:ext cx="473075" cy="618067"/>
            <a:chOff x="8539972" y="114140"/>
            <a:chExt cx="473075" cy="463550"/>
          </a:xfrm>
        </p:grpSpPr>
        <p:sp>
          <p:nvSpPr>
            <p:cNvPr id="3" name="object 3"/>
            <p:cNvSpPr/>
            <p:nvPr/>
          </p:nvSpPr>
          <p:spPr>
            <a:xfrm>
              <a:off x="8539972" y="114140"/>
              <a:ext cx="473075" cy="463550"/>
            </a:xfrm>
            <a:custGeom>
              <a:avLst/>
              <a:gdLst/>
              <a:ahLst/>
              <a:cxnLst/>
              <a:rect l="l" t="t" r="r" b="b"/>
              <a:pathLst>
                <a:path w="473075" h="463550">
                  <a:moveTo>
                    <a:pt x="236292" y="463405"/>
                  </a:moveTo>
                  <a:lnTo>
                    <a:pt x="188671" y="458698"/>
                  </a:lnTo>
                  <a:lnTo>
                    <a:pt x="144316" y="445197"/>
                  </a:lnTo>
                  <a:lnTo>
                    <a:pt x="104179" y="423834"/>
                  </a:lnTo>
                  <a:lnTo>
                    <a:pt x="69208" y="395541"/>
                  </a:lnTo>
                  <a:lnTo>
                    <a:pt x="40354" y="361249"/>
                  </a:lnTo>
                  <a:lnTo>
                    <a:pt x="18568" y="321891"/>
                  </a:lnTo>
                  <a:lnTo>
                    <a:pt x="4800" y="278398"/>
                  </a:lnTo>
                  <a:lnTo>
                    <a:pt x="0" y="231702"/>
                  </a:lnTo>
                  <a:lnTo>
                    <a:pt x="4800" y="185006"/>
                  </a:lnTo>
                  <a:lnTo>
                    <a:pt x="18568" y="141513"/>
                  </a:lnTo>
                  <a:lnTo>
                    <a:pt x="40354" y="102155"/>
                  </a:lnTo>
                  <a:lnTo>
                    <a:pt x="69208" y="67864"/>
                  </a:lnTo>
                  <a:lnTo>
                    <a:pt x="104179" y="39571"/>
                  </a:lnTo>
                  <a:lnTo>
                    <a:pt x="144316" y="18208"/>
                  </a:lnTo>
                  <a:lnTo>
                    <a:pt x="188671" y="4707"/>
                  </a:lnTo>
                  <a:lnTo>
                    <a:pt x="236292" y="0"/>
                  </a:lnTo>
                  <a:lnTo>
                    <a:pt x="282605" y="4493"/>
                  </a:lnTo>
                  <a:lnTo>
                    <a:pt x="326716" y="17637"/>
                  </a:lnTo>
                  <a:lnTo>
                    <a:pt x="367387" y="38928"/>
                  </a:lnTo>
                  <a:lnTo>
                    <a:pt x="403375" y="67864"/>
                  </a:lnTo>
                  <a:lnTo>
                    <a:pt x="432884" y="103153"/>
                  </a:lnTo>
                  <a:lnTo>
                    <a:pt x="454597" y="143033"/>
                  </a:lnTo>
                  <a:lnTo>
                    <a:pt x="468002" y="186288"/>
                  </a:lnTo>
                  <a:lnTo>
                    <a:pt x="472584" y="231702"/>
                  </a:lnTo>
                  <a:lnTo>
                    <a:pt x="467783" y="278398"/>
                  </a:lnTo>
                  <a:lnTo>
                    <a:pt x="454015" y="321891"/>
                  </a:lnTo>
                  <a:lnTo>
                    <a:pt x="432229" y="361249"/>
                  </a:lnTo>
                  <a:lnTo>
                    <a:pt x="403375" y="395541"/>
                  </a:lnTo>
                  <a:lnTo>
                    <a:pt x="368405" y="423834"/>
                  </a:lnTo>
                  <a:lnTo>
                    <a:pt x="328267" y="445197"/>
                  </a:lnTo>
                  <a:lnTo>
                    <a:pt x="283913" y="458698"/>
                  </a:lnTo>
                  <a:lnTo>
                    <a:pt x="236292" y="463405"/>
                  </a:lnTo>
                  <a:close/>
                </a:path>
              </a:pathLst>
            </a:custGeom>
            <a:solidFill>
              <a:srgbClr val="98D11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01865" y="176031"/>
              <a:ext cx="348739" cy="339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101" y="1174167"/>
            <a:ext cx="7587449" cy="296733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86226" y="4513251"/>
            <a:ext cx="59975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Важно!</a:t>
            </a:r>
            <a:endParaRPr sz="1400">
              <a:latin typeface="Arial"/>
              <a:cs typeface="Arial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30" dirty="0">
                <a:latin typeface="Microsoft Sans Serif"/>
                <a:cs typeface="Microsoft Sans Serif"/>
              </a:rPr>
              <a:t>Функции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работают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со</a:t>
            </a:r>
            <a:r>
              <a:rPr sz="1400" spc="-20" dirty="0">
                <a:latin typeface="Microsoft Sans Serif"/>
                <a:cs typeface="Microsoft Sans Serif"/>
              </a:rPr>
              <a:t> значениями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NULL.</a:t>
            </a:r>
            <a:endParaRPr sz="1400">
              <a:latin typeface="Microsoft Sans Serif"/>
              <a:cs typeface="Microsoft Sans Serif"/>
            </a:endParaRPr>
          </a:p>
          <a:p>
            <a:pPr marL="208915" indent="-196215">
              <a:lnSpc>
                <a:spcPct val="100000"/>
              </a:lnSpc>
              <a:buAutoNum type="arabicPeriod"/>
              <a:tabLst>
                <a:tab pos="208915" algn="l"/>
              </a:tabLst>
            </a:pPr>
            <a:r>
              <a:rPr sz="1400" spc="-25" dirty="0">
                <a:latin typeface="Microsoft Sans Serif"/>
                <a:cs typeface="Microsoft Sans Serif"/>
              </a:rPr>
              <a:t>Раздел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WHERE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не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допускает</a:t>
            </a:r>
            <a:r>
              <a:rPr sz="1400" spc="-2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использования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функций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агрегирования.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293224"/>
            <a:ext cx="26142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F7F7F"/>
                </a:solidFill>
                <a:latin typeface="Times New Roman"/>
                <a:cs typeface="Times New Roman"/>
              </a:rPr>
              <a:t>Функции</a:t>
            </a:r>
            <a:r>
              <a:rPr sz="1800" b="1" spc="40" dirty="0">
                <a:solidFill>
                  <a:srgbClr val="7F7F7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7F7F7F"/>
                </a:solidFill>
                <a:latin typeface="Times New Roman"/>
                <a:cs typeface="Times New Roman"/>
              </a:rPr>
              <a:t>агрегирования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197" y="275843"/>
            <a:ext cx="33900" cy="44519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08438" y="1049983"/>
          <a:ext cx="8274685" cy="45127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305"/>
                <a:gridCol w="6596380"/>
              </a:tblGrid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AVG(&lt;поле&gt;)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Среднее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столбца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или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выражения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81195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+mn-lt"/>
                          <a:cs typeface="Microsoft Sans Serif"/>
                        </a:rPr>
                        <a:t>Количество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исключая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строки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1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COUNT(*)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dirty="0">
                          <a:latin typeface="+mn-lt"/>
                          <a:cs typeface="Microsoft Sans Serif"/>
                        </a:rPr>
                        <a:t>Общее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количество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строк,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включая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NULL-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строки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MAX(&lt;поле&gt;)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Максимальное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3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MIN(&lt;поле&gt;)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Минимальное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значение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2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SUM(&lt;поле&gt;)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Сумма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всех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в</a:t>
                      </a:r>
                      <a:r>
                        <a:rPr sz="1900" spc="-35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указанном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столбце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STDEV(&lt;поле&gt;)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Статистическое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стандартное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отклонение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для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значений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3170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VAR(&lt;поле&gt;)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+mn-lt"/>
                          <a:cs typeface="Microsoft Sans Serif"/>
                        </a:rPr>
                        <a:t>Несмещенная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dirty="0">
                          <a:latin typeface="+mn-lt"/>
                          <a:cs typeface="Microsoft Sans Serif"/>
                        </a:rPr>
                        <a:t>оценка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дисперсии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величин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20" dirty="0">
                          <a:latin typeface="+mn-lt"/>
                          <a:cs typeface="Microsoft Sans Serif"/>
                        </a:rPr>
                        <a:t>указанного</a:t>
                      </a:r>
                      <a:r>
                        <a:rPr sz="1900" spc="-40" dirty="0">
                          <a:latin typeface="+mn-lt"/>
                          <a:cs typeface="Microsoft Sans Serif"/>
                        </a:rPr>
                        <a:t> </a:t>
                      </a:r>
                      <a:r>
                        <a:rPr sz="1900" spc="-10" dirty="0">
                          <a:latin typeface="+mn-lt"/>
                          <a:cs typeface="Microsoft Sans Serif"/>
                        </a:rPr>
                        <a:t>столбца</a:t>
                      </a:r>
                      <a:endParaRPr sz="1900">
                        <a:latin typeface="+mn-lt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00136" y="6201980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0563C1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Roboto"/>
                <a:cs typeface="Roboto"/>
                <a:hlinkClick r:id="rId4"/>
              </a:rPr>
              <a:t>ZJwnQn/10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7763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="" xmlns:p14="http://schemas.microsoft.com/office/powerpoint/2010/main" val="187175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51422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="" xmlns:a16="http://schemas.microsoft.com/office/drawing/2014/main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="" xmlns:a16="http://schemas.microsoft.com/office/drawing/2014/main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="" xmlns:a16="http://schemas.microsoft.com/office/drawing/2014/main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3942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86593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="" xmlns:a16="http://schemas.microsoft.com/office/drawing/2014/main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="" xmlns:a16="http://schemas.microsoft.com/office/drawing/2014/main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="" xmlns:a16="http://schemas.microsoft.com/office/drawing/2014/main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="" xmlns:a16="http://schemas.microsoft.com/office/drawing/2014/main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="" xmlns:a16="http://schemas.microsoft.com/office/drawing/2014/main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="" xmlns:a16="http://schemas.microsoft.com/office/drawing/2014/main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642819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943864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67859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:a16="http://schemas.microsoft.com/office/drawing/2014/main" xmlns="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:a16="http://schemas.microsoft.com/office/drawing/2014/main" xmlns="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:a16="http://schemas.microsoft.com/office/drawing/2014/main" xmlns="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:a16="http://schemas.microsoft.com/office/drawing/2014/main" xmlns="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:a16="http://schemas.microsoft.com/office/drawing/2014/main" xmlns="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xmlns="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:a16="http://schemas.microsoft.com/office/drawing/2014/main" xmlns="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:a16="http://schemas.microsoft.com/office/drawing/2014/main" xmlns="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xmlns="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:a16="http://schemas.microsoft.com/office/drawing/2014/main" xmlns="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:a16="http://schemas.microsoft.com/office/drawing/2014/main" xmlns="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xmlns="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:a16="http://schemas.microsoft.com/office/drawing/2014/main" xmlns="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:a16="http://schemas.microsoft.com/office/drawing/2014/main" xmlns="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xmlns="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:a16="http://schemas.microsoft.com/office/drawing/2014/main" xmlns="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:a16="http://schemas.microsoft.com/office/drawing/2014/main" xmlns="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:a16="http://schemas.microsoft.com/office/drawing/2014/main" xmlns="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:a16="http://schemas.microsoft.com/office/drawing/2014/main" xmlns="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xmlns="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:a16="http://schemas.microsoft.com/office/drawing/2014/main" xmlns="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xmlns="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xmlns="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xmlns="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xmlns="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:a16="http://schemas.microsoft.com/office/drawing/2014/main" xmlns="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xmlns="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xmlns="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xmlns="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xmlns="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:a16="http://schemas.microsoft.com/office/drawing/2014/main" xmlns="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:a16="http://schemas.microsoft.com/office/drawing/2014/main" xmlns="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:a16="http://schemas.microsoft.com/office/drawing/2014/main" xmlns="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:a16="http://schemas.microsoft.com/office/drawing/2014/main" xmlns="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:a16="http://schemas.microsoft.com/office/drawing/2014/main" xmlns="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:a16="http://schemas.microsoft.com/office/drawing/2014/main" xmlns="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:a16="http://schemas.microsoft.com/office/drawing/2014/main" xmlns="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:a16="http://schemas.microsoft.com/office/drawing/2014/main" xmlns="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xmlns="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xmlns="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xmlns="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xmlns="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xmlns="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:a16="http://schemas.microsoft.com/office/drawing/2014/main" xmlns="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:a16="http://schemas.microsoft.com/office/drawing/2014/main" xmlns="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:a16="http://schemas.microsoft.com/office/drawing/2014/main" xmlns="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:a16="http://schemas.microsoft.com/office/drawing/2014/main" xmlns="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xmlns="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:a16="http://schemas.microsoft.com/office/drawing/2014/main" xmlns="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8720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2075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288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9358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="" xmlns:a16="http://schemas.microsoft.com/office/drawing/2014/main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="" xmlns:a16="http://schemas.microsoft.com/office/drawing/2014/main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="" xmlns:a16="http://schemas.microsoft.com/office/drawing/2014/main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="" xmlns:a16="http://schemas.microsoft.com/office/drawing/2014/main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="" xmlns:a16="http://schemas.microsoft.com/office/drawing/2014/main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="" xmlns:a16="http://schemas.microsoft.com/office/drawing/2014/main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="" xmlns:a16="http://schemas.microsoft.com/office/drawing/2014/main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="" xmlns:a16="http://schemas.microsoft.com/office/drawing/2014/main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="" xmlns:a16="http://schemas.microsoft.com/office/drawing/2014/main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="" xmlns:a16="http://schemas.microsoft.com/office/drawing/2014/main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="" xmlns:a16="http://schemas.microsoft.com/office/drawing/2014/main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="" xmlns:a16="http://schemas.microsoft.com/office/drawing/2014/main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928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="" xmlns:p14="http://schemas.microsoft.com/office/powerpoint/2010/main" val="3098745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/>
              <a:t>Схема данных: Клиенты и Заказы</a:t>
            </a:r>
            <a:endParaRPr sz="2800" spc="-10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5776" y="1035498"/>
            <a:ext cx="4803654" cy="196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8" descr="Download Free Client Icons in PNG &amp; 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00622" y="1066793"/>
            <a:ext cx="1756236" cy="1756236"/>
          </a:xfrm>
          <a:prstGeom prst="rect">
            <a:avLst/>
          </a:prstGeom>
          <a:noFill/>
        </p:spPr>
      </p:pic>
      <p:pic>
        <p:nvPicPr>
          <p:cNvPr id="2050" name="Picture 2" descr="Purchase order - Free marketing icons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70718" y="4171270"/>
            <a:ext cx="1484539" cy="1484539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75730" y="4106408"/>
            <a:ext cx="4356327" cy="16277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100"/>
              </a:spcBef>
            </a:pPr>
            <a:r>
              <a:rPr lang="ru-RU" sz="2800" dirty="0" smtClean="0"/>
              <a:t>Схема данных: Клиенты и Заказы</a:t>
            </a:r>
            <a:r>
              <a:rPr lang="en-US" sz="2800" dirty="0" smtClean="0"/>
              <a:t> | </a:t>
            </a:r>
            <a:r>
              <a:rPr lang="ru-RU" sz="2800" dirty="0" smtClean="0"/>
              <a:t>Задачи</a:t>
            </a:r>
            <a:endParaRPr sz="2800" spc="-10" dirty="0"/>
          </a:p>
        </p:txBody>
      </p:sp>
      <p:pic>
        <p:nvPicPr>
          <p:cNvPr id="7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587" y="276351"/>
            <a:ext cx="33528" cy="445008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529772" y="1567105"/>
            <a:ext cx="732245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/>
              <a:t>-- Задание 1: Найти клиентов, которые делали хотя бы один заказ</a:t>
            </a:r>
          </a:p>
          <a:p>
            <a:r>
              <a:rPr lang="ru-RU" sz="1400" dirty="0" smtClean="0"/>
              <a:t>-- + Найти клиентов, которые НЕ делали заказы</a:t>
            </a:r>
          </a:p>
          <a:p>
            <a:endParaRPr lang="ru-RU" sz="1400" dirty="0" smtClean="0"/>
          </a:p>
          <a:p>
            <a:r>
              <a:rPr lang="ru-RU" sz="1400" dirty="0" smtClean="0"/>
              <a:t>-- Задание 2: Вывести клиентов, их город, и список всех товаров, которые они заказывали, а также дату заказа</a:t>
            </a:r>
          </a:p>
          <a:p>
            <a:endParaRPr lang="ru-RU" sz="1400" dirty="0" smtClean="0"/>
          </a:p>
          <a:p>
            <a:r>
              <a:rPr lang="ru-RU" sz="1400" dirty="0" smtClean="0"/>
              <a:t>-- Задание 3: Вывести ФИО клиента, город и текст «сумма заказа выше 1000» или «менее 1000» в зависимости от значения </a:t>
            </a:r>
            <a:r>
              <a:rPr lang="ru-RU" sz="1400" dirty="0" err="1" smtClean="0"/>
              <a:t>order_ammount</a:t>
            </a:r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smtClean="0"/>
              <a:t>-- Задание 4: Найти клиентов, которые делали заказы в 2025 году, и вывести их имя, фамилию и дату заказа</a:t>
            </a:r>
          </a:p>
          <a:p>
            <a:endParaRPr lang="ru-RU" sz="1400" dirty="0" smtClean="0"/>
          </a:p>
          <a:p>
            <a:r>
              <a:rPr lang="ru-RU" sz="1400" dirty="0" smtClean="0"/>
              <a:t>-- Задание 5: Найти города, из которых </a:t>
            </a:r>
            <a:r>
              <a:rPr lang="ru-RU" sz="1400" dirty="0" err="1" smtClean="0"/>
              <a:t>ниразу</a:t>
            </a:r>
            <a:r>
              <a:rPr lang="ru-RU" sz="1400" dirty="0" smtClean="0"/>
              <a:t> не </a:t>
            </a:r>
            <a:r>
              <a:rPr lang="ru-RU" sz="1400" dirty="0" err="1" smtClean="0"/>
              <a:t>дедали</a:t>
            </a:r>
            <a:r>
              <a:rPr lang="ru-RU" sz="1400" dirty="0" smtClean="0"/>
              <a:t> заказы</a:t>
            </a:r>
          </a:p>
          <a:p>
            <a:endParaRPr lang="ru-RU" sz="1400" dirty="0" smtClean="0"/>
          </a:p>
          <a:p>
            <a:r>
              <a:rPr lang="ru-RU" sz="1400" dirty="0" smtClean="0"/>
              <a:t>-- Задание 6: Вывести клиентов, их город, из возраст, их возрастную группу (ранее решали), </a:t>
            </a:r>
          </a:p>
          <a:p>
            <a:r>
              <a:rPr lang="ru-RU" sz="1400" dirty="0" smtClean="0"/>
              <a:t>-- список всех товаров, которые они заказывали, дату заказа</a:t>
            </a:r>
            <a:endParaRPr lang="ru-RU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Само-соединение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36982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7560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771628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="" xmlns:a16="http://schemas.microsoft.com/office/drawing/2014/main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="" xmlns:a16="http://schemas.microsoft.com/office/drawing/2014/main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="" xmlns:a16="http://schemas.microsoft.com/office/drawing/2014/main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="" xmlns:a16="http://schemas.microsoft.com/office/drawing/2014/main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="" xmlns:a16="http://schemas.microsoft.com/office/drawing/2014/main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="" xmlns:a16="http://schemas.microsoft.com/office/drawing/2014/main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="" xmlns:a16="http://schemas.microsoft.com/office/drawing/2014/main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21850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742648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6001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834609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="" xmlns:a16="http://schemas.microsoft.com/office/drawing/2014/main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="" xmlns:a16="http://schemas.microsoft.com/office/drawing/2014/main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="" xmlns:p14="http://schemas.microsoft.com/office/powerpoint/2010/main" val="66365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="" xmlns:a16="http://schemas.microsoft.com/office/drawing/2014/main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="" xmlns:a16="http://schemas.microsoft.com/office/drawing/2014/main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="" xmlns:a16="http://schemas.microsoft.com/office/drawing/2014/main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="" xmlns:a16="http://schemas.microsoft.com/office/drawing/2014/main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="" xmlns:a16="http://schemas.microsoft.com/office/drawing/2014/main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="" xmlns:a16="http://schemas.microsoft.com/office/drawing/2014/main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="" xmlns:a16="http://schemas.microsoft.com/office/drawing/2014/main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="" xmlns:a16="http://schemas.microsoft.com/office/drawing/2014/main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="" xmlns:a16="http://schemas.microsoft.com/office/drawing/2014/main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="" xmlns:a16="http://schemas.microsoft.com/office/drawing/2014/main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="" xmlns:a16="http://schemas.microsoft.com/office/drawing/2014/main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="" xmlns:a16="http://schemas.microsoft.com/office/drawing/2014/main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8178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="" xmlns:a16="http://schemas.microsoft.com/office/drawing/2014/main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="" xmlns:a16="http://schemas.microsoft.com/office/drawing/2014/main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="" xmlns:a16="http://schemas.microsoft.com/office/drawing/2014/main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="" xmlns:a16="http://schemas.microsoft.com/office/drawing/2014/main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="" xmlns:a16="http://schemas.microsoft.com/office/drawing/2014/main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="" xmlns:a16="http://schemas.microsoft.com/office/drawing/2014/main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="" xmlns:a16="http://schemas.microsoft.com/office/drawing/2014/main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="" xmlns:a16="http://schemas.microsoft.com/office/drawing/2014/main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="" xmlns:a16="http://schemas.microsoft.com/office/drawing/2014/main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0712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="" xmlns:a16="http://schemas.microsoft.com/office/drawing/2014/main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4727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="" xmlns:a16="http://schemas.microsoft.com/office/drawing/2014/main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55936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="" xmlns:a16="http://schemas.microsoft.com/office/drawing/2014/main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="" xmlns:a16="http://schemas.microsoft.com/office/drawing/2014/main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="" xmlns:a16="http://schemas.microsoft.com/office/drawing/2014/main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="" xmlns:a16="http://schemas.microsoft.com/office/drawing/2014/main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="" xmlns:a16="http://schemas.microsoft.com/office/drawing/2014/main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="" xmlns:a16="http://schemas.microsoft.com/office/drawing/2014/main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309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="" xmlns:a16="http://schemas.microsoft.com/office/drawing/2014/main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0943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7762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="" xmlns:a16="http://schemas.microsoft.com/office/drawing/2014/main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9182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7799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172814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11928" y="3177877"/>
            <a:ext cx="411298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Объединения:</a:t>
            </a: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/>
            </a:r>
            <a:b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</a:b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UNION </a:t>
            </a:r>
            <a:r>
              <a:rPr lang="ru-RU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lang="en-US" sz="2700" b="1" spc="-25" dirty="0" smtClean="0">
                <a:solidFill>
                  <a:srgbClr val="FFFFFF"/>
                </a:solidFill>
                <a:latin typeface="Times New Roman"/>
                <a:cs typeface="Times New Roman"/>
              </a:rPr>
              <a:t>UNION ALL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UNION </a:t>
            </a:r>
            <a:r>
              <a:rPr lang="ru-RU" dirty="0" smtClean="0"/>
              <a:t>и </a:t>
            </a:r>
            <a:r>
              <a:rPr lang="en-US" dirty="0" smtClean="0"/>
              <a:t>UNION ALL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1A3BC8-43A5-4737-88A0-CA428997B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Дубликаты строк автоматически удаляются, за исключением UNION ALL.</a:t>
            </a:r>
          </a:p>
          <a:p>
            <a:r>
              <a:rPr lang="ru-RU" dirty="0" smtClean="0"/>
              <a:t>Имена столбцов из первого запроса появляются в результате.</a:t>
            </a:r>
          </a:p>
          <a:p>
            <a:r>
              <a:rPr lang="ru-RU" dirty="0" smtClean="0"/>
              <a:t>По умолчанию результаты сортируются в порядке возрастания, за исключением UNION ALL.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6442976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UNION</a:t>
            </a:r>
            <a:r>
              <a:rPr lang="en-US" altLang="ru-RU" dirty="0"/>
              <a:t> </a:t>
            </a:r>
            <a:r>
              <a:rPr lang="ru-RU" altLang="ru-RU" dirty="0" smtClean="0"/>
              <a:t>оператор</a:t>
            </a:r>
            <a:endParaRPr lang="ru-RU" dirty="0"/>
          </a:p>
        </p:txBody>
      </p:sp>
      <p:sp>
        <p:nvSpPr>
          <p:cNvPr id="5" name="Oval 3">
            <a:extLst>
              <a:ext uri="{FF2B5EF4-FFF2-40B4-BE49-F238E27FC236}">
                <a16:creationId xmlns:a16="http://schemas.microsoft.com/office/drawing/2014/main" xmlns="" id="{36015AD8-A46C-4A77-83E3-291D789DB89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2613" y="2357438"/>
            <a:ext cx="3073400" cy="296862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19D0207F-2E91-402A-B0CF-F046E8688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4688" y="18319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A</a:t>
            </a:r>
          </a:p>
        </p:txBody>
      </p:sp>
      <p:sp>
        <p:nvSpPr>
          <p:cNvPr id="9" name="Oval 5">
            <a:extLst>
              <a:ext uri="{FF2B5EF4-FFF2-40B4-BE49-F238E27FC236}">
                <a16:creationId xmlns:a16="http://schemas.microsoft.com/office/drawing/2014/main" xmlns="" id="{1B66A724-51BF-4D43-A4ED-DDA9B12C606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31760" y="2335667"/>
            <a:ext cx="3073400" cy="29686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xmlns="" id="{C0822119-C7D7-4AD9-81E1-CE1ED23B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577" y="180294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/>
              <a:t>B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97EC5E5A-2D8D-4C5F-BBAB-E43C5A27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487988"/>
            <a:ext cx="72723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Оператор UNION возвращает строки из обоих запросов после удаления дубликатов.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11782774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0988"/>
          </a:xfrm>
        </p:spPr>
        <p:txBody>
          <a:bodyPr>
            <a:normAutofit/>
          </a:bodyPr>
          <a:lstStyle/>
          <a:p>
            <a:r>
              <a:rPr lang="en-US" altLang="ru-RU" sz="3600" dirty="0" smtClean="0">
                <a:latin typeface="Courier New" panose="02070309020205020404" pitchFamily="49" charset="0"/>
              </a:rPr>
              <a:t>UNION</a:t>
            </a:r>
            <a:r>
              <a:rPr lang="ru-RU" altLang="ru-RU" sz="3600" dirty="0" smtClean="0">
                <a:latin typeface="Courier New" panose="02070309020205020404" pitchFamily="49" charset="0"/>
              </a:rPr>
              <a:t> оператор</a:t>
            </a:r>
            <a:r>
              <a:rPr lang="en-US" altLang="ru-RU" sz="3600" dirty="0" smtClean="0">
                <a:latin typeface="Courier New" panose="02070309020205020404" pitchFamily="49" charset="0"/>
              </a:rPr>
              <a:t> | </a:t>
            </a:r>
            <a:r>
              <a:rPr lang="ru-RU" altLang="ru-RU" sz="3600" dirty="0" smtClean="0">
                <a:latin typeface="Courier New" panose="02070309020205020404" pitchFamily="49" charset="0"/>
              </a:rPr>
              <a:t>Пример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0C39A08-AB57-45A2-957F-0FE4365AF368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71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Отобразить текущие и предыдущие данные о заданиях всех сотрудников. Отображать каждого сотрудника только один раз.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A86F840-529C-4637-8ADB-142B84F33F4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438400"/>
            <a:ext cx="7277100" cy="14859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66F4A50F-D15E-4CAF-9AEA-7FC88A070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8" y="2438400"/>
            <a:ext cx="3733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15F4DC5-16EB-4226-99F5-2BAE68630F2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23938" y="3048000"/>
            <a:ext cx="9906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xmlns="" id="{E5E28278-561E-477A-87E7-A2B095FB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60375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883456B7-73A0-4C53-9E60-DBF51AE548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950" y="52689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9" descr="C:\salome_official\projects\11gR2_SQL 1\screenshots\les8_14s_a.gif">
            <a:extLst>
              <a:ext uri="{FF2B5EF4-FFF2-40B4-BE49-F238E27FC236}">
                <a16:creationId xmlns:a16="http://schemas.microsoft.com/office/drawing/2014/main" xmlns="" id="{70319665-1732-47AC-BFFF-8E30B6314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14800"/>
            <a:ext cx="2593975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:\salome_official\projects\11gR2_SQL 1\screenshots\les8_14s_b.gif">
            <a:extLst>
              <a:ext uri="{FF2B5EF4-FFF2-40B4-BE49-F238E27FC236}">
                <a16:creationId xmlns:a16="http://schemas.microsoft.com/office/drawing/2014/main" xmlns="" id="{E1006078-F4B6-4CB0-9720-4650231D48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986338"/>
            <a:ext cx="2593975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salome_official\projects\11gR2_SQL 1\screenshots\les8_14s_c.gif">
            <a:extLst>
              <a:ext uri="{FF2B5EF4-FFF2-40B4-BE49-F238E27FC236}">
                <a16:creationId xmlns:a16="http://schemas.microsoft.com/office/drawing/2014/main" xmlns="" id="{4A38D197-401D-4A56-9D1D-900809E00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25513" y="5681663"/>
            <a:ext cx="25939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49713868-2D58-4AFC-AD3B-4DE876142F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4995863"/>
            <a:ext cx="2600325" cy="4572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2203273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UNION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ALL</a:t>
            </a:r>
            <a:r>
              <a:rPr lang="en-US" altLang="ru-RU" dirty="0"/>
              <a:t> </a:t>
            </a:r>
            <a:r>
              <a:rPr lang="ru-RU" altLang="ru-RU" dirty="0" smtClean="0"/>
              <a:t>оператор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6139FB25-6317-4A06-A489-C9DD41434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5487988"/>
            <a:ext cx="72723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346075" eaLnBrk="0" hangingPunct="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34607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Оператор UNION ALL возвращает строки из обоих запросов, включая все дубликаты.</a:t>
            </a:r>
            <a:endParaRPr lang="ru-RU" sz="1600" dirty="0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xmlns="" id="{B97CACF7-CA8B-47B9-826D-00CA4C93DF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872899" y="2263095"/>
            <a:ext cx="3073400" cy="2968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xmlns="" id="{BF34C284-D89E-45AA-9092-438F40EFB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459" y="1752146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/>
              <a:t>A</a:t>
            </a:r>
          </a:p>
        </p:txBody>
      </p:sp>
      <p:sp>
        <p:nvSpPr>
          <p:cNvPr id="11" name="Oval 6">
            <a:extLst>
              <a:ext uri="{FF2B5EF4-FFF2-40B4-BE49-F238E27FC236}">
                <a16:creationId xmlns:a16="http://schemas.microsoft.com/office/drawing/2014/main" xmlns="" id="{AA336DCA-3F52-4D70-9F6A-2DC61B4F88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67188" y="2357438"/>
            <a:ext cx="3073400" cy="296862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endParaRPr lang="ru-RU" altLang="ru-RU" sz="240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xmlns="" id="{67A88811-E38E-452B-9EA0-5A4C128D9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183197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7620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762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xmlns="" val="32488881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25045"/>
          </a:xfrm>
        </p:spPr>
        <p:txBody>
          <a:bodyPr>
            <a:normAutofit/>
          </a:bodyPr>
          <a:lstStyle/>
          <a:p>
            <a:r>
              <a:rPr lang="en-US" altLang="ru-RU" sz="2800" dirty="0" smtClean="0">
                <a:latin typeface="Courier New" panose="02070309020205020404" pitchFamily="49" charset="0"/>
              </a:rPr>
              <a:t>UNION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ALL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оператор</a:t>
            </a:r>
            <a:r>
              <a:rPr lang="en-US" altLang="ru-RU" sz="2800" dirty="0" smtClean="0">
                <a:latin typeface="Courier New" panose="02070309020205020404" pitchFamily="49" charset="0"/>
              </a:rPr>
              <a:t> | </a:t>
            </a:r>
            <a:r>
              <a:rPr lang="ru-RU" altLang="ru-RU" sz="2800" dirty="0" smtClean="0">
                <a:latin typeface="Courier New" panose="02070309020205020404" pitchFamily="49" charset="0"/>
              </a:rPr>
              <a:t>Пример</a:t>
            </a:r>
            <a:endParaRPr lang="ru-RU" sz="2800" dirty="0"/>
          </a:p>
        </p:txBody>
      </p:sp>
      <p:pic>
        <p:nvPicPr>
          <p:cNvPr id="4" name="Picture 2" descr="C:\salome_official\projects\11gR2_SQL 1\screenshots\les8_17s_b.gif">
            <a:extLst>
              <a:ext uri="{FF2B5EF4-FFF2-40B4-BE49-F238E27FC236}">
                <a16:creationId xmlns:a16="http://schemas.microsoft.com/office/drawing/2014/main" xmlns="" id="{4D01EB02-941E-4904-B60F-BAC98404C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95775"/>
            <a:ext cx="3921125" cy="1611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2522334-AB85-425C-9F97-2399BC8A3DCB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360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dirty="0" smtClean="0"/>
              <a:t>Отображение текущих и предыдущих отделов всех сотрудников.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07EACCD7-A9C4-4B84-BB5E-CE6A9A5D22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66900"/>
            <a:ext cx="7296150" cy="1706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1E5D89A6-3291-42ED-8F8A-38CC9643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943100"/>
            <a:ext cx="6348413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 ALL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ORDER BY 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66A8363-81D4-4F04-B163-9AD35551F1A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6800" y="2400300"/>
            <a:ext cx="1371600" cy="3048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xmlns="" id="{CCC53734-F980-4B5E-8781-C406FD6F0CF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81050" y="39147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0" name="Text Box 9">
            <a:extLst>
              <a:ext uri="{FF2B5EF4-FFF2-40B4-BE49-F238E27FC236}">
                <a16:creationId xmlns:a16="http://schemas.microsoft.com/office/drawing/2014/main" xmlns="" id="{796D8444-C8B9-49D6-8B7B-0076910448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90575" y="57054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3B15A37-A2DD-4A8F-8C16-BB1C293C26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9150" y="4752975"/>
            <a:ext cx="39624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2" name="Picture 11" descr="C:\salome_official\projects\11gR2_SQL 1\screenshots\les8_17s_a.gif">
            <a:extLst>
              <a:ext uri="{FF2B5EF4-FFF2-40B4-BE49-F238E27FC236}">
                <a16:creationId xmlns:a16="http://schemas.microsoft.com/office/drawing/2014/main" xmlns="" id="{259F993F-B1B7-4894-B906-2E1A469C2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7600"/>
            <a:ext cx="39322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C:\salome_official\projects\11gR2_SQL 1\screenshots\les8_17s_c.gif">
            <a:extLst>
              <a:ext uri="{FF2B5EF4-FFF2-40B4-BE49-F238E27FC236}">
                <a16:creationId xmlns:a16="http://schemas.microsoft.com/office/drawing/2014/main" xmlns="" id="{716CFE7C-4803-454E-A301-4EE9B8618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86475"/>
            <a:ext cx="3921125" cy="228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B1DC9BE6-40A8-4E0E-BFCF-3B7F898F6C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819150" y="5200650"/>
            <a:ext cx="3962400" cy="228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xmlns="" val="32381320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Сопоставление операторов </a:t>
            </a:r>
            <a:r>
              <a:rPr lang="en-US" sz="3200" dirty="0" smtClean="0"/>
              <a:t>SELECT</a:t>
            </a:r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734A48-7299-4CDE-906F-FFD037702002}"/>
              </a:ext>
            </a:extLst>
          </p:cNvPr>
          <p:cNvSpPr txBox="1">
            <a:spLocks noChangeArrowheads="1"/>
          </p:cNvSpPr>
          <p:nvPr/>
        </p:nvSpPr>
        <p:spPr>
          <a:xfrm>
            <a:off x="965199" y="2225711"/>
            <a:ext cx="7250793" cy="742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Используя оператор UNION, отобразите идентификатор местоположения, название отдела и штат, в котором он находится. 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AB46ABD-83BF-4F13-8152-4FD63E6F8DB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14400" y="3505200"/>
            <a:ext cx="7305675" cy="21669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BCF526D3-2EA6-423F-8957-7998A6BE7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657600"/>
            <a:ext cx="7061200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location_id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department_name</a:t>
            </a:r>
            <a:r>
              <a:rPr lang="en-US" altLang="ru-RU" dirty="0">
                <a:latin typeface="Courier New" panose="02070309020205020404" pitchFamily="49" charset="0"/>
              </a:rPr>
              <a:t> "Department",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Null "Warehouse location" 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departments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location_id</a:t>
            </a:r>
            <a:r>
              <a:rPr lang="en-US" altLang="ru-RU" dirty="0">
                <a:latin typeface="Courier New" panose="02070309020205020404" pitchFamily="49" charset="0"/>
              </a:rPr>
              <a:t>, Null "Department",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state_province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locations;</a:t>
            </a:r>
          </a:p>
        </p:txBody>
      </p:sp>
    </p:spTree>
    <p:extLst>
      <p:ext uri="{BB962C8B-B14F-4D97-AF65-F5344CB8AC3E}">
        <p14:creationId xmlns:p14="http://schemas.microsoft.com/office/powerpoint/2010/main" xmlns="" val="11628089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Сопоставление операторов </a:t>
            </a:r>
            <a:r>
              <a:rPr lang="en-US" sz="3200" dirty="0" smtClean="0"/>
              <a:t>SELECT</a:t>
            </a:r>
            <a:endParaRPr lang="ru-RU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3081E71-DC8C-486E-B8C9-DABB15C6B3C4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690689"/>
            <a:ext cx="7918450" cy="695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Используя оператор UNION, отобразите идентификатор сотрудника, идентификатор должности и заработную плату всех сотрудников.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69C5C43-F566-4243-8856-FA4CA0487F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47725" y="2605089"/>
            <a:ext cx="7305675" cy="160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E26307C2-0958-4BE2-AB5A-B86E8DDB6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652714"/>
            <a:ext cx="6249988" cy="1524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latin typeface="Courier New" panose="02070309020205020404" pitchFamily="49" charset="0"/>
              </a:rPr>
              <a:t>job_id,salary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UNION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latin typeface="Courier New" panose="02070309020205020404" pitchFamily="49" charset="0"/>
              </a:rPr>
              <a:t>, job_id,0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FROM   </a:t>
            </a:r>
            <a:r>
              <a:rPr lang="en-US" altLang="ru-RU" dirty="0" err="1">
                <a:latin typeface="Courier New" panose="02070309020205020404" pitchFamily="49" charset="0"/>
              </a:rPr>
              <a:t>job_history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xmlns="" id="{A76B2769-47F4-44AD-9463-EC939FF7B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5538789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8" name="Picture 7" descr="C:\salome_official\projects\11gR2_SQL 1\screenshots\les8_26s_a.gif">
            <a:extLst>
              <a:ext uri="{FF2B5EF4-FFF2-40B4-BE49-F238E27FC236}">
                <a16:creationId xmlns:a16="http://schemas.microsoft.com/office/drawing/2014/main" xmlns="" id="{C56225D4-6D66-45DE-8DC4-BCC0E0F43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4357689"/>
            <a:ext cx="3382963" cy="1371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AEC4A10-B024-42A9-84B9-18F1822B89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885825" y="4818064"/>
            <a:ext cx="3429000" cy="4143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pic>
        <p:nvPicPr>
          <p:cNvPr id="10" name="Picture 9" descr="C:\salome_official\projects\11gR2_SQL 1\screenshots\les8_26s_b.gif">
            <a:extLst>
              <a:ext uri="{FF2B5EF4-FFF2-40B4-BE49-F238E27FC236}">
                <a16:creationId xmlns:a16="http://schemas.microsoft.com/office/drawing/2014/main" xmlns="" id="{9F1CC08A-5886-4486-BCD4-CEDDCE8A0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5957889"/>
            <a:ext cx="3382963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961343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360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7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Блок </a:t>
            </a:r>
            <a:r>
              <a:rPr lang="en-US" sz="2700" b="1" dirty="0" smtClean="0">
                <a:solidFill>
                  <a:srgbClr val="FFFFFF"/>
                </a:solidFill>
                <a:latin typeface="Times New Roman"/>
                <a:cs typeface="Times New Roman"/>
              </a:rPr>
              <a:t>With()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Common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Table</a:t>
            </a:r>
            <a:r>
              <a:rPr sz="2000" spc="-1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Expressions</a:t>
            </a:r>
            <a:r>
              <a:rPr sz="2000" spc="-1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Black"/>
                <a:cs typeface="Arial Black"/>
              </a:rPr>
              <a:t>(CTE).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Объединение таблиц 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0335067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2303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CTE (Common Table Expression) </a:t>
            </a:r>
            <a:r>
              <a:rPr lang="ru-RU" sz="2800" b="1" dirty="0" smtClean="0"/>
              <a:t>или блок </a:t>
            </a:r>
            <a:r>
              <a:rPr lang="en-US" sz="2800" b="1" dirty="0" smtClean="0"/>
              <a:t>WITH</a:t>
            </a:r>
            <a:endParaRPr lang="ru-RU" sz="2800" b="1" dirty="0"/>
          </a:p>
        </p:txBody>
      </p:sp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696686" y="1313543"/>
            <a:ext cx="7445829" cy="954107"/>
          </a:xfrm>
          <a:prstGeom prst="rect">
            <a:avLst/>
          </a:prstGeom>
          <a:ln>
            <a:solidFill>
              <a:schemeClr val="bg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CTE (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Common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Table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ru-RU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Expression</a:t>
            </a: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это временная именованная таблица, определяемая в начале SQL-запроса с помощью конструкции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WITH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 Она позволяет упростить сложные запросы, сделать код читаемым и повторно использовать подзапросы.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98285" y="2515551"/>
            <a:ext cx="5007430" cy="116955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b="1" dirty="0" smtClean="0"/>
              <a:t>Когда используется: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Разделение запроса на логические шаги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Повторное использование подзапросов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Улучшение читаемости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 </a:t>
            </a:r>
            <a:r>
              <a:rPr lang="ru-RU" sz="1400" dirty="0" smtClean="0"/>
              <a:t>Подготовка промежуточных данных для основного запроса</a:t>
            </a:r>
            <a:endParaRPr lang="ru-RU" sz="1400" dirty="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0739" y="4031796"/>
            <a:ext cx="3344862" cy="1683410"/>
          </a:xfrm>
          <a:prstGeom prst="rect">
            <a:avLst/>
          </a:prstGeom>
          <a:noFill/>
          <a:ln w="9525">
            <a:solidFill>
              <a:schemeClr val="accent5">
                <a:lumMod val="75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2726" y="1473232"/>
            <a:ext cx="7386825" cy="48511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3575" y="6412284"/>
            <a:ext cx="4530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Microsoft Sans Serif"/>
                <a:cs typeface="Microsoft Sans Serif"/>
                <a:hlinkClick r:id="rId3"/>
              </a:rPr>
              <a:t>https://www.postgresql.org/docs/current/queries-with.html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623714"/>
            <a:ext cx="1016000" cy="12157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3000">
              <a:latin typeface="Roboto"/>
              <a:cs typeface="Roboto"/>
            </a:endParaRPr>
          </a:p>
          <a:p>
            <a:pPr marL="201295">
              <a:lnSpc>
                <a:spcPct val="100000"/>
              </a:lnSpc>
              <a:spcBef>
                <a:spcPts val="167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Без</a:t>
            </a:r>
            <a:r>
              <a:rPr sz="1700" spc="-7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6300" y="1442917"/>
            <a:ext cx="60833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2A3890"/>
                </a:solidFill>
                <a:latin typeface="Roboto"/>
                <a:cs typeface="Roboto"/>
              </a:rPr>
              <a:t>С</a:t>
            </a:r>
            <a:r>
              <a:rPr sz="1700" spc="15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1700" spc="-25" dirty="0">
                <a:solidFill>
                  <a:srgbClr val="2A3890"/>
                </a:solidFill>
                <a:latin typeface="Roboto"/>
                <a:cs typeface="Roboto"/>
              </a:rPr>
              <a:t>CTE</a:t>
            </a:r>
            <a:endParaRPr sz="1700">
              <a:latin typeface="Roboto"/>
              <a:cs typeface="Roboto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0550" y="1946767"/>
            <a:ext cx="7759700" cy="4514427"/>
            <a:chOff x="500550" y="1460075"/>
            <a:chExt cx="7759700" cy="3385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927" y="1511174"/>
              <a:ext cx="2936251" cy="244335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0550" y="3913099"/>
              <a:ext cx="6802724" cy="5330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73275" y="1460075"/>
              <a:ext cx="3486474" cy="338544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15" dirty="0"/>
              <a:t> </a:t>
            </a:r>
            <a:r>
              <a:rPr dirty="0">
                <a:solidFill>
                  <a:srgbClr val="1AB1CD"/>
                </a:solidFill>
              </a:rPr>
              <a:t>f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dirty="0">
                <a:solidFill>
                  <a:srgbClr val="1AB1CD"/>
                </a:solidFill>
              </a:rPr>
              <a:t>AS</a:t>
            </a:r>
            <a:r>
              <a:rPr spc="-10" dirty="0">
                <a:solidFill>
                  <a:srgbClr val="1AB1CD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30" dirty="0"/>
              <a:t> </a:t>
            </a:r>
            <a:r>
              <a:rPr dirty="0">
                <a:solidFill>
                  <a:srgbClr val="0050A0"/>
                </a:solidFill>
              </a:rPr>
              <a:t>x</a:t>
            </a:r>
            <a:r>
              <a:rPr spc="-20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реальной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таблице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>
                <a:solidFill>
                  <a:srgbClr val="F00000"/>
                </a:solidFill>
              </a:rPr>
              <a:t>,</a:t>
            </a:r>
            <a:r>
              <a:rPr spc="-10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g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dirty="0">
                <a:solidFill>
                  <a:srgbClr val="F00000"/>
                </a:solidFill>
              </a:rPr>
              <a:t>AS</a:t>
            </a:r>
            <a:r>
              <a:rPr spc="-5" dirty="0">
                <a:solidFill>
                  <a:srgbClr val="F00000"/>
                </a:solidFill>
              </a:rPr>
              <a:t> </a:t>
            </a:r>
            <a:r>
              <a:rPr spc="-50" dirty="0">
                <a:solidFill>
                  <a:srgbClr val="F00000"/>
                </a:solidFill>
              </a:rPr>
              <a:t>(</a:t>
            </a:r>
          </a:p>
          <a:p>
            <a:pPr marL="400050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dirty="0">
                <a:solidFill>
                  <a:srgbClr val="0050A0"/>
                </a:solidFill>
              </a:rPr>
              <a:t>f</a:t>
            </a:r>
            <a:r>
              <a:rPr spc="-25" dirty="0">
                <a:solidFill>
                  <a:srgbClr val="0050A0"/>
                </a:solidFill>
              </a:rPr>
              <a:t> </a:t>
            </a:r>
            <a:r>
              <a:rPr b="1" spc="-10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dirty="0">
                <a:solidFill>
                  <a:srgbClr val="EE11FF"/>
                </a:solidFill>
                <a:latin typeface="Courier New"/>
                <a:cs typeface="Courier New"/>
              </a:rPr>
              <a:t>-</a:t>
            </a:r>
            <a:r>
              <a:rPr b="1" spc="-20" dirty="0">
                <a:solidFill>
                  <a:srgbClr val="EE11FF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</a:rPr>
              <a:t>это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уже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обращение</a:t>
            </a:r>
            <a:r>
              <a:rPr spc="-2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к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сформированной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25" dirty="0"/>
              <a:t>CTE</a:t>
            </a:r>
          </a:p>
          <a:p>
            <a:pPr marL="187325">
              <a:lnSpc>
                <a:spcPct val="100000"/>
              </a:lnSpc>
            </a:pPr>
            <a:r>
              <a:rPr spc="-50" dirty="0">
                <a:solidFill>
                  <a:srgbClr val="F00000"/>
                </a:solidFill>
              </a:rPr>
              <a:t>)</a:t>
            </a:r>
          </a:p>
          <a:p>
            <a:pPr marL="187325">
              <a:lnSpc>
                <a:spcPct val="100000"/>
              </a:lnSpc>
            </a:pPr>
            <a:r>
              <a:rPr dirty="0"/>
              <a:t>TABLE</a:t>
            </a:r>
            <a:r>
              <a:rPr spc="-25" dirty="0"/>
              <a:t> </a:t>
            </a:r>
            <a:r>
              <a:rPr spc="-25" dirty="0">
                <a:solidFill>
                  <a:srgbClr val="1AB1CD"/>
                </a:solidFill>
              </a:rPr>
              <a:t>g</a:t>
            </a:r>
            <a:r>
              <a:rPr spc="-25" dirty="0">
                <a:solidFill>
                  <a:srgbClr val="000000"/>
                </a:solidFill>
              </a:rPr>
              <a:t>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(CTE)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5325" y="1624331"/>
            <a:ext cx="4344648" cy="40287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4850" y="1636482"/>
            <a:ext cx="3909225" cy="4004484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4D9839FE-0492-4F8A-8608-0DF4EA5514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/>
          <a:lstStyle/>
          <a:p>
            <a:r>
              <a:rPr lang="en-US" altLang="en-US" dirty="0" smtClean="0">
                <a:latin typeface="Courier New" panose="02070309020205020404" pitchFamily="49" charset="0"/>
              </a:rPr>
              <a:t>WITH</a:t>
            </a:r>
            <a:r>
              <a:rPr lang="en-US" altLang="en-US" dirty="0" smtClean="0"/>
              <a:t> </a:t>
            </a:r>
            <a:r>
              <a:rPr lang="ru-RU" altLang="en-US" dirty="0" smtClean="0"/>
              <a:t>Выражение</a:t>
            </a:r>
            <a:r>
              <a:rPr lang="en-US" altLang="en-US" dirty="0" smtClean="0"/>
              <a:t>: </a:t>
            </a:r>
            <a:r>
              <a:rPr lang="ru-RU" altLang="en-US" dirty="0" smtClean="0"/>
              <a:t>Пример</a:t>
            </a:r>
            <a:endParaRPr lang="en-US" alt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89BAD82B-F0CF-4743-85F7-707B15B6A1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1" y="1447800"/>
            <a:ext cx="7918451" cy="1041400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ru-RU" dirty="0" smtClean="0"/>
              <a:t>Используя оператор WITH, напишите запрос для отображения названия отдела и общей суммы заработной платы для тех отделов, общая сумма заработной платы которых превышает среднюю заработную плату по всем отделам.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83660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xmlns="" id="{14DD87DE-A719-4884-9EFF-1731175D2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1" y="439739"/>
            <a:ext cx="7918451" cy="8763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Courier New" panose="02070309020205020404" pitchFamily="49" charset="0"/>
              </a:rPr>
              <a:t>WITH</a:t>
            </a:r>
            <a:r>
              <a:rPr lang="en-US" altLang="en-US" sz="4000" dirty="0"/>
              <a:t> </a:t>
            </a:r>
            <a:r>
              <a:rPr lang="ru-RU" altLang="en-US" sz="4000" dirty="0" smtClean="0"/>
              <a:t>Выражение</a:t>
            </a:r>
            <a:r>
              <a:rPr lang="en-US" altLang="en-US" sz="4000" dirty="0" smtClean="0"/>
              <a:t>: </a:t>
            </a:r>
            <a:r>
              <a:rPr lang="ru-RU" altLang="en-US" sz="4000" dirty="0" smtClean="0"/>
              <a:t>Пример</a:t>
            </a:r>
            <a:endParaRPr lang="en-US" altLang="en-US" sz="40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03647FB-228D-49AF-BF12-FD6903104CC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09600" y="1609725"/>
            <a:ext cx="7924800" cy="411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916F136D-7EDF-4421-8CA0-61BDA7C83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775" y="3132139"/>
            <a:ext cx="7315200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9" rIns="92075" bIns="46039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endParaRPr lang="en-US" altLang="en-US">
              <a:solidFill>
                <a:schemeClr val="bg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xmlns="" id="{B217D809-4B89-413C-AE64-816269497B44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1863" y="1776414"/>
            <a:ext cx="7162800" cy="3786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9" rIns="92075" bIns="46039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WITH </a:t>
            </a:r>
            <a:br>
              <a:rPr lang="en-US" altLang="en-US" sz="1600" b="1" dirty="0">
                <a:latin typeface="Courier New" panose="02070309020205020404" pitchFamily="49" charset="0"/>
              </a:rPr>
            </a:b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,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e.salary</a:t>
            </a:r>
            <a:r>
              <a:rPr lang="en-US" altLang="en-US" sz="1600" b="1" dirty="0">
                <a:latin typeface="Courier New" panose="02070309020205020404" pitchFamily="49" charset="0"/>
              </a:rPr>
              <a:t>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employees e JOIN departments d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ON  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e.department_id</a:t>
            </a:r>
            <a:r>
              <a:rPr lang="en-US" altLang="en-US" sz="1600" b="1" dirty="0">
                <a:latin typeface="Courier New" panose="02070309020205020404" pitchFamily="49" charset="0"/>
              </a:rPr>
              <a:t> =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d.department_id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GROUP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d.department_name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    AS (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SELECT SUM(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)/COUNT(*) AS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endParaRPr lang="en-US" altLang="en-US" sz="1600" b="1" dirty="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SELECT *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FROM 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dept_costs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WHERE 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dept_total</a:t>
            </a:r>
            <a:r>
              <a:rPr lang="en-US" altLang="en-US" sz="1600" b="1" dirty="0">
                <a:latin typeface="Courier New" panose="02070309020205020404" pitchFamily="49" charset="0"/>
              </a:rPr>
              <a:t>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(SELECT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dept_avg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FROM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avg_cost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ORDER BY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department_name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xmlns="" id="{4E3EC5B9-8710-40F7-A5B5-530D39DF6425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8539" y="1776413"/>
            <a:ext cx="685800" cy="3048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xmlns="" id="{2772C36D-394F-4361-9302-477E24899E8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5363" y="20939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xmlns="" id="{36BE6C9C-89FE-4BAD-AF69-5E7473B2F80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23926" y="3324225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xmlns="" id="{EC71DB48-3C4F-4731-B9C5-ABE52737B6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19326" y="38147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xmlns="" id="{E3889FCC-BFC2-4AA6-AB54-EEF24708E4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38426" y="503396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xmlns="" id="{FD38AB12-0E4E-44D4-862D-1245750108B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6426" y="4303713"/>
            <a:ext cx="1257300" cy="228600"/>
          </a:xfrm>
          <a:prstGeom prst="rect">
            <a:avLst/>
          </a:prstGeom>
          <a:noFill/>
          <a:ln w="28575">
            <a:solidFill>
              <a:srgbClr val="FC012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xmlns="" val="35980028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4"/>
            <a:ext cx="4187563" cy="49093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8592" y="1624331"/>
            <a:ext cx="3443742" cy="454943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193" y="1452680"/>
            <a:ext cx="1643103" cy="513005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3875" y="1423618"/>
            <a:ext cx="5210810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Microsoft Sans Serif"/>
                <a:cs typeface="Microsoft Sans Serif"/>
              </a:rPr>
              <a:t>На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каждом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следующем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шаге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рекурсии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такой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запрос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получает </a:t>
            </a:r>
            <a:r>
              <a:rPr sz="1400" dirty="0">
                <a:latin typeface="Microsoft Sans Serif"/>
                <a:cs typeface="Microsoft Sans Serif"/>
              </a:rPr>
              <a:t>"на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вход"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(под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именем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"своей"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CTE)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 </a:t>
            </a:r>
            <a:r>
              <a:rPr sz="1400" spc="-10" dirty="0">
                <a:latin typeface="Microsoft Sans Serif"/>
                <a:cs typeface="Microsoft Sans Serif"/>
              </a:rPr>
              <a:t>генерации записей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предыдущего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сегмента,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пока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этот</a:t>
            </a:r>
            <a:r>
              <a:rPr sz="1400" spc="-5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результат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непустой,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затравочную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выборку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-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для</a:t>
            </a:r>
            <a:r>
              <a:rPr sz="1400" spc="-2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первого</a:t>
            </a:r>
            <a:r>
              <a:rPr sz="1400" spc="-15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шага</a:t>
            </a:r>
            <a:endParaRPr sz="1400">
              <a:latin typeface="Microsoft Sans Serif"/>
              <a:cs typeface="Microsoft Sans Serif"/>
            </a:endParaRPr>
          </a:p>
          <a:p>
            <a:pPr marL="80645" marR="435609">
              <a:lnSpc>
                <a:spcPct val="100000"/>
              </a:lnSpc>
              <a:spcBef>
                <a:spcPts val="1520"/>
              </a:spcBef>
            </a:pPr>
            <a:r>
              <a:rPr sz="1400" dirty="0">
                <a:latin typeface="Microsoft Sans Serif"/>
                <a:cs typeface="Microsoft Sans Serif"/>
              </a:rPr>
              <a:t>Важно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понимать,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что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хоть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30" dirty="0">
                <a:latin typeface="Microsoft Sans Serif"/>
                <a:cs typeface="Microsoft Sans Serif"/>
              </a:rPr>
              <a:t>какое-</a:t>
            </a:r>
            <a:r>
              <a:rPr sz="1400" dirty="0">
                <a:latin typeface="Microsoft Sans Serif"/>
                <a:cs typeface="Microsoft Sans Serif"/>
              </a:rPr>
              <a:t>то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условие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(по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наличию записей,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их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25" dirty="0">
                <a:latin typeface="Microsoft Sans Serif"/>
                <a:cs typeface="Microsoft Sans Serif"/>
              </a:rPr>
              <a:t>количеству,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spc="-20" dirty="0">
                <a:latin typeface="Microsoft Sans Serif"/>
                <a:cs typeface="Microsoft Sans Serif"/>
              </a:rPr>
              <a:t>счетчику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шагов</a:t>
            </a:r>
            <a:r>
              <a:rPr sz="1400" spc="-3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или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времени </a:t>
            </a:r>
            <a:r>
              <a:rPr sz="1400" dirty="0">
                <a:latin typeface="Microsoft Sans Serif"/>
                <a:cs typeface="Microsoft Sans Serif"/>
              </a:rPr>
              <a:t>выполнения)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должно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ограничивать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продолжение формирования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выборки,</a:t>
            </a:r>
            <a:r>
              <a:rPr sz="1400" spc="-4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иначе</a:t>
            </a:r>
            <a:r>
              <a:rPr sz="1400" spc="-4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есть</a:t>
            </a:r>
            <a:r>
              <a:rPr sz="1400" spc="-35" dirty="0">
                <a:latin typeface="Microsoft Sans Serif"/>
                <a:cs typeface="Microsoft Sans Serif"/>
              </a:rPr>
              <a:t> </a:t>
            </a:r>
            <a:r>
              <a:rPr sz="1400" b="1" dirty="0">
                <a:latin typeface="Arial"/>
                <a:cs typeface="Arial"/>
              </a:rPr>
              <a:t>риск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получить бесконечно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выполняющийся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запрос.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WITH</a:t>
            </a:r>
            <a:r>
              <a:rPr spc="-35" dirty="0"/>
              <a:t> </a:t>
            </a:r>
            <a:r>
              <a:rPr spc="-10" dirty="0"/>
              <a:t>RECURSIVE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551" y="1624331"/>
            <a:ext cx="4405278" cy="45494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92058" y="1566276"/>
            <a:ext cx="2857004" cy="35434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21200" y="5798051"/>
            <a:ext cx="39554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4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fiddle.com/f/sEf371RH9xrLcR6e3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4"/>
              </a:rPr>
              <a:t>ntUDq/0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="" xmlns:a16="http://schemas.microsoft.com/office/drawing/2014/main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="" xmlns:a16="http://schemas.microsoft.com/office/drawing/2014/main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="" xmlns:a16="http://schemas.microsoft.com/office/drawing/2014/main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="" xmlns:a16="http://schemas.microsoft.com/office/drawing/2014/main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="" xmlns:a16="http://schemas.microsoft.com/office/drawing/2014/main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="" xmlns:a16="http://schemas.microsoft.com/office/drawing/2014/main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="" xmlns:a16="http://schemas.microsoft.com/office/drawing/2014/main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="" xmlns:a16="http://schemas.microsoft.com/office/drawing/2014/main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="" xmlns:a16="http://schemas.microsoft.com/office/drawing/2014/main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="" xmlns:a16="http://schemas.microsoft.com/office/drawing/2014/main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="" xmlns:a16="http://schemas.microsoft.com/office/drawing/2014/main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6816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Агрегатные (Аналитические) функции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B73B52-B4B6-46C6-B7CD-344338C5E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Темы презентации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B9C601-B1B2-4F6C-9E18-9E98CEA8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/>
            <a:r>
              <a:rPr lang="en-US" altLang="ru-RU" dirty="0"/>
              <a:t>Group functions:</a:t>
            </a:r>
          </a:p>
          <a:p>
            <a:pPr lvl="2" eaLnBrk="1" hangingPunct="1"/>
            <a:r>
              <a:rPr lang="en-US" altLang="ru-RU" dirty="0"/>
              <a:t>Types and syntax</a:t>
            </a:r>
          </a:p>
          <a:p>
            <a:pPr lvl="2" eaLnBrk="1" hangingPunct="1"/>
            <a:r>
              <a:rPr lang="en-US" altLang="ru-RU" dirty="0"/>
              <a:t>Use </a:t>
            </a:r>
            <a:r>
              <a:rPr lang="en-US" altLang="ru-RU" dirty="0">
                <a:latin typeface="Courier New" panose="02070309020205020404" pitchFamily="49" charset="0"/>
              </a:rPr>
              <a:t>AVG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SUM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MIN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MAX</a:t>
            </a:r>
            <a:r>
              <a:rPr lang="en-US" altLang="ru-RU" dirty="0"/>
              <a:t>, </a:t>
            </a:r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2" eaLnBrk="1" hangingPunct="1"/>
            <a:r>
              <a:rPr lang="en-US" altLang="ru-RU" dirty="0"/>
              <a:t>Use the </a:t>
            </a:r>
            <a:r>
              <a:rPr lang="en-US" altLang="ru-RU" dirty="0">
                <a:latin typeface="Courier New" panose="02070309020205020404" pitchFamily="49" charset="0"/>
              </a:rPr>
              <a:t>DISTINCT</a:t>
            </a:r>
            <a:r>
              <a:rPr lang="en-US" altLang="ru-RU" dirty="0"/>
              <a:t> keyword within group functions</a:t>
            </a:r>
          </a:p>
          <a:p>
            <a:pPr lvl="2" eaLnBrk="1" hangingPunct="1"/>
            <a:r>
              <a:rPr lang="en-US" altLang="ru-RU" dirty="0">
                <a:latin typeface="Courier New" panose="02070309020205020404" pitchFamily="49" charset="0"/>
              </a:rPr>
              <a:t>NULL</a:t>
            </a:r>
            <a:r>
              <a:rPr lang="en-US" altLang="ru-RU" dirty="0"/>
              <a:t> values in a group function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Grouping rows: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GROUP</a:t>
            </a:r>
            <a:r>
              <a:rPr lang="en-US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clause</a:t>
            </a:r>
          </a:p>
          <a:p>
            <a:pPr lvl="2" eaLnBrk="1" hangingPunct="1">
              <a:buClr>
                <a:srgbClr val="7F7F7F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HAVING</a:t>
            </a:r>
            <a:r>
              <a:rPr lang="en-US" altLang="ru-RU" dirty="0"/>
              <a:t> clause</a:t>
            </a:r>
          </a:p>
          <a:p>
            <a:pPr lvl="1" eaLnBrk="1" hangingPunct="1">
              <a:buClr>
                <a:srgbClr val="7F7F7F"/>
              </a:buClr>
            </a:pPr>
            <a:r>
              <a:rPr lang="en-US" altLang="ru-RU" dirty="0"/>
              <a:t>Nesting group functions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204312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08EF47-DAE9-4266-8947-4A88FE32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What Are Group Functions?</a:t>
            </a:r>
            <a:endParaRPr lang="ru-RU" dirty="0"/>
          </a:p>
        </p:txBody>
      </p:sp>
      <p:pic>
        <p:nvPicPr>
          <p:cNvPr id="4" name="Picture 20" descr="C:\salome_official\projects\11gR2\screenshots\les5_4s_a.gif">
            <a:extLst>
              <a:ext uri="{FF2B5EF4-FFF2-40B4-BE49-F238E27FC236}">
                <a16:creationId xmlns="" xmlns:a16="http://schemas.microsoft.com/office/drawing/2014/main" id="{6987213C-FC45-488E-AAD7-D7DB440A9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2473325"/>
            <a:ext cx="2628900" cy="25257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A27FE10E-DF17-47C8-A233-A138365C91D8}"/>
              </a:ext>
            </a:extLst>
          </p:cNvPr>
          <p:cNvSpPr>
            <a:spLocks noChangeArrowheads="1"/>
          </p:cNvSpPr>
          <p:nvPr/>
        </p:nvSpPr>
        <p:spPr bwMode="gray">
          <a:xfrm>
            <a:off x="6178550" y="3841750"/>
            <a:ext cx="1825625" cy="1012825"/>
          </a:xfrm>
          <a:prstGeom prst="rect">
            <a:avLst/>
          </a:prstGeom>
          <a:solidFill>
            <a:schemeClr val="folHlink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15">
            <a:extLst>
              <a:ext uri="{FF2B5EF4-FFF2-40B4-BE49-F238E27FC236}">
                <a16:creationId xmlns="" xmlns:a16="http://schemas.microsoft.com/office/drawing/2014/main" id="{881565CC-32A3-47C7-A6D5-1963EED8BB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ru-RU"/>
              <a:t>Group functions operate on sets of rows to give one result per group.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191432B-6F07-4E04-96D5-090584EA0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2120900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FE5046F1-A5D8-4C94-A3EB-EA5609C2BE8F}"/>
              </a:ext>
            </a:extLst>
          </p:cNvPr>
          <p:cNvSpPr>
            <a:spLocks/>
          </p:cNvSpPr>
          <p:nvPr/>
        </p:nvSpPr>
        <p:spPr bwMode="gray">
          <a:xfrm>
            <a:off x="4019550" y="2457450"/>
            <a:ext cx="2157413" cy="3589338"/>
          </a:xfrm>
          <a:custGeom>
            <a:avLst/>
            <a:gdLst>
              <a:gd name="T0" fmla="*/ 0 w 1359"/>
              <a:gd name="T1" fmla="*/ 2147483647 h 2543"/>
              <a:gd name="T2" fmla="*/ 0 w 1359"/>
              <a:gd name="T3" fmla="*/ 0 h 2543"/>
              <a:gd name="T4" fmla="*/ 2147483647 w 1359"/>
              <a:gd name="T5" fmla="*/ 2147483647 h 2543"/>
              <a:gd name="T6" fmla="*/ 2147483647 w 1359"/>
              <a:gd name="T7" fmla="*/ 2147483647 h 2543"/>
              <a:gd name="T8" fmla="*/ 0 w 1359"/>
              <a:gd name="T9" fmla="*/ 2147483647 h 254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59"/>
              <a:gd name="T16" fmla="*/ 0 h 2543"/>
              <a:gd name="T17" fmla="*/ 1359 w 1359"/>
              <a:gd name="T18" fmla="*/ 2543 h 254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59" h="2543">
                <a:moveTo>
                  <a:pt x="0" y="2542"/>
                </a:moveTo>
                <a:lnTo>
                  <a:pt x="0" y="0"/>
                </a:lnTo>
                <a:lnTo>
                  <a:pt x="1358" y="962"/>
                </a:lnTo>
                <a:lnTo>
                  <a:pt x="1358" y="1702"/>
                </a:lnTo>
                <a:lnTo>
                  <a:pt x="0" y="2542"/>
                </a:lnTo>
              </a:path>
            </a:pathLst>
          </a:custGeom>
          <a:solidFill>
            <a:srgbClr val="FFCC99">
              <a:alpha val="50195"/>
            </a:srgb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A95A5728-2D4A-4847-9D47-0635F85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3038" y="3962400"/>
            <a:ext cx="2278062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Maximum salary in </a:t>
            </a:r>
            <a:r>
              <a:rPr lang="en-US" altLang="ru-RU">
                <a:latin typeface="Courier New" panose="02070309020205020404" pitchFamily="49" charset="0"/>
              </a:rPr>
              <a:t>EMPLOYEES</a:t>
            </a:r>
            <a:r>
              <a:rPr lang="en-US" altLang="ru-RU" sz="2400">
                <a:latin typeface="Times New Roman" panose="02020603050405020304" pitchFamily="18" charset="0"/>
              </a:rPr>
              <a:t> </a:t>
            </a:r>
            <a:r>
              <a:rPr lang="en-US" altLang="ru-RU"/>
              <a:t>table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="" xmlns:a16="http://schemas.microsoft.com/office/drawing/2014/main" id="{492BEA86-0BA1-4CD6-A9C6-651AF5DA297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1314450" y="488156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1" name="Picture 21" descr="C:\salome_official\projects\11gR2\screenshots\les5_4s_b.gif">
            <a:extLst>
              <a:ext uri="{FF2B5EF4-FFF2-40B4-BE49-F238E27FC236}">
                <a16:creationId xmlns="" xmlns:a16="http://schemas.microsoft.com/office/drawing/2014/main" id="{44FA23B7-8AB5-49CC-BB9B-D7A25762A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188" y="530701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9">
            <a:extLst>
              <a:ext uri="{FF2B5EF4-FFF2-40B4-BE49-F238E27FC236}">
                <a16:creationId xmlns="" xmlns:a16="http://schemas.microsoft.com/office/drawing/2014/main" id="{80BA7460-E381-4195-AAD1-E9FBB7AB1C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513" y="2462213"/>
            <a:ext cx="790575" cy="35401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3" name="Picture 22" descr="C:\salome_official\projects\11gR2\screenshots\les5_4s_c.gif">
            <a:extLst>
              <a:ext uri="{FF2B5EF4-FFF2-40B4-BE49-F238E27FC236}">
                <a16:creationId xmlns="" xmlns:a16="http://schemas.microsoft.com/office/drawing/2014/main" id="{EB8A8E96-3242-4BC4-A373-3CE4B3E0F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4625" y="4110038"/>
            <a:ext cx="1165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8546EBE7-538B-4CF4-BB05-865D99FCD347}"/>
              </a:ext>
            </a:extLst>
          </p:cNvPr>
          <p:cNvSpPr>
            <a:spLocks noChangeArrowheads="1"/>
          </p:cNvSpPr>
          <p:nvPr/>
        </p:nvSpPr>
        <p:spPr bwMode="gray">
          <a:xfrm>
            <a:off x="6523038" y="4305300"/>
            <a:ext cx="1157287" cy="2524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104694328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C83A48-DD84-4B66-9251-B98DA5EF8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Types of Group Functions</a:t>
            </a:r>
            <a:endParaRPr lang="ru-RU" dirty="0"/>
          </a:p>
        </p:txBody>
      </p:sp>
      <p:sp>
        <p:nvSpPr>
          <p:cNvPr id="4" name="Rectangle 11">
            <a:extLst>
              <a:ext uri="{FF2B5EF4-FFF2-40B4-BE49-F238E27FC236}">
                <a16:creationId xmlns="" xmlns:a16="http://schemas.microsoft.com/office/drawing/2014/main" id="{0E2EBB7E-A573-447B-8D1E-243E9AD363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4541108"/>
          </a:xfrm>
        </p:spPr>
        <p:txBody>
          <a:bodyPr>
            <a:normAutofit/>
          </a:bodyPr>
          <a:lstStyle/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AVG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COUNT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MAX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MIN</a:t>
            </a:r>
          </a:p>
          <a:p>
            <a:pPr lvl="1" eaLnBrk="1" hangingPunct="1"/>
            <a:r>
              <a:rPr lang="en-US" altLang="ru-RU" dirty="0">
                <a:latin typeface="Courier New" panose="02070309020205020404" pitchFamily="49" charset="0"/>
              </a:rPr>
              <a:t>SUM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4FF8D7FC-2295-4758-AD97-6FBF3B88DF2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59300" y="2401888"/>
            <a:ext cx="2263775" cy="950912"/>
          </a:xfrm>
          <a:prstGeom prst="rect">
            <a:avLst/>
          </a:prstGeom>
          <a:solidFill>
            <a:srgbClr val="99CC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Group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/>
              <a:t>functions</a:t>
            </a:r>
          </a:p>
        </p:txBody>
      </p:sp>
      <p:sp>
        <p:nvSpPr>
          <p:cNvPr id="6" name="Line 6">
            <a:extLst>
              <a:ext uri="{FF2B5EF4-FFF2-40B4-BE49-F238E27FC236}">
                <a16:creationId xmlns="" xmlns:a16="http://schemas.microsoft.com/office/drawing/2014/main" id="{E02381CA-422D-4172-B2B7-80B7D14C0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Line 7">
            <a:extLst>
              <a:ext uri="{FF2B5EF4-FFF2-40B4-BE49-F238E27FC236}">
                <a16:creationId xmlns="" xmlns:a16="http://schemas.microsoft.com/office/drawing/2014/main" id="{2C363109-CDDA-42CE-9D9F-BE4CC6EDD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4188" y="28765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8">
            <a:extLst>
              <a:ext uri="{FF2B5EF4-FFF2-40B4-BE49-F238E27FC236}">
                <a16:creationId xmlns="" xmlns:a16="http://schemas.microsoft.com/office/drawing/2014/main" id="{71379987-72DE-438C-842D-C531D3AF2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257175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9">
            <a:extLst>
              <a:ext uri="{FF2B5EF4-FFF2-40B4-BE49-F238E27FC236}">
                <a16:creationId xmlns="" xmlns:a16="http://schemas.microsoft.com/office/drawing/2014/main" id="{FA64AD67-28BE-492F-9736-731448417D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3825" y="3124200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74245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3575" y="518011"/>
            <a:ext cx="773585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55" dirty="0"/>
              <a:t>функции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92364" y="1948996"/>
            <a:ext cx="7886700" cy="30085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  <a:buNone/>
            </a:pPr>
            <a:r>
              <a:rPr sz="2000" spc="-25" dirty="0"/>
              <a:t>Производят</a:t>
            </a:r>
            <a:r>
              <a:rPr sz="2000" spc="-40" dirty="0"/>
              <a:t> </a:t>
            </a:r>
            <a:r>
              <a:rPr sz="2000" spc="-20" dirty="0"/>
              <a:t>подсчет</a:t>
            </a:r>
            <a:r>
              <a:rPr sz="2000" spc="-35" dirty="0"/>
              <a:t> </a:t>
            </a:r>
            <a:r>
              <a:rPr sz="2000" dirty="0"/>
              <a:t>на</a:t>
            </a:r>
            <a:r>
              <a:rPr sz="2000" spc="-35" dirty="0"/>
              <a:t> </a:t>
            </a:r>
            <a:r>
              <a:rPr sz="2000" dirty="0"/>
              <a:t>основе</a:t>
            </a:r>
            <a:r>
              <a:rPr sz="2000" spc="-40" dirty="0"/>
              <a:t> </a:t>
            </a:r>
            <a:r>
              <a:rPr sz="2000" dirty="0"/>
              <a:t>нескольких</a:t>
            </a:r>
            <a:r>
              <a:rPr sz="2000" spc="-35" dirty="0"/>
              <a:t> </a:t>
            </a:r>
            <a:r>
              <a:rPr sz="2000" spc="-20" dirty="0"/>
              <a:t>показателей</a:t>
            </a:r>
            <a:r>
              <a:rPr sz="2000" spc="-35" dirty="0"/>
              <a:t> </a:t>
            </a:r>
            <a:r>
              <a:rPr sz="2000" dirty="0"/>
              <a:t>(все</a:t>
            </a:r>
            <a:r>
              <a:rPr sz="2000" spc="-40" dirty="0"/>
              <a:t> </a:t>
            </a:r>
            <a:r>
              <a:rPr sz="2000" dirty="0"/>
              <a:t>строки</a:t>
            </a:r>
            <a:r>
              <a:rPr sz="2000" spc="-35" dirty="0"/>
              <a:t> </a:t>
            </a:r>
            <a:r>
              <a:rPr sz="2000" spc="-10" dirty="0"/>
              <a:t>одного</a:t>
            </a:r>
            <a:r>
              <a:rPr sz="2000" spc="-35" dirty="0"/>
              <a:t> </a:t>
            </a:r>
            <a:r>
              <a:rPr sz="2000" spc="-10" dirty="0"/>
              <a:t>столбца)</a:t>
            </a:r>
            <a:r>
              <a:rPr sz="2000" spc="-40" dirty="0"/>
              <a:t> </a:t>
            </a:r>
            <a:r>
              <a:rPr sz="2000" spc="-50" dirty="0"/>
              <a:t>и </a:t>
            </a:r>
            <a:r>
              <a:rPr sz="2000" spc="-20" dirty="0"/>
              <a:t>возвращают</a:t>
            </a:r>
            <a:r>
              <a:rPr sz="2000" spc="-40" dirty="0"/>
              <a:t> </a:t>
            </a:r>
            <a:r>
              <a:rPr sz="2000" spc="-20" dirty="0"/>
              <a:t>атомарный</a:t>
            </a:r>
            <a:r>
              <a:rPr sz="2000" spc="-35" dirty="0"/>
              <a:t> </a:t>
            </a:r>
            <a:r>
              <a:rPr sz="2000" spc="-30" dirty="0"/>
              <a:t>результат</a:t>
            </a:r>
            <a:r>
              <a:rPr sz="2000" spc="-40" dirty="0"/>
              <a:t> </a:t>
            </a:r>
            <a:r>
              <a:rPr sz="2000" spc="-10" dirty="0"/>
              <a:t>(число).</a:t>
            </a: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000"/>
          </a:p>
          <a:p>
            <a:pPr marL="12700">
              <a:lnSpc>
                <a:spcPct val="100000"/>
              </a:lnSpc>
              <a:spcBef>
                <a:spcPts val="5"/>
              </a:spcBef>
              <a:buNone/>
            </a:pPr>
            <a:r>
              <a:rPr sz="2000" dirty="0"/>
              <a:t>Основные</a:t>
            </a:r>
            <a:r>
              <a:rPr sz="2000" spc="-55" dirty="0"/>
              <a:t> </a:t>
            </a:r>
            <a:r>
              <a:rPr sz="2000" dirty="0"/>
              <a:t>аналитические</a:t>
            </a:r>
            <a:r>
              <a:rPr sz="2000" spc="-50" dirty="0"/>
              <a:t> </a:t>
            </a:r>
            <a:r>
              <a:rPr sz="2000" spc="-10" dirty="0"/>
              <a:t>функции:</a:t>
            </a:r>
          </a:p>
          <a:p>
            <a:pPr marL="469265" indent="-343535">
              <a:lnSpc>
                <a:spcPct val="100000"/>
              </a:lnSpc>
              <a:spcBef>
                <a:spcPts val="660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SUM:</a:t>
            </a:r>
            <a:r>
              <a:rPr sz="2000" b="1" spc="-55" dirty="0">
                <a:cs typeface="Roboto"/>
              </a:rPr>
              <a:t> </a:t>
            </a:r>
            <a:r>
              <a:rPr sz="2000" spc="-10" dirty="0"/>
              <a:t>сумма</a:t>
            </a:r>
            <a:r>
              <a:rPr sz="2000" spc="-50" dirty="0"/>
              <a:t> </a:t>
            </a:r>
            <a:r>
              <a:rPr sz="2000" spc="-10" dirty="0"/>
              <a:t>значений</a:t>
            </a:r>
            <a:r>
              <a:rPr sz="2000" spc="-50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COUNT</a:t>
            </a:r>
            <a:r>
              <a:rPr sz="2000" dirty="0"/>
              <a:t>:</a:t>
            </a:r>
            <a:r>
              <a:rPr sz="2000" spc="-30" dirty="0"/>
              <a:t> </a:t>
            </a:r>
            <a:r>
              <a:rPr sz="2000" dirty="0"/>
              <a:t>количество</a:t>
            </a:r>
            <a:r>
              <a:rPr sz="2000" spc="-30" dirty="0"/>
              <a:t> </a:t>
            </a:r>
            <a:r>
              <a:rPr sz="2000" spc="-10" dirty="0"/>
              <a:t>строк</a:t>
            </a:r>
            <a:r>
              <a:rPr sz="2000" spc="-30" dirty="0"/>
              <a:t> </a:t>
            </a:r>
            <a:r>
              <a:rPr sz="2000" dirty="0"/>
              <a:t>или</a:t>
            </a:r>
            <a:r>
              <a:rPr sz="2000" spc="-30" dirty="0"/>
              <a:t> </a:t>
            </a:r>
            <a:r>
              <a:rPr sz="2000" spc="-10" dirty="0"/>
              <a:t>ненулевых</a:t>
            </a:r>
            <a:r>
              <a:rPr sz="2000" spc="-25" dirty="0"/>
              <a:t> </a:t>
            </a:r>
            <a:r>
              <a:rPr sz="2000" spc="-10" dirty="0"/>
              <a:t>значений</a:t>
            </a:r>
            <a:r>
              <a:rPr sz="2000" spc="-30" dirty="0"/>
              <a:t> </a:t>
            </a:r>
            <a:r>
              <a:rPr sz="2000" dirty="0"/>
              <a:t>в</a:t>
            </a:r>
            <a:r>
              <a:rPr sz="2000" spc="-30" dirty="0"/>
              <a:t> </a:t>
            </a:r>
            <a:r>
              <a:rPr sz="2000" spc="-10" dirty="0"/>
              <a:t>столбце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AVG:</a:t>
            </a:r>
            <a:r>
              <a:rPr sz="2000" b="1" spc="-35" dirty="0">
                <a:cs typeface="Roboto"/>
              </a:rPr>
              <a:t> </a:t>
            </a:r>
            <a:r>
              <a:rPr sz="2000" dirty="0"/>
              <a:t>среднее</a:t>
            </a:r>
            <a:r>
              <a:rPr sz="2000" spc="-35" dirty="0"/>
              <a:t> </a:t>
            </a:r>
            <a:r>
              <a:rPr sz="2000" spc="-10" dirty="0"/>
              <a:t>значение</a:t>
            </a:r>
            <a:r>
              <a:rPr sz="2000" spc="-35" dirty="0"/>
              <a:t> </a:t>
            </a:r>
            <a:r>
              <a:rPr sz="2000" spc="-10" dirty="0"/>
              <a:t>столбца</a:t>
            </a:r>
          </a:p>
          <a:p>
            <a:pPr marL="469265" indent="-343535">
              <a:lnSpc>
                <a:spcPct val="100000"/>
              </a:lnSpc>
              <a:spcBef>
                <a:spcPts val="359"/>
              </a:spcBef>
              <a:buFont typeface="Microsoft Sans Serif"/>
              <a:buChar char="●"/>
              <a:tabLst>
                <a:tab pos="469265" algn="l"/>
              </a:tabLst>
            </a:pPr>
            <a:r>
              <a:rPr sz="2000" b="1" dirty="0">
                <a:cs typeface="Roboto"/>
              </a:rPr>
              <a:t>MAX:</a:t>
            </a:r>
            <a:r>
              <a:rPr sz="2000" b="1" spc="10" dirty="0">
                <a:cs typeface="Roboto"/>
              </a:rPr>
              <a:t> </a:t>
            </a:r>
            <a:r>
              <a:rPr sz="2000" spc="-10" dirty="0"/>
              <a:t>максимальное</a:t>
            </a:r>
            <a:r>
              <a:rPr sz="2000" spc="10" dirty="0"/>
              <a:t> </a:t>
            </a:r>
            <a:r>
              <a:rPr sz="2000" spc="-10" dirty="0"/>
              <a:t>значение</a:t>
            </a:r>
            <a:r>
              <a:rPr sz="2000" spc="5" dirty="0"/>
              <a:t> </a:t>
            </a:r>
            <a:r>
              <a:rPr sz="2000" spc="-10" dirty="0"/>
              <a:t>столбца</a:t>
            </a: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789093"/>
          </a:xfrm>
          <a:custGeom>
            <a:avLst/>
            <a:gdLst/>
            <a:ahLst/>
            <a:cxnLst/>
            <a:rect l="l" t="t" r="r" b="b"/>
            <a:pathLst>
              <a:path w="99059" h="591819">
                <a:moveTo>
                  <a:pt x="98999" y="591299"/>
                </a:moveTo>
                <a:lnTo>
                  <a:pt x="0" y="591299"/>
                </a:lnTo>
                <a:lnTo>
                  <a:pt x="0" y="0"/>
                </a:lnTo>
                <a:lnTo>
                  <a:pt x="98999" y="0"/>
                </a:lnTo>
                <a:lnTo>
                  <a:pt x="98999" y="5912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39510F-DCD5-4903-A37F-AD8ADBE8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/>
              <a:t>Group Functions: Syntax</a:t>
            </a:r>
            <a:endParaRPr lang="ru-RU" dirty="0"/>
          </a:p>
        </p:txBody>
      </p:sp>
      <p:sp>
        <p:nvSpPr>
          <p:cNvPr id="5" name="Rectangle 2050">
            <a:extLst>
              <a:ext uri="{FF2B5EF4-FFF2-40B4-BE49-F238E27FC236}">
                <a16:creationId xmlns="" xmlns:a16="http://schemas.microsoft.com/office/drawing/2014/main" id="{2F6AAF36-CE18-4464-B756-C2159712F6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1838325"/>
            <a:ext cx="7200900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group_function(column), ...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	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="" xmlns:a16="http://schemas.microsoft.com/office/drawing/2014/main" id="{FAD2DCB4-6AA6-4E6F-A5BD-81800BA2082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62200" y="2057400"/>
            <a:ext cx="3810000" cy="304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8456417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Агрегатные</a:t>
            </a:r>
            <a:r>
              <a:rPr spc="-120" dirty="0"/>
              <a:t> </a:t>
            </a:r>
            <a:r>
              <a:rPr spc="-70" dirty="0"/>
              <a:t>функции:</a:t>
            </a:r>
            <a:r>
              <a:rPr spc="-114" dirty="0"/>
              <a:t> </a:t>
            </a:r>
            <a:r>
              <a:rPr spc="-10" dirty="0"/>
              <a:t>пример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3026" y="1989372"/>
            <a:ext cx="317944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покупок.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3026" y="3135082"/>
            <a:ext cx="3522345" cy="914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70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700" spc="-90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dirty="0">
                <a:solidFill>
                  <a:srgbClr val="0000FF"/>
                </a:solidFill>
                <a:latin typeface="Courier New"/>
                <a:cs typeface="Courier New"/>
              </a:rPr>
              <a:t>FROM</a:t>
            </a:r>
            <a:r>
              <a:rPr sz="170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7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r>
              <a:rPr sz="17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7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57188" y="2660649"/>
          <a:ext cx="4404359" cy="26754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8120"/>
                <a:gridCol w="1468120"/>
                <a:gridCol w="1468119"/>
              </a:tblGrid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20" dirty="0">
                          <a:latin typeface="Arial"/>
                          <a:cs typeface="Arial"/>
                        </a:rPr>
                        <a:t>Date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19/05/2023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20/05/2023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6378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21/05/2023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322084-4EA0-479C-A369-D0D541FB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AVG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SUM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9D8CD05-3A59-4500-90D1-5CEB8851FC0B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569020"/>
            <a:ext cx="7262813" cy="11906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AVG(salary), MAX(salary),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MIN(salary),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LIKE '%REP%';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6F2DE675-CB51-4979-99E7-3AEEDFEC53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883220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Для числовых данных можно использовать функции AVG и SUM.</a:t>
            </a:r>
            <a:endParaRPr lang="en-US" altLang="ru-R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B89054-C0DC-46AD-974E-DD89914FED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57375" y="2627758"/>
            <a:ext cx="3524250" cy="541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1" descr="C:\salome_official\projects\11gR2\screenshots\les5_7s_a.gif">
            <a:extLst>
              <a:ext uri="{FF2B5EF4-FFF2-40B4-BE49-F238E27FC236}">
                <a16:creationId xmlns="" xmlns:a16="http://schemas.microsoft.com/office/drawing/2014/main" id="{BB7BE04A-27D7-4229-BCCD-05AE71DC6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120"/>
            <a:ext cx="5064125" cy="446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0899D707-829E-49DB-A1C4-87EA2A3592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04938" y="3991420"/>
            <a:ext cx="4568825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0375205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MIN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и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MAX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7BA5BF98-E3D8-41FA-8BA7-90A3C0F88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54192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использовать MIN и MAX для числовых, символьных типов данных и так же для даты.</a:t>
            </a:r>
            <a:endParaRPr lang="en-US" altLang="ru-RU" sz="24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1828F52-F1A1-4A82-940A-782392F840E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76300" y="2920992"/>
            <a:ext cx="7262813" cy="6524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MIN(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), MAX(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hire_date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  employees;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34BE4F1-FAA8-429F-AAD5-7D50AEE050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46263" y="2963855"/>
            <a:ext cx="4189412" cy="2794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8">
            <a:extLst>
              <a:ext uri="{FF2B5EF4-FFF2-40B4-BE49-F238E27FC236}">
                <a16:creationId xmlns="" xmlns:a16="http://schemas.microsoft.com/office/drawing/2014/main" id="{B73F31C0-FFB8-4F00-A847-C30D918CC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87792"/>
            <a:ext cx="3241675" cy="511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2ABEACB7-4AB2-475C-849A-01833C9F5F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87792"/>
            <a:ext cx="3200400" cy="228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  <p:extLst>
      <p:ext uri="{BB962C8B-B14F-4D97-AF65-F5344CB8AC3E}">
        <p14:creationId xmlns="" xmlns:p14="http://schemas.microsoft.com/office/powerpoint/2010/main" val="17981096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Функция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COUNT</a:t>
            </a:r>
            <a:endParaRPr lang="ru-RU" sz="3600" dirty="0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9B3D47E6-5DC8-4196-A4ED-78F31768F988}"/>
              </a:ext>
            </a:extLst>
          </p:cNvPr>
          <p:cNvSpPr txBox="1">
            <a:spLocks noChangeArrowheads="1"/>
          </p:cNvSpPr>
          <p:nvPr/>
        </p:nvSpPr>
        <p:spPr>
          <a:xfrm>
            <a:off x="840262" y="1447800"/>
            <a:ext cx="7918450" cy="3001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COUNT(*) возвращает количество строк в таблице: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>
                <a:latin typeface="Courier New" panose="02070309020205020404" pitchFamily="49" charset="0"/>
              </a:rPr>
              <a:t>COUNT(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строк с ненулевыми значениями для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A5C7351-81D0-4E11-8B53-AC0EEB3E181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2672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808313D7-85B7-4EB6-B7EE-7962D18B809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05000"/>
            <a:ext cx="7277100" cy="9445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COUNT(*)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50;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2B938183-1C93-46CB-AD12-43D6ED28F9A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33563" y="1952625"/>
            <a:ext cx="1209675" cy="317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E792920B-D771-4429-B691-C6F3B41BC4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0550" y="4318000"/>
            <a:ext cx="2932113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6" descr="C:\salome_official\projects\11gR2\screenshots\les5_9s_a.gif">
            <a:extLst>
              <a:ext uri="{FF2B5EF4-FFF2-40B4-BE49-F238E27FC236}">
                <a16:creationId xmlns="" xmlns:a16="http://schemas.microsoft.com/office/drawing/2014/main" id="{0BEA5098-AB2F-4DBC-B9DF-F13185600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2944895"/>
            <a:ext cx="142875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="" xmlns:a16="http://schemas.microsoft.com/office/drawing/2014/main" id="{36B85F16-8A66-49E5-8F67-332EA3690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5334000"/>
            <a:ext cx="2349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="" xmlns:a16="http://schemas.microsoft.com/office/drawing/2014/main" id="{A30A4D60-4185-42F2-A52B-0B626DA5905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572000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="" xmlns:a16="http://schemas.microsoft.com/office/drawing/2014/main" id="{28B3EF22-5681-4FFA-9695-0C425BF55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133600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810140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5778877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2800" dirty="0" smtClean="0"/>
              <a:t>Применение оператора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DISTINCT</a:t>
            </a:r>
            <a:r>
              <a:rPr lang="ru-RU" altLang="ru-RU" sz="2800" dirty="0" smtClean="0">
                <a:latin typeface="Courier New" panose="02070309020205020404" pitchFamily="49" charset="0"/>
              </a:rPr>
              <a:t> и </a:t>
            </a:r>
            <a:r>
              <a:rPr lang="en-US" altLang="ru-RU" sz="2800" dirty="0" smtClean="0">
                <a:latin typeface="Courier New" panose="02070309020205020404" pitchFamily="49" charset="0"/>
              </a:rPr>
              <a:t>COUNT</a:t>
            </a:r>
            <a:endParaRPr lang="ru-RU" sz="28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1CD5D79D-D9F8-4842-B7CF-F4625F7424A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417884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COUNT(DISTINCT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="" xmlns:a16="http://schemas.microsoft.com/office/drawing/2014/main" id="{D237E80F-F3D5-48DC-BE66-C32D238772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0914" y="1643742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COUNT(DISTINCT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) возвращает количество отдельных ненулевых значений </a:t>
            </a:r>
            <a:r>
              <a:rPr lang="ru-RU" altLang="ru-RU" sz="2000" dirty="0" err="1" smtClean="0">
                <a:latin typeface="Courier New" panose="02070309020205020404" pitchFamily="49" charset="0"/>
              </a:rPr>
              <a:t>expr</a:t>
            </a:r>
            <a:r>
              <a:rPr lang="ru-RU" altLang="ru-RU" sz="2000" dirty="0" smtClean="0">
                <a:latin typeface="Courier New" panose="02070309020205020404" pitchFamily="49" charset="0"/>
              </a:rPr>
              <a:t>.</a:t>
            </a:r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endParaRPr lang="en-US" altLang="ru-RU" sz="2000" dirty="0" smtClean="0">
              <a:latin typeface="Courier New" panose="02070309020205020404" pitchFamily="49" charset="0"/>
            </a:endParaRPr>
          </a:p>
          <a:p>
            <a:pPr lvl="1"/>
            <a:r>
              <a:rPr lang="ru-RU" altLang="ru-RU" sz="2000" dirty="0" smtClean="0">
                <a:latin typeface="Courier New" panose="02070309020205020404" pitchFamily="49" charset="0"/>
              </a:rPr>
              <a:t>Отобразите количество уникальных значений отделов в таблице EMPLOYEES:</a:t>
            </a:r>
            <a:endParaRPr lang="en-US" altLang="ru-RU" sz="200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8FB0B716-2D04-4F38-9D90-761A00FA904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62138" y="3478209"/>
            <a:ext cx="4060825" cy="28098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7" name="Picture 10" descr="C:\salome_official\projects\11gR2\screenshots\les5_10s_a.gif">
            <a:extLst>
              <a:ext uri="{FF2B5EF4-FFF2-40B4-BE49-F238E27FC236}">
                <a16:creationId xmlns="" xmlns:a16="http://schemas.microsoft.com/office/drawing/2014/main" id="{00D60588-7FAF-4E3C-BA4D-8C90049EE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4311646"/>
            <a:ext cx="2960687" cy="4683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9934146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Функции группировки и нулевые значения</a:t>
            </a:r>
            <a:endParaRPr lang="ru-RU" sz="3200" dirty="0"/>
          </a:p>
        </p:txBody>
      </p:sp>
      <p:sp>
        <p:nvSpPr>
          <p:cNvPr id="4" name="Rectangle 13">
            <a:extLst>
              <a:ext uri="{FF2B5EF4-FFF2-40B4-BE49-F238E27FC236}">
                <a16:creationId xmlns="" xmlns:a16="http://schemas.microsoft.com/office/drawing/2014/main" id="{0688F4EB-7612-4977-8F76-D1EE61C426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74365"/>
            <a:ext cx="7918450" cy="2903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Групповые функции игнорируют нулевые значения в столбце:</a:t>
            </a:r>
          </a:p>
          <a:p>
            <a:pPr marL="0" indent="0">
              <a:buNone/>
            </a:pPr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marL="0" indent="0">
              <a:buNone/>
            </a:pPr>
            <a:r>
              <a:rPr lang="ru-RU" altLang="ru-RU" sz="2000" dirty="0" smtClean="0"/>
              <a:t>Функция COALESCE заставляет групповые функции включать нулевые значения:</a:t>
            </a:r>
            <a:endParaRPr lang="en-US" altLang="ru-RU" sz="20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49E532D2-B38D-4F3F-B418-45AB47FED3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26815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AVG(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="" xmlns:a16="http://schemas.microsoft.com/office/drawing/2014/main" id="{9F37932C-3BE8-4369-BF04-59762384990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4604646"/>
            <a:ext cx="72771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AVG(COALESCE(</a:t>
            </a:r>
            <a:r>
              <a:rPr lang="en-US" altLang="ru-RU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commission_pct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C7A2E15-E720-49AC-AAB2-E2598085092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82775" y="2406190"/>
            <a:ext cx="2730500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1DF93EB4-AEE0-4C95-A605-23B4E9DA48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871663" y="4664971"/>
            <a:ext cx="3692525" cy="28098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18" descr="C:\salome_official\projects\11gR2\screenshots\les5_11s_a.gif">
            <a:extLst>
              <a:ext uri="{FF2B5EF4-FFF2-40B4-BE49-F238E27FC236}">
                <a16:creationId xmlns="" xmlns:a16="http://schemas.microsoft.com/office/drawing/2014/main" id="{C36EA6AD-836B-465A-A568-428F2D11A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3207878"/>
            <a:ext cx="2286000" cy="4683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" descr="C:\salome_official\projects\11gR2\screenshots\les5_11s_b.gif">
            <a:extLst>
              <a:ext uri="{FF2B5EF4-FFF2-40B4-BE49-F238E27FC236}">
                <a16:creationId xmlns="" xmlns:a16="http://schemas.microsoft.com/office/drawing/2014/main" id="{1DD83D37-8A23-43A5-8E49-E06969D66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3" y="5476184"/>
            <a:ext cx="2732087" cy="446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20">
            <a:extLst>
              <a:ext uri="{FF2B5EF4-FFF2-40B4-BE49-F238E27FC236}">
                <a16:creationId xmlns="" xmlns:a16="http://schemas.microsoft.com/office/drawing/2014/main" id="{E3CD74F0-A2E3-4C6F-B9EA-3CC64A2EC6D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4757046"/>
            <a:ext cx="381000" cy="37941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2</a:t>
            </a:r>
          </a:p>
        </p:txBody>
      </p:sp>
      <p:sp>
        <p:nvSpPr>
          <p:cNvPr id="12" name="Oval 19">
            <a:extLst>
              <a:ext uri="{FF2B5EF4-FFF2-40B4-BE49-F238E27FC236}">
                <a16:creationId xmlns="" xmlns:a16="http://schemas.microsoft.com/office/drawing/2014/main" id="{B03957CC-FB0A-49B5-B2CF-84D534C018A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57200" y="2460165"/>
            <a:ext cx="373063" cy="373063"/>
          </a:xfrm>
          <a:prstGeom prst="ellipse">
            <a:avLst/>
          </a:prstGeom>
          <a:solidFill>
            <a:srgbClr val="99CC00"/>
          </a:solidFill>
          <a:ln w="28575">
            <a:solidFill>
              <a:schemeClr val="bg2"/>
            </a:solidFill>
            <a:round/>
            <a:headEnd/>
            <a:tailEnd/>
          </a:ln>
        </p:spPr>
        <p:txBody>
          <a:bodyPr wrap="none" lIns="101600" tIns="50800" rIns="101600" bIns="50800" anchor="ctr"/>
          <a:lstStyle>
            <a:lvl1pPr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1112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11112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000" b="1">
                <a:solidFill>
                  <a:schemeClr val="bg2"/>
                </a:solidFill>
              </a:rPr>
              <a:t>1</a:t>
            </a:r>
          </a:p>
        </p:txBody>
      </p:sp>
    </p:spTree>
    <p:extLst>
      <p:ext uri="{BB962C8B-B14F-4D97-AF65-F5344CB8AC3E}">
        <p14:creationId xmlns="" xmlns:p14="http://schemas.microsoft.com/office/powerpoint/2010/main" val="16601033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5143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4415" y="1028700"/>
              <a:ext cx="1028699" cy="1008041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060864" y="3177877"/>
            <a:ext cx="479806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algn="ctr">
              <a:lnSpc>
                <a:spcPct val="100000"/>
              </a:lnSpc>
              <a:spcBef>
                <a:spcPts val="100"/>
              </a:spcBef>
            </a:pPr>
            <a:r>
              <a:rPr lang="ru-RU" sz="2400" dirty="0" smtClean="0">
                <a:solidFill>
                  <a:schemeClr val="bg1"/>
                </a:solidFill>
                <a:latin typeface="Arial Black"/>
                <a:cs typeface="Arial Black"/>
              </a:rPr>
              <a:t>Группировка – </a:t>
            </a:r>
            <a:r>
              <a:rPr lang="en-US" sz="2400" dirty="0" smtClean="0">
                <a:solidFill>
                  <a:schemeClr val="bg1"/>
                </a:solidFill>
                <a:latin typeface="Arial Black"/>
                <a:cs typeface="Arial Black"/>
              </a:rPr>
              <a:t>GROUP BY</a:t>
            </a:r>
            <a:endParaRPr sz="240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790" y="1688015"/>
            <a:ext cx="123111" cy="2407919"/>
          </a:xfrm>
          <a:prstGeom prst="rect">
            <a:avLst/>
          </a:prstGeom>
        </p:spPr>
        <p:txBody>
          <a:bodyPr vert="vert270" wrap="square" lIns="0" tIns="1968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55"/>
              </a:spcBef>
            </a:pPr>
            <a:r>
              <a:rPr sz="800" spc="-4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СМОТРИ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БУДУЩЕЕ.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2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ИНВЕСТИРУЙ</a:t>
            </a:r>
            <a:r>
              <a:rPr sz="800" spc="-5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В</a:t>
            </a:r>
            <a:r>
              <a:rPr sz="800" spc="-10" dirty="0">
                <a:solidFill>
                  <a:srgbClr val="FFFFFF"/>
                </a:solidFill>
                <a:latin typeface="Microsoft JhengHei Light"/>
                <a:cs typeface="Microsoft JhengHei Light"/>
              </a:rPr>
              <a:t> ЗНАНИЯ.</a:t>
            </a:r>
            <a:endParaRPr sz="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3574" y="518011"/>
            <a:ext cx="253973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2A3890"/>
                </a:solidFill>
                <a:latin typeface="Roboto"/>
                <a:cs typeface="Roboto"/>
              </a:rPr>
              <a:t>GROUP</a:t>
            </a:r>
            <a:r>
              <a:rPr sz="3000" spc="-130" dirty="0">
                <a:solidFill>
                  <a:srgbClr val="2A3890"/>
                </a:solidFill>
                <a:latin typeface="Roboto"/>
                <a:cs typeface="Roboto"/>
              </a:rPr>
              <a:t> </a:t>
            </a:r>
            <a:r>
              <a:rPr sz="3000" spc="-65" dirty="0">
                <a:solidFill>
                  <a:srgbClr val="2A3890"/>
                </a:solidFill>
                <a:latin typeface="Roboto"/>
                <a:cs typeface="Roboto"/>
              </a:rPr>
              <a:t>BY</a:t>
            </a:r>
            <a:endParaRPr sz="3000">
              <a:latin typeface="Roboto"/>
              <a:cs typeface="Robo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576" y="1928204"/>
            <a:ext cx="78200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Разбивает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таблицу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строкам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на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несколько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групп.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3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определяются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значениями одного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или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нескольких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столбцов.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Аналитические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функции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считаются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внутри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каждой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группы</a:t>
            </a:r>
            <a:r>
              <a:rPr sz="1500" spc="-9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отдельно.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1649" y="1963667"/>
            <a:ext cx="99060" cy="1146387"/>
          </a:xfrm>
          <a:custGeom>
            <a:avLst/>
            <a:gdLst/>
            <a:ahLst/>
            <a:cxnLst/>
            <a:rect l="l" t="t" r="r" b="b"/>
            <a:pathLst>
              <a:path w="99059" h="859789">
                <a:moveTo>
                  <a:pt x="98999" y="859199"/>
                </a:moveTo>
                <a:lnTo>
                  <a:pt x="0" y="859199"/>
                </a:lnTo>
                <a:lnTo>
                  <a:pt x="0" y="0"/>
                </a:lnTo>
                <a:lnTo>
                  <a:pt x="98999" y="0"/>
                </a:lnTo>
                <a:lnTo>
                  <a:pt x="98999" y="859199"/>
                </a:lnTo>
                <a:close/>
              </a:path>
            </a:pathLst>
          </a:custGeom>
          <a:solidFill>
            <a:srgbClr val="D1336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Создание группы данных</a:t>
            </a:r>
            <a:endParaRPr lang="ru-RU" dirty="0"/>
          </a:p>
        </p:txBody>
      </p:sp>
      <p:pic>
        <p:nvPicPr>
          <p:cNvPr id="4" name="Picture 27" descr="C:\salome_official\projects\11gR2\screenshots\les5_13s_a.gif">
            <a:extLst>
              <a:ext uri="{FF2B5EF4-FFF2-40B4-BE49-F238E27FC236}">
                <a16:creationId xmlns="" xmlns:a16="http://schemas.microsoft.com/office/drawing/2014/main" id="{07DEF2BB-C82C-4CB5-9C85-60923EE637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738" y="1933575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3">
            <a:extLst>
              <a:ext uri="{FF2B5EF4-FFF2-40B4-BE49-F238E27FC236}">
                <a16:creationId xmlns="" xmlns:a16="http://schemas.microsoft.com/office/drawing/2014/main" id="{1879997A-FA22-4265-8678-276649B86F44}"/>
              </a:ext>
            </a:extLst>
          </p:cNvPr>
          <p:cNvSpPr>
            <a:spLocks/>
          </p:cNvSpPr>
          <p:nvPr/>
        </p:nvSpPr>
        <p:spPr bwMode="gray">
          <a:xfrm>
            <a:off x="3581400" y="1912938"/>
            <a:ext cx="1571625" cy="4138612"/>
          </a:xfrm>
          <a:custGeom>
            <a:avLst/>
            <a:gdLst>
              <a:gd name="T0" fmla="*/ 0 w 1210"/>
              <a:gd name="T1" fmla="*/ 2147483647 h 2607"/>
              <a:gd name="T2" fmla="*/ 0 w 1210"/>
              <a:gd name="T3" fmla="*/ 0 h 2607"/>
              <a:gd name="T4" fmla="*/ 2147483647 w 1210"/>
              <a:gd name="T5" fmla="*/ 2147483647 h 2607"/>
              <a:gd name="T6" fmla="*/ 2147483647 w 1210"/>
              <a:gd name="T7" fmla="*/ 2147483647 h 2607"/>
              <a:gd name="T8" fmla="*/ 0 w 1210"/>
              <a:gd name="T9" fmla="*/ 2147483647 h 260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10"/>
              <a:gd name="T16" fmla="*/ 0 h 2607"/>
              <a:gd name="T17" fmla="*/ 1210 w 1210"/>
              <a:gd name="T18" fmla="*/ 2607 h 260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10" h="2607">
                <a:moveTo>
                  <a:pt x="0" y="2606"/>
                </a:moveTo>
                <a:lnTo>
                  <a:pt x="0" y="0"/>
                </a:lnTo>
                <a:lnTo>
                  <a:pt x="1209" y="741"/>
                </a:lnTo>
                <a:lnTo>
                  <a:pt x="1209" y="1849"/>
                </a:lnTo>
                <a:lnTo>
                  <a:pt x="0" y="2606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C626F51A-B2EF-4135-B1F8-6C1FCEE7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" y="1524000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DB847C71-F710-4E5B-AE82-F452879E71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895350" y="4978400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="" xmlns:a16="http://schemas.microsoft.com/office/drawing/2014/main" id="{34AA682D-00B2-4982-9B43-099E48D560F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152650"/>
            <a:ext cx="2636838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10">
            <a:extLst>
              <a:ext uri="{FF2B5EF4-FFF2-40B4-BE49-F238E27FC236}">
                <a16:creationId xmlns="" xmlns:a16="http://schemas.microsoft.com/office/drawing/2014/main" id="{5EC3BC58-95FF-4E34-8680-82D19F08F7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379663"/>
            <a:ext cx="2636838" cy="41275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0" name="Rectangle 11">
            <a:extLst>
              <a:ext uri="{FF2B5EF4-FFF2-40B4-BE49-F238E27FC236}">
                <a16:creationId xmlns="" xmlns:a16="http://schemas.microsoft.com/office/drawing/2014/main" id="{CB52A053-569C-45CD-81B3-3C722720FA1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2794000"/>
            <a:ext cx="2638425" cy="11731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12">
            <a:extLst>
              <a:ext uri="{FF2B5EF4-FFF2-40B4-BE49-F238E27FC236}">
                <a16:creationId xmlns="" xmlns:a16="http://schemas.microsoft.com/office/drawing/2014/main" id="{DAD2C220-9C67-4375-925C-85ADAFEEE30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3968750"/>
            <a:ext cx="2628900" cy="661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3">
            <a:extLst>
              <a:ext uri="{FF2B5EF4-FFF2-40B4-BE49-F238E27FC236}">
                <a16:creationId xmlns="" xmlns:a16="http://schemas.microsoft.com/office/drawing/2014/main" id="{E750EBDC-7D32-458B-9100-3B91D34961C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46150" y="4633913"/>
            <a:ext cx="2617788" cy="4984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grpSp>
        <p:nvGrpSpPr>
          <p:cNvPr id="3" name="Group 15">
            <a:extLst>
              <a:ext uri="{FF2B5EF4-FFF2-40B4-BE49-F238E27FC236}">
                <a16:creationId xmlns="" xmlns:a16="http://schemas.microsoft.com/office/drawing/2014/main" id="{92B79FEF-635A-4938-BCF1-7585288BE9A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141538"/>
            <a:ext cx="604838" cy="2886075"/>
            <a:chOff x="2518" y="1315"/>
            <a:chExt cx="381" cy="1818"/>
          </a:xfrm>
        </p:grpSpPr>
        <p:sp>
          <p:nvSpPr>
            <p:cNvPr id="14" name="Rectangle 16">
              <a:extLst>
                <a:ext uri="{FF2B5EF4-FFF2-40B4-BE49-F238E27FC236}">
                  <a16:creationId xmlns="" xmlns:a16="http://schemas.microsoft.com/office/drawing/2014/main" id="{30D0BF54-E66B-4681-BC42-5E6FBD2E1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31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4400</a:t>
              </a:r>
            </a:p>
          </p:txBody>
        </p:sp>
        <p:sp>
          <p:nvSpPr>
            <p:cNvPr id="15" name="Rectangle 17">
              <a:extLst>
                <a:ext uri="{FF2B5EF4-FFF2-40B4-BE49-F238E27FC236}">
                  <a16:creationId xmlns="" xmlns:a16="http://schemas.microsoft.com/office/drawing/2014/main" id="{8CBA9A10-0FE6-41C8-84E9-92FFFC27B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40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9500</a:t>
              </a:r>
            </a:p>
          </p:txBody>
        </p:sp>
        <p:sp>
          <p:nvSpPr>
            <p:cNvPr id="16" name="Rectangle 18">
              <a:extLst>
                <a:ext uri="{FF2B5EF4-FFF2-40B4-BE49-F238E27FC236}">
                  <a16:creationId xmlns="" xmlns:a16="http://schemas.microsoft.com/office/drawing/2014/main" id="{FAEA8047-F87C-4E22-8286-DA1E1A7EB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995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3500</a:t>
              </a:r>
            </a:p>
          </p:txBody>
        </p:sp>
        <p:sp>
          <p:nvSpPr>
            <p:cNvPr id="17" name="Rectangle 19">
              <a:extLst>
                <a:ext uri="{FF2B5EF4-FFF2-40B4-BE49-F238E27FC236}">
                  <a16:creationId xmlns="" xmlns:a16="http://schemas.microsoft.com/office/drawing/2014/main" id="{CEDB6F68-99C8-4965-94D7-FFD66CD7A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503"/>
              <a:ext cx="328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6400</a:t>
              </a:r>
            </a:p>
          </p:txBody>
        </p:sp>
        <p:sp>
          <p:nvSpPr>
            <p:cNvPr id="18" name="Rectangle 20">
              <a:extLst>
                <a:ext uri="{FF2B5EF4-FFF2-40B4-BE49-F238E27FC236}">
                  <a16:creationId xmlns="" xmlns:a16="http://schemas.microsoft.com/office/drawing/2014/main" id="{F3EFDAE9-291E-484F-993C-1CE9E175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2937"/>
              <a:ext cx="381" cy="1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FF0000"/>
                </a:buCl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60000"/>
                </a:spcBef>
                <a:buClrTx/>
                <a:buFontTx/>
                <a:buNone/>
              </a:pPr>
              <a:r>
                <a:rPr lang="en-US" altLang="ru-RU" sz="1200"/>
                <a:t>10033</a:t>
              </a:r>
            </a:p>
          </p:txBody>
        </p:sp>
      </p:grpSp>
      <p:sp>
        <p:nvSpPr>
          <p:cNvPr id="19" name="Rectangle 21">
            <a:extLst>
              <a:ext uri="{FF2B5EF4-FFF2-40B4-BE49-F238E27FC236}">
                <a16:creationId xmlns="" xmlns:a16="http://schemas.microsoft.com/office/drawing/2014/main" id="{EF4F51E6-1A95-4B55-B621-39994306C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599" y="1989138"/>
            <a:ext cx="3272971" cy="92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Средняя зарплата в таблице</a:t>
            </a:r>
            <a:endParaRPr lang="en-US" altLang="ru-RU" dirty="0"/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latin typeface="Courier New" panose="02070309020205020404" pitchFamily="49" charset="0"/>
              </a:rPr>
              <a:t>EMPLOYEES</a:t>
            </a:r>
            <a:r>
              <a:rPr lang="en-US" altLang="ru-RU" dirty="0"/>
              <a:t> </a:t>
            </a:r>
            <a:r>
              <a:rPr lang="ru-RU" altLang="ru-RU" dirty="0" smtClean="0"/>
              <a:t>для каждого департамента</a:t>
            </a:r>
            <a:endParaRPr lang="en-US" altLang="ru-RU" dirty="0"/>
          </a:p>
        </p:txBody>
      </p:sp>
      <p:pic>
        <p:nvPicPr>
          <p:cNvPr id="20" name="Picture 28" descr="C:\salome_official\projects\11gR2\screenshots\les5_13_b.gif">
            <a:extLst>
              <a:ext uri="{FF2B5EF4-FFF2-40B4-BE49-F238E27FC236}">
                <a16:creationId xmlns="" xmlns:a16="http://schemas.microsoft.com/office/drawing/2014/main" id="{E81D88C2-AAE4-455F-A4DF-EA128DAB4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3" y="5351463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0" descr="C:\salome_official\projects\11gR2\screenshots\les5_13_c.gif">
            <a:extLst>
              <a:ext uri="{FF2B5EF4-FFF2-40B4-BE49-F238E27FC236}">
                <a16:creationId xmlns="" xmlns:a16="http://schemas.microsoft.com/office/drawing/2014/main" id="{89E20620-88DD-4C7E-AD19-183EF075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938" y="2943225"/>
            <a:ext cx="3417887" cy="20685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64441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Группировка данных: синтаксис оператора GROUP BY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25C2019E-BE7B-429D-BDF6-3B4870470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775" y="2302363"/>
            <a:ext cx="7918450" cy="1751013"/>
          </a:xfrm>
        </p:spPr>
        <p:txBody>
          <a:bodyPr>
            <a:normAutofit/>
          </a:bodyPr>
          <a:lstStyle/>
          <a:p>
            <a:r>
              <a:rPr lang="ru-RU" altLang="ru-RU" sz="2400" dirty="0" smtClean="0"/>
              <a:t>Вы можете разделить строки в таблице на меньшие группы, используя оператор GROUP BY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FDE988F-0F8B-43C1-9B1D-DBF48C5BC88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9950" y="3177076"/>
            <a:ext cx="7277100" cy="14065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group_function(column)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9135501-473E-4078-9F8B-0FCFA95B74AF}"/>
              </a:ext>
            </a:extLst>
          </p:cNvPr>
          <p:cNvSpPr>
            <a:spLocks noChangeArrowheads="1"/>
          </p:cNvSpPr>
          <p:nvPr/>
        </p:nvSpPr>
        <p:spPr bwMode="gray">
          <a:xfrm>
            <a:off x="952500" y="4023213"/>
            <a:ext cx="457517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73009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EA748FC6-ABBE-48F9-B66A-210DFE96AD5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471282"/>
            <a:ext cx="7277100" cy="9858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="" xmlns:a16="http://schemas.microsoft.com/office/drawing/2014/main" id="{276E5BE4-DE75-4841-A343-F10786F72A3A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571169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000" dirty="0" smtClean="0"/>
              <a:t>Все столбцы в списке SELECT, которые не находятся в групповых функциях, должны быть в выражении GROUP BY.</a:t>
            </a:r>
            <a:endParaRPr lang="en-US" altLang="ru-RU" sz="20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0878B38C-AA6D-4A24-A5EC-94FD57BCE60C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0113" y="3099932"/>
            <a:ext cx="3160712" cy="2873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2A572C58-99E9-4E99-AE2E-22F719ED54A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155825" y="2534782"/>
            <a:ext cx="1978025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4B62966-82AD-4E3D-970A-0ED094A9D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3369"/>
            <a:ext cx="4276725" cy="1743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354649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600" dirty="0" smtClean="0"/>
              <a:t>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BY</a:t>
            </a:r>
            <a:endParaRPr lang="ru-RU" sz="36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32E902E3-C71E-4390-8480-97CE9D977C7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350678"/>
            <a:ext cx="7258050" cy="9159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9">
            <a:extLst>
              <a:ext uri="{FF2B5EF4-FFF2-40B4-BE49-F238E27FC236}">
                <a16:creationId xmlns="" xmlns:a16="http://schemas.microsoft.com/office/drawing/2014/main" id="{52659EC9-BD67-4FD8-8427-61D8D8D9E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0370"/>
            <a:ext cx="7918450" cy="17510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ru-RU" altLang="ru-RU" dirty="0" smtClean="0"/>
              <a:t>Колонка внутри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GROUP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BY</a:t>
            </a:r>
            <a:r>
              <a:rPr lang="en-US" altLang="ru-RU" dirty="0"/>
              <a:t> </a:t>
            </a:r>
            <a:r>
              <a:rPr lang="ru-RU" altLang="ru-RU" dirty="0" smtClean="0"/>
              <a:t>необязательно должна быть в выборке</a:t>
            </a:r>
            <a:r>
              <a:rPr lang="en-US" altLang="ru-RU" dirty="0" smtClean="0"/>
              <a:t> </a:t>
            </a:r>
            <a:r>
              <a:rPr lang="en-US" altLang="ru-RU" dirty="0" smtClean="0">
                <a:latin typeface="Courier New" panose="02070309020205020404" pitchFamily="49" charset="0"/>
              </a:rPr>
              <a:t>SELECT</a:t>
            </a:r>
            <a:endParaRPr lang="en-US" alt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CE5222C-F3D3-472C-BCE8-63C7AEE7294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936625" y="2337978"/>
            <a:ext cx="6051550" cy="94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B43CAA89-28C2-4A81-A317-88A44E36FF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992188" y="2936466"/>
            <a:ext cx="3065462" cy="3016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8" name="Picture 8">
            <a:extLst>
              <a:ext uri="{FF2B5EF4-FFF2-40B4-BE49-F238E27FC236}">
                <a16:creationId xmlns="" xmlns:a16="http://schemas.microsoft.com/office/drawing/2014/main" id="{12211B80-CE7F-4B33-8479-A0FC1723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633378"/>
            <a:ext cx="3446463" cy="19097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2988099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Группировка по более чем одной колонке</a:t>
            </a:r>
            <a:endParaRPr lang="ru-RU" sz="32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42D0914-E385-4D5B-A8EF-524F3D7B4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690689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D3AB28E4-802A-43F0-B4E0-7BAD486557C8}"/>
              </a:ext>
            </a:extLst>
          </p:cNvPr>
          <p:cNvSpPr>
            <a:spLocks/>
          </p:cNvSpPr>
          <p:nvPr/>
        </p:nvSpPr>
        <p:spPr bwMode="gray">
          <a:xfrm>
            <a:off x="4267200" y="2147889"/>
            <a:ext cx="533400" cy="4191000"/>
          </a:xfrm>
          <a:custGeom>
            <a:avLst/>
            <a:gdLst>
              <a:gd name="T0" fmla="*/ 0 w 1090"/>
              <a:gd name="T1" fmla="*/ 2147483647 h 2752"/>
              <a:gd name="T2" fmla="*/ 0 w 1090"/>
              <a:gd name="T3" fmla="*/ 0 h 2752"/>
              <a:gd name="T4" fmla="*/ 2147483647 w 1090"/>
              <a:gd name="T5" fmla="*/ 2147483647 h 2752"/>
              <a:gd name="T6" fmla="*/ 2147483647 w 1090"/>
              <a:gd name="T7" fmla="*/ 2147483647 h 2752"/>
              <a:gd name="T8" fmla="*/ 0 w 1090"/>
              <a:gd name="T9" fmla="*/ 2147483647 h 27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90"/>
              <a:gd name="T16" fmla="*/ 0 h 2752"/>
              <a:gd name="T17" fmla="*/ 1090 w 1090"/>
              <a:gd name="T18" fmla="*/ 2752 h 27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90" h="2752">
                <a:moveTo>
                  <a:pt x="0" y="2751"/>
                </a:moveTo>
                <a:lnTo>
                  <a:pt x="0" y="0"/>
                </a:lnTo>
                <a:lnTo>
                  <a:pt x="1089" y="405"/>
                </a:lnTo>
                <a:lnTo>
                  <a:pt x="1089" y="2362"/>
                </a:lnTo>
                <a:lnTo>
                  <a:pt x="0" y="275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F363B960-5AFE-4FD0-A401-F4599C30A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90689"/>
            <a:ext cx="3849914" cy="739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sz="1400" dirty="0" smtClean="0"/>
              <a:t>Добавьте зарплаты в таблицу EMPLOYEES</a:t>
            </a:r>
          </a:p>
          <a:p>
            <a:pPr>
              <a:spcBef>
                <a:spcPct val="0"/>
              </a:spcBef>
            </a:pPr>
            <a:r>
              <a:rPr lang="ru-RU" altLang="ru-RU" sz="1400" dirty="0" smtClean="0"/>
              <a:t>для каждой должности, сгруппированные по отделам.</a:t>
            </a:r>
            <a:endParaRPr lang="en-US" altLang="ru-RU" sz="1400" dirty="0"/>
          </a:p>
        </p:txBody>
      </p:sp>
      <p:sp>
        <p:nvSpPr>
          <p:cNvPr id="11" name="Text Box 12">
            <a:extLst>
              <a:ext uri="{FF2B5EF4-FFF2-40B4-BE49-F238E27FC236}">
                <a16:creationId xmlns="" xmlns:a16="http://schemas.microsoft.com/office/drawing/2014/main" id="{3A72A145-BEA0-4E21-92A3-A7246845A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63" y="5424489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3" name="Picture 22" descr="C:\salome_official\projects\11gR2\screenshots\les5_17s_a.gif">
            <a:extLst>
              <a:ext uri="{FF2B5EF4-FFF2-40B4-BE49-F238E27FC236}">
                <a16:creationId xmlns="" xmlns:a16="http://schemas.microsoft.com/office/drawing/2014/main" id="{EBB62FB0-4DC9-49FC-BA74-CF3EDA74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38" y="2138364"/>
            <a:ext cx="3578225" cy="3429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3" descr="C:\salome_official\projects\11gR2\screenshots\les5_17s_b.gif">
            <a:extLst>
              <a:ext uri="{FF2B5EF4-FFF2-40B4-BE49-F238E27FC236}">
                <a16:creationId xmlns="" xmlns:a16="http://schemas.microsoft.com/office/drawing/2014/main" id="{BE37EA3E-B11B-4144-B0C5-FE635CDC3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" y="5846764"/>
            <a:ext cx="357822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>
            <a:extLst>
              <a:ext uri="{FF2B5EF4-FFF2-40B4-BE49-F238E27FC236}">
                <a16:creationId xmlns="" xmlns:a16="http://schemas.microsoft.com/office/drawing/2014/main" id="{1DD1E9BD-1EE1-478B-BAC8-D95E39936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605089"/>
            <a:ext cx="3833813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18790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GROUP</a:t>
            </a:r>
            <a:r>
              <a:rPr lang="en-US" altLang="ru-RU" sz="3200" dirty="0" smtClean="0"/>
              <a:t> </a:t>
            </a:r>
            <a:r>
              <a:rPr lang="en-US" altLang="ru-RU" sz="3200" dirty="0">
                <a:latin typeface="Courier New" panose="02070309020205020404" pitchFamily="49" charset="0"/>
              </a:rPr>
              <a:t>BY</a:t>
            </a:r>
            <a:r>
              <a:rPr lang="en-US" altLang="ru-RU" sz="3200" dirty="0"/>
              <a:t> </a:t>
            </a:r>
            <a:r>
              <a:rPr lang="ru-RU" altLang="ru-RU" sz="3200" dirty="0" smtClean="0"/>
              <a:t>выражения для нескольких колонок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C1F016B-8B4F-4A5D-A1F5-77E6591063E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600200"/>
            <a:ext cx="7277100" cy="1371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	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40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83BD16E-15A5-4B8E-B4F6-F7C4950D5C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933450" y="2419350"/>
            <a:ext cx="4195763" cy="2809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E405D2DA-2071-4F71-89B6-A95EE49BD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352800"/>
            <a:ext cx="3962400" cy="23241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294289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74952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A309A365-4EE0-464E-9114-C54EB7DC20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96081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Любой столбец или выражение в списке SELECT, не являющееся агрегатной функцией, должно быть в GROUP BY</a:t>
            </a:r>
            <a:r>
              <a:rPr lang="en-US" altLang="ru-RU" sz="2000" dirty="0" smtClean="0"/>
              <a:t>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1586C7EF-8C95-4A3B-8283-F55914E0DB7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85800" y="2434281"/>
            <a:ext cx="7305675" cy="8032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employees;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="" xmlns:a16="http://schemas.microsoft.com/office/drawing/2014/main" id="{FFD80293-94CA-419D-868D-266FA47E4A07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5325" y="4339281"/>
            <a:ext cx="7305675" cy="990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COUNT(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7" name="Line 12">
            <a:extLst>
              <a:ext uri="{FF2B5EF4-FFF2-40B4-BE49-F238E27FC236}">
                <a16:creationId xmlns="" xmlns:a16="http://schemas.microsoft.com/office/drawing/2014/main" id="{FF59C952-2254-4D4E-A624-1D928F8E7655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6015681"/>
            <a:ext cx="17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Line 13">
            <a:extLst>
              <a:ext uri="{FF2B5EF4-FFF2-40B4-BE49-F238E27FC236}">
                <a16:creationId xmlns="" xmlns:a16="http://schemas.microsoft.com/office/drawing/2014/main" id="{85D3E421-D148-4B9F-8339-6D2702A18A21}"/>
              </a:ext>
            </a:extLst>
          </p:cNvPr>
          <p:cNvSpPr>
            <a:spLocks noChangeShapeType="1"/>
          </p:cNvSpPr>
          <p:nvPr/>
        </p:nvSpPr>
        <p:spPr bwMode="gray">
          <a:xfrm>
            <a:off x="749300" y="5329881"/>
            <a:ext cx="0" cy="685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17">
            <a:extLst>
              <a:ext uri="{FF2B5EF4-FFF2-40B4-BE49-F238E27FC236}">
                <a16:creationId xmlns="" xmlns:a16="http://schemas.microsoft.com/office/drawing/2014/main" id="{F2104390-8CF4-438F-A23A-CD866B3AEEAC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577281"/>
            <a:ext cx="1555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Line 18">
            <a:extLst>
              <a:ext uri="{FF2B5EF4-FFF2-40B4-BE49-F238E27FC236}">
                <a16:creationId xmlns="" xmlns:a16="http://schemas.microsoft.com/office/drawing/2014/main" id="{50D8EC82-2F43-4A47-8F4A-04FF78A981F9}"/>
              </a:ext>
            </a:extLst>
          </p:cNvPr>
          <p:cNvSpPr>
            <a:spLocks noChangeShapeType="1"/>
          </p:cNvSpPr>
          <p:nvPr/>
        </p:nvSpPr>
        <p:spPr bwMode="gray">
          <a:xfrm>
            <a:off x="762000" y="3272481"/>
            <a:ext cx="0" cy="3048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Text Box 19">
            <a:extLst>
              <a:ext uri="{FF2B5EF4-FFF2-40B4-BE49-F238E27FC236}">
                <a16:creationId xmlns="" xmlns:a16="http://schemas.microsoft.com/office/drawing/2014/main" id="{78E7DA41-3BAD-41F9-8292-54104FE4157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343400" y="3347094"/>
            <a:ext cx="4343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Для подсчета фамилий для каждого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department_id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необходимо добавить выражение GROUP BY.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sp>
        <p:nvSpPr>
          <p:cNvPr id="12" name="Text Box 20">
            <a:extLst>
              <a:ext uri="{FF2B5EF4-FFF2-40B4-BE49-F238E27FC236}">
                <a16:creationId xmlns="" xmlns:a16="http://schemas.microsoft.com/office/drawing/2014/main" id="{1A2BF431-B12E-4B45-BD20-5813BBE03BB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881438" y="5482281"/>
            <a:ext cx="4495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chemeClr val="hlink"/>
                </a:solidFill>
              </a:rPr>
              <a:t>Либо добавьте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в GROUP BY, либо удалите столбец </a:t>
            </a:r>
            <a:r>
              <a:rPr lang="ru-RU" altLang="ru-RU" sz="1600" dirty="0" err="1" smtClean="0">
                <a:solidFill>
                  <a:schemeClr val="hlink"/>
                </a:solidFill>
              </a:rPr>
              <a:t>job_id</a:t>
            </a:r>
            <a:r>
              <a:rPr lang="ru-RU" altLang="ru-RU" sz="1600" dirty="0" smtClean="0">
                <a:solidFill>
                  <a:schemeClr val="hlink"/>
                </a:solidFill>
              </a:rPr>
              <a:t> из списка SELECT.</a:t>
            </a:r>
            <a:endParaRPr lang="en-US" altLang="ru-RU" sz="1600" dirty="0">
              <a:solidFill>
                <a:schemeClr val="hlink"/>
              </a:solidFill>
            </a:endParaRPr>
          </a:p>
        </p:txBody>
      </p:sp>
      <p:pic>
        <p:nvPicPr>
          <p:cNvPr id="13" name="Picture 25" descr="C:\salome_official\projects\11gR2_SQL 1\screenshots\les5_19s_a1.gif">
            <a:extLst>
              <a:ext uri="{FF2B5EF4-FFF2-40B4-BE49-F238E27FC236}">
                <a16:creationId xmlns="" xmlns:a16="http://schemas.microsoft.com/office/drawing/2014/main" id="{57DA453B-EF89-4EF5-BAE1-958E5EE21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3399481"/>
            <a:ext cx="337185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6" descr="C:\salome_official\projects\11gR2_SQL 1\screenshots\les5_19s_b1.gif">
            <a:extLst>
              <a:ext uri="{FF2B5EF4-FFF2-40B4-BE49-F238E27FC236}">
                <a16:creationId xmlns="" xmlns:a16="http://schemas.microsoft.com/office/drawing/2014/main" id="{12AC0502-B4FE-49C0-A901-6D7F47F9A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5823594"/>
            <a:ext cx="291465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5990401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Некорректные запросы на применение функций группировки</a:t>
            </a:r>
            <a:endParaRPr lang="ru-RU" sz="3200" dirty="0"/>
          </a:p>
        </p:txBody>
      </p:sp>
      <p:sp>
        <p:nvSpPr>
          <p:cNvPr id="4" name="Rectangle 8">
            <a:extLst>
              <a:ext uri="{FF2B5EF4-FFF2-40B4-BE49-F238E27FC236}">
                <a16:creationId xmlns="" xmlns:a16="http://schemas.microsoft.com/office/drawing/2014/main" id="{9E930702-CB5F-4295-9DE1-BB3B46400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2342" y="1770517"/>
            <a:ext cx="7918450" cy="1751013"/>
          </a:xfrm>
        </p:spPr>
        <p:txBody>
          <a:bodyPr>
            <a:normAutofit/>
          </a:bodyPr>
          <a:lstStyle/>
          <a:p>
            <a:pPr lvl="1"/>
            <a:r>
              <a:rPr lang="ru-RU" altLang="ru-RU" sz="1600" dirty="0" smtClean="0"/>
              <a:t>Вы не можете использовать предложение WHERE для ограничения групп.</a:t>
            </a:r>
          </a:p>
          <a:p>
            <a:pPr lvl="1"/>
            <a:r>
              <a:rPr lang="ru-RU" altLang="ru-RU" sz="1600" dirty="0" smtClean="0"/>
              <a:t>Для ограничения групп используется предложение </a:t>
            </a:r>
            <a:r>
              <a:rPr lang="ru-RU" altLang="ru-RU" sz="1600" b="1" dirty="0" smtClean="0"/>
              <a:t>HAVING</a:t>
            </a:r>
            <a:r>
              <a:rPr lang="ru-RU" altLang="ru-RU" sz="1600" dirty="0" smtClean="0"/>
              <a:t>.</a:t>
            </a:r>
          </a:p>
          <a:p>
            <a:pPr lvl="1"/>
            <a:r>
              <a:rPr lang="ru-RU" altLang="ru-RU" sz="1600" dirty="0" smtClean="0"/>
              <a:t>Вы не можете использовать групповые функции в предложении WHERE.</a:t>
            </a:r>
            <a:endParaRPr lang="en-US" altLang="ru-RU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DA79AEBB-DE0C-46FD-91CE-0DF9E512F86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935289"/>
            <a:ext cx="7286625" cy="1168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682625" algn="l"/>
                <a:tab pos="18335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AVG(salary)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AVG(salary) &gt; 8000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="" xmlns:a16="http://schemas.microsoft.com/office/drawing/2014/main" id="{5895D8D2-5FD4-4F99-80B9-401372D1A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4433889"/>
            <a:ext cx="299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1600" dirty="0" smtClean="0">
                <a:solidFill>
                  <a:srgbClr val="FF3300"/>
                </a:solidFill>
              </a:rPr>
              <a:t>Невозможно использовать предложение WHERE для ограничения групп.</a:t>
            </a:r>
            <a:endParaRPr lang="en-US" altLang="ru-RU" sz="1600" dirty="0">
              <a:solidFill>
                <a:srgbClr val="FF3300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8340B8EB-0A56-4533-B1EE-56217C82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575" y="4357689"/>
            <a:ext cx="413702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298528668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017"/>
          </a:xfrm>
          <a:prstGeom prst="rect">
            <a:avLst/>
          </a:prstGeom>
        </p:spPr>
        <p:txBody>
          <a:bodyPr vert="horz" wrap="square" lIns="0" tIns="18114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3575" y="1928212"/>
            <a:ext cx="339471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Подсчитать</a:t>
            </a:r>
            <a:r>
              <a:rPr sz="1500" spc="-5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общую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сумму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покупок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по </a:t>
            </a: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каждой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категории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товаров.</a:t>
            </a:r>
            <a:endParaRPr sz="1500">
              <a:latin typeface="Roboto"/>
              <a:cs typeface="Roboto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820812" y="1895616"/>
          <a:ext cx="4081780" cy="22656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430"/>
                <a:gridCol w="1873885"/>
                <a:gridCol w="1561465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25" dirty="0">
                          <a:latin typeface="Arial"/>
                          <a:cs typeface="Arial"/>
                        </a:rPr>
                        <a:t>ID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10.45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67.20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6176" y="3544871"/>
            <a:ext cx="2658745" cy="703140"/>
          </a:xfrm>
          <a:prstGeom prst="rect">
            <a:avLst/>
          </a:prstGeom>
        </p:spPr>
        <p:txBody>
          <a:bodyPr vert="horz" wrap="square" lIns="0" tIns="425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30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300">
              <a:latin typeface="Courier New"/>
              <a:cs typeface="Courier New"/>
            </a:endParaRPr>
          </a:p>
          <a:p>
            <a:pPr marL="12700" marR="5080" indent="680085">
              <a:lnSpc>
                <a:spcPct val="114999"/>
              </a:lnSpc>
            </a:pPr>
            <a:r>
              <a:rPr sz="13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r>
              <a:rPr sz="1300" spc="-135" dirty="0">
                <a:solidFill>
                  <a:srgbClr val="800000"/>
                </a:solidFill>
                <a:latin typeface="Courier New"/>
                <a:cs typeface="Courier New"/>
              </a:rPr>
              <a:t> </a:t>
            </a:r>
            <a:r>
              <a:rPr sz="1300" spc="-25" dirty="0">
                <a:solidFill>
                  <a:srgbClr val="0000FF"/>
                </a:solidFill>
                <a:latin typeface="Courier New"/>
                <a:cs typeface="Courier New"/>
              </a:rPr>
              <a:t>AS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total_sales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6175" y="4456223"/>
            <a:ext cx="520700" cy="47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3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3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36371" y="4456223"/>
            <a:ext cx="1971039" cy="468077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3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13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3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800000"/>
                </a:solidFill>
                <a:latin typeface="Courier New"/>
                <a:cs typeface="Courier New"/>
              </a:rPr>
              <a:t>product_category</a:t>
            </a:r>
            <a:r>
              <a:rPr sz="13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3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038387" y="4421217"/>
          <a:ext cx="3459478" cy="1739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9739"/>
                <a:gridCol w="1729739"/>
              </a:tblGrid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Product_category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b="1" spc="-10" dirty="0">
                          <a:latin typeface="Arial"/>
                          <a:cs typeface="Arial"/>
                        </a:rPr>
                        <a:t>total_sales</a:t>
                      </a:r>
                      <a:endParaRPr sz="1900">
                        <a:latin typeface="Arial"/>
                        <a:cs typeface="Arial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20" dirty="0">
                          <a:latin typeface="Microsoft Sans Serif"/>
                          <a:cs typeface="Microsoft Sans Serif"/>
                        </a:rPr>
                        <a:t>Food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77.65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140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27473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10" dirty="0">
                          <a:latin typeface="Microsoft Sans Serif"/>
                          <a:cs typeface="Microsoft Sans Serif"/>
                        </a:rPr>
                        <a:t>Beverages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900" spc="-25" dirty="0">
                          <a:latin typeface="Microsoft Sans Serif"/>
                          <a:cs typeface="Microsoft Sans Serif"/>
                        </a:rPr>
                        <a:t>250</a:t>
                      </a:r>
                      <a:endParaRPr sz="19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4987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375" y="1989172"/>
            <a:ext cx="297497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Какой</a:t>
            </a:r>
            <a:r>
              <a:rPr sz="1500" spc="-5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30" dirty="0">
                <a:solidFill>
                  <a:srgbClr val="434343"/>
                </a:solidFill>
                <a:latin typeface="Roboto"/>
                <a:cs typeface="Roboto"/>
              </a:rPr>
              <a:t>результат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434343"/>
                </a:solidFill>
                <a:latin typeface="Roboto"/>
                <a:cs typeface="Roboto"/>
              </a:rPr>
              <a:t>выдаст</a:t>
            </a:r>
            <a:r>
              <a:rPr sz="1500" spc="-45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500">
              <a:latin typeface="Roboto"/>
              <a:cs typeface="Robo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SELECT</a:t>
            </a:r>
            <a:r>
              <a:rPr sz="1500" spc="-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date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,</a:t>
            </a:r>
            <a:endParaRPr sz="1500">
              <a:latin typeface="Courier New"/>
              <a:cs typeface="Courier New"/>
            </a:endParaRPr>
          </a:p>
          <a:p>
            <a:pPr marL="812800">
              <a:lnSpc>
                <a:spcPct val="100000"/>
              </a:lnSpc>
              <a:spcBef>
                <a:spcPts val="270"/>
              </a:spcBef>
            </a:pPr>
            <a:r>
              <a:rPr sz="1500" i="1" spc="-10" dirty="0">
                <a:solidFill>
                  <a:srgbClr val="FF00FF"/>
                </a:solidFill>
                <a:latin typeface="Courier New"/>
                <a:cs typeface="Courier New"/>
              </a:rPr>
              <a:t>Sum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(sales_amount)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374" y="3726532"/>
            <a:ext cx="596900" cy="6222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700"/>
              </a:lnSpc>
              <a:spcBef>
                <a:spcPts val="100"/>
              </a:spcBef>
            </a:pPr>
            <a:r>
              <a:rPr sz="1500" spc="-20" dirty="0">
                <a:solidFill>
                  <a:srgbClr val="0000FF"/>
                </a:solidFill>
                <a:latin typeface="Courier New"/>
                <a:cs typeface="Courier New"/>
              </a:rPr>
              <a:t>FROM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GROUP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3606" y="3726532"/>
            <a:ext cx="1169035" cy="62453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sales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BY</a:t>
            </a:r>
            <a:r>
              <a:rPr sz="15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800000"/>
                </a:solidFill>
                <a:latin typeface="Courier New"/>
                <a:cs typeface="Courier New"/>
              </a:rPr>
              <a:t>client</a:t>
            </a:r>
            <a:r>
              <a:rPr sz="1500" spc="-10" dirty="0">
                <a:solidFill>
                  <a:srgbClr val="C0C0C0"/>
                </a:solidFill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860169"/>
          </a:xfrm>
          <a:prstGeom prst="rect">
            <a:avLst/>
          </a:prstGeom>
        </p:spPr>
        <p:txBody>
          <a:bodyPr vert="horz" wrap="square" lIns="0" tIns="181290" rIns="0" bIns="0" rtlCol="0">
            <a:spAutoFit/>
          </a:bodyPr>
          <a:lstStyle/>
          <a:p>
            <a:pPr marL="390525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GROUP</a:t>
            </a:r>
            <a:r>
              <a:rPr spc="-90" dirty="0"/>
              <a:t> </a:t>
            </a:r>
            <a:r>
              <a:rPr spc="-70" dirty="0"/>
              <a:t>BY:</a:t>
            </a:r>
            <a:r>
              <a:rPr spc="-90" dirty="0"/>
              <a:t> </a:t>
            </a:r>
            <a:r>
              <a:rPr dirty="0"/>
              <a:t>пример</a:t>
            </a:r>
            <a:r>
              <a:rPr spc="-85" dirty="0"/>
              <a:t> </a:t>
            </a:r>
            <a:r>
              <a:rPr spc="-5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725" y="1928212"/>
            <a:ext cx="3374390" cy="19569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81635">
              <a:lnSpc>
                <a:spcPct val="120000"/>
              </a:lnSpc>
              <a:spcBef>
                <a:spcPts val="100"/>
              </a:spcBef>
            </a:pPr>
            <a:r>
              <a:rPr sz="1500" dirty="0">
                <a:solidFill>
                  <a:srgbClr val="434343"/>
                </a:solidFill>
                <a:latin typeface="Roboto"/>
                <a:cs typeface="Roboto"/>
              </a:rPr>
              <a:t>Как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434343"/>
                </a:solidFill>
                <a:latin typeface="Roboto"/>
                <a:cs typeface="Roboto"/>
              </a:rPr>
              <a:t>будет</a:t>
            </a:r>
            <a:r>
              <a:rPr sz="1500" spc="-20" dirty="0">
                <a:solidFill>
                  <a:srgbClr val="434343"/>
                </a:solidFill>
                <a:latin typeface="Roboto"/>
                <a:cs typeface="Roboto"/>
              </a:rPr>
              <a:t> выглядеть </a:t>
            </a:r>
            <a:r>
              <a:rPr sz="1500" spc="-10" dirty="0">
                <a:solidFill>
                  <a:srgbClr val="434343"/>
                </a:solidFill>
                <a:latin typeface="Roboto"/>
                <a:cs typeface="Roboto"/>
              </a:rPr>
              <a:t>следующий запрос?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500">
              <a:latin typeface="Roboto"/>
              <a:cs typeface="Roboto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Подсчитать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0" dirty="0">
                <a:solidFill>
                  <a:srgbClr val="434343"/>
                </a:solidFill>
                <a:latin typeface="Roboto Cn"/>
                <a:cs typeface="Roboto Cn"/>
              </a:rPr>
              <a:t>количество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покупок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по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каждому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клиенту,</a:t>
            </a:r>
            <a:r>
              <a:rPr sz="1500" b="1" i="1" spc="5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который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75" dirty="0">
                <a:solidFill>
                  <a:srgbClr val="434343"/>
                </a:solidFill>
                <a:latin typeface="Roboto Cn"/>
                <a:cs typeface="Roboto Cn"/>
              </a:rPr>
              <a:t>совершил 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как </a:t>
            </a:r>
            <a:r>
              <a:rPr sz="1500" b="1" i="1" spc="85" dirty="0">
                <a:solidFill>
                  <a:srgbClr val="434343"/>
                </a:solidFill>
                <a:latin typeface="Roboto Cn"/>
                <a:cs typeface="Roboto Cn"/>
              </a:rPr>
              <a:t>минимум</a:t>
            </a:r>
            <a:r>
              <a:rPr sz="1500" b="1" i="1" spc="60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dirty="0">
                <a:solidFill>
                  <a:srgbClr val="434343"/>
                </a:solidFill>
                <a:latin typeface="Roboto Cn"/>
                <a:cs typeface="Roboto Cn"/>
              </a:rPr>
              <a:t>2</a:t>
            </a:r>
            <a:r>
              <a:rPr sz="1500" b="1" i="1" spc="65" dirty="0">
                <a:solidFill>
                  <a:srgbClr val="434343"/>
                </a:solidFill>
                <a:latin typeface="Roboto Cn"/>
                <a:cs typeface="Roboto Cn"/>
              </a:rPr>
              <a:t> </a:t>
            </a:r>
            <a:r>
              <a:rPr sz="1500" b="1" i="1" spc="50" dirty="0">
                <a:solidFill>
                  <a:srgbClr val="434343"/>
                </a:solidFill>
                <a:latin typeface="Roboto Cn"/>
                <a:cs typeface="Roboto Cn"/>
              </a:rPr>
              <a:t>покупки.</a:t>
            </a:r>
            <a:endParaRPr sz="1500">
              <a:latin typeface="Roboto Cn"/>
              <a:cs typeface="Roboto C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33" y="1901975"/>
            <a:ext cx="620721" cy="8276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19562" y="1895816"/>
          <a:ext cx="4258944" cy="3561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7680"/>
                <a:gridCol w="1414145"/>
                <a:gridCol w="1336039"/>
                <a:gridCol w="1021080"/>
              </a:tblGrid>
              <a:tr h="586740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5" dirty="0">
                          <a:latin typeface="Arial"/>
                          <a:cs typeface="Arial"/>
                        </a:rPr>
                        <a:t>ID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client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sales_amount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b="1" spc="-20" dirty="0">
                          <a:latin typeface="Arial"/>
                          <a:cs typeface="Arial"/>
                        </a:rPr>
                        <a:t>date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  <a:solidFill>
                      <a:srgbClr val="D13368"/>
                    </a:solidFill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1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102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13927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Василий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47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2012-10-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27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18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Мария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20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</a:t>
                      </a:r>
                      <a:r>
                        <a:rPr sz="1600" spc="-40" dirty="0">
                          <a:latin typeface="Microsoft Sans Serif"/>
                          <a:cs typeface="Microsoft Sans Serif"/>
                        </a:rPr>
                        <a:t>11-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14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572345"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50" dirty="0">
                          <a:latin typeface="Microsoft Sans Serif"/>
                          <a:cs typeface="Microsoft Sans Serif"/>
                        </a:rPr>
                        <a:t>5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0" dirty="0">
                          <a:latin typeface="Microsoft Sans Serif"/>
                          <a:cs typeface="Microsoft Sans Serif"/>
                        </a:rPr>
                        <a:t>Петр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160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600" spc="-10" dirty="0">
                          <a:latin typeface="Microsoft Sans Serif"/>
                          <a:cs typeface="Microsoft Sans Serif"/>
                        </a:rPr>
                        <a:t>2012-12-</a:t>
                      </a:r>
                      <a:r>
                        <a:rPr sz="1600" spc="-25" dirty="0">
                          <a:latin typeface="Microsoft Sans Serif"/>
                          <a:cs typeface="Microsoft Sans Serif"/>
                        </a:rPr>
                        <a:t>03</a:t>
                      </a:r>
                      <a:endParaRPr sz="1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105833" marB="0">
                    <a:lnL w="9525">
                      <a:solidFill>
                        <a:srgbClr val="9E9E9E"/>
                      </a:solidFill>
                      <a:prstDash val="solid"/>
                    </a:lnL>
                    <a:lnR w="9525">
                      <a:solidFill>
                        <a:srgbClr val="9E9E9E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957775" y="5990984"/>
            <a:ext cx="398145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u="heavy" spc="-55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https://www.db-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fiddle.com/f/kVSgXux6384wV7LU</a:t>
            </a:r>
            <a:r>
              <a:rPr sz="1400" spc="-10" dirty="0">
                <a:solidFill>
                  <a:srgbClr val="F06292"/>
                </a:solidFill>
                <a:latin typeface="Roboto"/>
                <a:cs typeface="Roboto"/>
              </a:rPr>
              <a:t> </a:t>
            </a:r>
            <a:r>
              <a:rPr sz="1400" u="heavy" spc="-10" dirty="0">
                <a:solidFill>
                  <a:srgbClr val="F06292"/>
                </a:solidFill>
                <a:uFill>
                  <a:solidFill>
                    <a:srgbClr val="F06292"/>
                  </a:solidFill>
                </a:uFill>
                <a:latin typeface="Roboto"/>
                <a:cs typeface="Roboto"/>
                <a:hlinkClick r:id="rId3"/>
              </a:rPr>
              <a:t>ZJwnQn/9</a:t>
            </a:r>
            <a:endParaRPr sz="14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Ограничение результатов группировки</a:t>
            </a:r>
            <a:endParaRPr lang="ru-RU" sz="3600" dirty="0"/>
          </a:p>
        </p:txBody>
      </p:sp>
      <p:pic>
        <p:nvPicPr>
          <p:cNvPr id="5" name="Picture 28" descr="C:\salome_official\projects\11gR2\screenshots\les5_13s_a.gif">
            <a:extLst>
              <a:ext uri="{FF2B5EF4-FFF2-40B4-BE49-F238E27FC236}">
                <a16:creationId xmlns="" xmlns:a16="http://schemas.microsoft.com/office/drawing/2014/main" id="{C12C983E-8D1E-40B0-8AD8-19FCEB7B2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88" y="2078209"/>
            <a:ext cx="2628900" cy="3200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9" descr="C:\salome_official\projects\11gR2\screenshots\les5_13_b.gif">
            <a:extLst>
              <a:ext uri="{FF2B5EF4-FFF2-40B4-BE49-F238E27FC236}">
                <a16:creationId xmlns="" xmlns:a16="http://schemas.microsoft.com/office/drawing/2014/main" id="{6AC526CE-1826-43B6-9FA5-FFF149A71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150" y="5562771"/>
            <a:ext cx="2628900" cy="685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37A12039-4096-4647-97FF-1005560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517821"/>
            <a:ext cx="14128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="" xmlns:a16="http://schemas.microsoft.com/office/drawing/2014/main" id="{E8440D0A-B26A-4AAF-9FB8-681A8F1C8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1075" y="5150021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="" xmlns:a16="http://schemas.microsoft.com/office/drawing/2014/main" id="{058A245E-1655-443C-B0B0-184AA9E9FC9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55925" y="2546521"/>
            <a:ext cx="765175" cy="18732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Rectangle 12">
            <a:extLst>
              <a:ext uri="{FF2B5EF4-FFF2-40B4-BE49-F238E27FC236}">
                <a16:creationId xmlns="" xmlns:a16="http://schemas.microsoft.com/office/drawing/2014/main" id="{A7DD4E5F-CF29-42D2-8472-46DB5E2C127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70213" y="4803946"/>
            <a:ext cx="730250" cy="2286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13">
            <a:extLst>
              <a:ext uri="{FF2B5EF4-FFF2-40B4-BE49-F238E27FC236}">
                <a16:creationId xmlns="" xmlns:a16="http://schemas.microsoft.com/office/drawing/2014/main" id="{12A5D4FA-CBFD-4909-85CF-F3833AF36F3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55688" y="4803946"/>
            <a:ext cx="2646362" cy="46831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Freeform 17">
            <a:extLst>
              <a:ext uri="{FF2B5EF4-FFF2-40B4-BE49-F238E27FC236}">
                <a16:creationId xmlns="" xmlns:a16="http://schemas.microsoft.com/office/drawing/2014/main" id="{BD650F6F-00B2-413E-83DB-C078550F7503}"/>
              </a:ext>
            </a:extLst>
          </p:cNvPr>
          <p:cNvSpPr>
            <a:spLocks/>
          </p:cNvSpPr>
          <p:nvPr/>
        </p:nvSpPr>
        <p:spPr bwMode="gray">
          <a:xfrm>
            <a:off x="3713163" y="2062334"/>
            <a:ext cx="990600" cy="4232275"/>
          </a:xfrm>
          <a:custGeom>
            <a:avLst/>
            <a:gdLst>
              <a:gd name="T0" fmla="*/ 0 w 1687"/>
              <a:gd name="T1" fmla="*/ 2147483647 h 2722"/>
              <a:gd name="T2" fmla="*/ 0 w 1687"/>
              <a:gd name="T3" fmla="*/ 0 h 2722"/>
              <a:gd name="T4" fmla="*/ 2147483647 w 1687"/>
              <a:gd name="T5" fmla="*/ 2147483647 h 2722"/>
              <a:gd name="T6" fmla="*/ 2147483647 w 1687"/>
              <a:gd name="T7" fmla="*/ 2147483647 h 2722"/>
              <a:gd name="T8" fmla="*/ 0 w 1687"/>
              <a:gd name="T9" fmla="*/ 2147483647 h 27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7"/>
              <a:gd name="T16" fmla="*/ 0 h 2722"/>
              <a:gd name="T17" fmla="*/ 1687 w 1687"/>
              <a:gd name="T18" fmla="*/ 2722 h 272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7" h="2722">
                <a:moveTo>
                  <a:pt x="0" y="2721"/>
                </a:moveTo>
                <a:lnTo>
                  <a:pt x="0" y="0"/>
                </a:lnTo>
                <a:lnTo>
                  <a:pt x="1686" y="1016"/>
                </a:lnTo>
                <a:lnTo>
                  <a:pt x="1686" y="1705"/>
                </a:lnTo>
                <a:lnTo>
                  <a:pt x="0" y="2721"/>
                </a:lnTo>
              </a:path>
            </a:pathLst>
          </a:custGeom>
          <a:solidFill>
            <a:srgbClr val="FFCC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 cap="rnd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Rectangle 18">
            <a:extLst>
              <a:ext uri="{FF2B5EF4-FFF2-40B4-BE49-F238E27FC236}">
                <a16:creationId xmlns="" xmlns:a16="http://schemas.microsoft.com/office/drawing/2014/main" id="{9FA9F5B2-2044-43AE-9248-DB5B2F4F70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288" y="2449684"/>
            <a:ext cx="29718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ru-RU" altLang="ru-RU" dirty="0" smtClean="0"/>
              <a:t>Максимальная зарплата на отдел, когда она больше </a:t>
            </a:r>
            <a:r>
              <a:rPr lang="en-US" altLang="ru-RU" dirty="0" smtClean="0"/>
              <a:t>$</a:t>
            </a:r>
            <a:r>
              <a:rPr lang="en-US" altLang="ru-RU" dirty="0"/>
              <a:t>10,000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="" xmlns:a16="http://schemas.microsoft.com/office/drawing/2014/main" id="{0C74C75C-D62C-41BD-88B0-A25A6EDC9178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82913" y="5804071"/>
            <a:ext cx="730250" cy="2190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5" name="Rectangle 26">
            <a:extLst>
              <a:ext uri="{FF2B5EF4-FFF2-40B4-BE49-F238E27FC236}">
                <a16:creationId xmlns="" xmlns:a16="http://schemas.microsoft.com/office/drawing/2014/main" id="{2D043F0E-D273-47E9-899D-66AF52755D7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79500" y="2549696"/>
            <a:ext cx="2636838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27" name="Rectangle 14">
            <a:extLst>
              <a:ext uri="{FF2B5EF4-FFF2-40B4-BE49-F238E27FC236}">
                <a16:creationId xmlns="" xmlns:a16="http://schemas.microsoft.com/office/drawing/2014/main" id="{8B0E9162-0053-4B43-8377-A99035F0AB3D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65213" y="5562771"/>
            <a:ext cx="2643187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29" name="Picture 30" descr="C:\salome_official\projects\11gR2\screenshots\les5_21s_c.gif">
            <a:extLst>
              <a:ext uri="{FF2B5EF4-FFF2-40B4-BE49-F238E27FC236}">
                <a16:creationId xmlns="" xmlns:a16="http://schemas.microsoft.com/office/drawing/2014/main" id="{A7DF6029-5621-449F-99B3-21CD2B96A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3592684"/>
            <a:ext cx="2697163" cy="1154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9816849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Ограничение результатов группы с помощью предложения HAVING</a:t>
            </a:r>
            <a:endParaRPr lang="ru-RU" sz="3200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6CCAF776-5064-41DD-BE41-A34063940B58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824289"/>
            <a:ext cx="7272338" cy="1728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group_function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  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[WHERE 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[GROUP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group_by_expression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  <a:endParaRPr lang="en-US" altLang="ru-RU" i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[HAVING  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group_condition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[ORDER BY 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column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="" xmlns:a16="http://schemas.microsoft.com/office/drawing/2014/main" id="{C7C24A1C-A4F0-4D77-9917-8C2F8FC76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90689"/>
            <a:ext cx="7918450" cy="17510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1800" dirty="0" smtClean="0"/>
              <a:t>При использовании выражения HAVING - сервер Базы Данных ограничивает группы следующим образом:</a:t>
            </a:r>
            <a:endParaRPr lang="en-US" altLang="ru-RU" sz="1800" dirty="0" smtClean="0"/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Строки сгруппированы.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Применяется функция группировки.</a:t>
            </a:r>
          </a:p>
          <a:p>
            <a:pPr lvl="1">
              <a:buFont typeface="Arial" panose="020B0604020202020204" pitchFamily="34" charset="0"/>
              <a:buAutoNum type="arabicPeriod"/>
            </a:pPr>
            <a:r>
              <a:rPr lang="ru-RU" altLang="ru-RU" sz="1800" dirty="0" smtClean="0"/>
              <a:t>Отображаются группы, соответствующие предложению HAVING.</a:t>
            </a:r>
            <a:endParaRPr lang="en-US" altLang="ru-RU" sz="1800" dirty="0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72C6E95-7919-4A22-89D9-9065AF5754EA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2813" y="4978402"/>
            <a:ext cx="4138612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29452576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8E759D5E-B3A5-4D4B-9E9F-654098A8099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28800"/>
            <a:ext cx="7300913" cy="12239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MAX(salary)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MAX(salary)&gt;10000 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8264ED04-B98F-472A-B8D0-9C012119B92D}"/>
              </a:ext>
            </a:extLst>
          </p:cNvPr>
          <p:cNvSpPr>
            <a:spLocks noChangeArrowheads="1"/>
          </p:cNvSpPr>
          <p:nvPr/>
        </p:nvSpPr>
        <p:spPr bwMode="gray">
          <a:xfrm>
            <a:off x="904875" y="2717800"/>
            <a:ext cx="368617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33EFE11F-EBEC-4EA4-8516-CFBA5DD0D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05200"/>
            <a:ext cx="3506788" cy="13731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38418598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24B7F9-6579-4157-B1E2-9C4400EF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выражения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HAVING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6DA87943-44B8-4265-B306-EDF888E9F7F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828800"/>
            <a:ext cx="7300913" cy="17113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SUM(salary) PAYROLL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LIKE '%REP%'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GROUP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HAVING   SUM(salary) &gt; 13000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SUM(salary);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612D4399-9506-4E11-8782-5BE0C8BEE0B2}"/>
              </a:ext>
            </a:extLst>
          </p:cNvPr>
          <p:cNvSpPr>
            <a:spLocks noChangeArrowheads="1"/>
          </p:cNvSpPr>
          <p:nvPr/>
        </p:nvSpPr>
        <p:spPr bwMode="gray">
          <a:xfrm>
            <a:off x="915988" y="2986088"/>
            <a:ext cx="3971925" cy="2667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9" name="Picture 6">
            <a:extLst>
              <a:ext uri="{FF2B5EF4-FFF2-40B4-BE49-F238E27FC236}">
                <a16:creationId xmlns="" xmlns:a16="http://schemas.microsoft.com/office/drawing/2014/main" id="{FADE83B8-2A3F-478E-9074-1A61E580E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038600"/>
            <a:ext cx="2119313" cy="928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6704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3377</TotalTime>
  <Words>3343</Words>
  <Application>Microsoft Office PowerPoint</Application>
  <PresentationFormat>Экран (4:3)</PresentationFormat>
  <Paragraphs>861</Paragraphs>
  <Slides>105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06" baseType="lpstr">
      <vt:lpstr>Office Theme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Объединение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Схема данных: Клиенты и Заказы</vt:lpstr>
      <vt:lpstr>Схема данных: Клиенты и Заказы | Задачи</vt:lpstr>
      <vt:lpstr>Вопрос</vt:lpstr>
      <vt:lpstr>Слайд 33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  <vt:lpstr>Объединения: UNION и UNION ALL</vt:lpstr>
      <vt:lpstr>UNION и UNION ALL</vt:lpstr>
      <vt:lpstr>UNION оператор</vt:lpstr>
      <vt:lpstr>UNION оператор | Пример</vt:lpstr>
      <vt:lpstr>UNION ALL оператор</vt:lpstr>
      <vt:lpstr>UNION ALL оператор | Пример</vt:lpstr>
      <vt:lpstr>Сопоставление операторов SELECT</vt:lpstr>
      <vt:lpstr>Сопоставление операторов SELECT</vt:lpstr>
      <vt:lpstr>Слайд 59</vt:lpstr>
      <vt:lpstr>CTE (Common Table Expression) или блок WITH</vt:lpstr>
      <vt:lpstr>WITH (CTE)</vt:lpstr>
      <vt:lpstr>Слайд 62</vt:lpstr>
      <vt:lpstr>WITH (CTE)</vt:lpstr>
      <vt:lpstr>WITH (CTE)</vt:lpstr>
      <vt:lpstr>WITH Выражение: Пример</vt:lpstr>
      <vt:lpstr>WITH Выражение: Пример</vt:lpstr>
      <vt:lpstr>WITH RECURSIVE</vt:lpstr>
      <vt:lpstr>WITH RECURSIVE</vt:lpstr>
      <vt:lpstr>WITH RECURSIVE</vt:lpstr>
      <vt:lpstr>Слайд 70</vt:lpstr>
      <vt:lpstr>Темы презентации</vt:lpstr>
      <vt:lpstr>What Are Group Functions?</vt:lpstr>
      <vt:lpstr>Types of Group Functions</vt:lpstr>
      <vt:lpstr>Агрегатные функции</vt:lpstr>
      <vt:lpstr>Group Functions: Syntax</vt:lpstr>
      <vt:lpstr>Агрегатные функции: пример</vt:lpstr>
      <vt:lpstr>Применение AVG и SUM функций</vt:lpstr>
      <vt:lpstr>Применение MIN и MAX функций</vt:lpstr>
      <vt:lpstr>Функция COUNT</vt:lpstr>
      <vt:lpstr>Применение оператора DISTINCT и COUNT</vt:lpstr>
      <vt:lpstr>Функции группировки и нулевые значения</vt:lpstr>
      <vt:lpstr>Слайд 82</vt:lpstr>
      <vt:lpstr>Слайд 83</vt:lpstr>
      <vt:lpstr>Создание группы данных</vt:lpstr>
      <vt:lpstr>Группировка данных: синтаксис оператора GROUP BY</vt:lpstr>
      <vt:lpstr>Применение выражения GROUP BY</vt:lpstr>
      <vt:lpstr>Применение выражения GROUP BY</vt:lpstr>
      <vt:lpstr>Группировка по более чем одной колонке</vt:lpstr>
      <vt:lpstr>Применение GROUP BY выражения для нескольких колонок</vt:lpstr>
      <vt:lpstr>Некорректные запросы на применение функций группировки</vt:lpstr>
      <vt:lpstr>Некорректные запросы на применение функций группировки</vt:lpstr>
      <vt:lpstr>GROUP BY: пример 1</vt:lpstr>
      <vt:lpstr>GROUP BY: пример 1</vt:lpstr>
      <vt:lpstr>GROUP BY: пример 2</vt:lpstr>
      <vt:lpstr>GROUP BY: пример 3</vt:lpstr>
      <vt:lpstr>Ограничение результатов группировки</vt:lpstr>
      <vt:lpstr>Ограничение результатов группы с помощью предложения HAVING</vt:lpstr>
      <vt:lpstr>Применение выражения HAVING</vt:lpstr>
      <vt:lpstr>Применение выражения HAVING</vt:lpstr>
      <vt:lpstr>GROUP BY + HAVING</vt:lpstr>
      <vt:lpstr>GROUP BY + HAVING</vt:lpstr>
      <vt:lpstr>Вложенные функции агрегации</vt:lpstr>
      <vt:lpstr>Вопрос</vt:lpstr>
      <vt:lpstr>Функции агрегирования</vt:lpstr>
      <vt:lpstr>Слайд 105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148</cp:revision>
  <dcterms:created xsi:type="dcterms:W3CDTF">2020-10-05T08:41:16Z</dcterms:created>
  <dcterms:modified xsi:type="dcterms:W3CDTF">2025-06-22T20:03:03Z</dcterms:modified>
</cp:coreProperties>
</file>