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7" r:id="rId2"/>
    <p:sldId id="353" r:id="rId3"/>
    <p:sldId id="383" r:id="rId4"/>
    <p:sldId id="354" r:id="rId5"/>
    <p:sldId id="355" r:id="rId6"/>
    <p:sldId id="356" r:id="rId7"/>
    <p:sldId id="374" r:id="rId8"/>
    <p:sldId id="375" r:id="rId9"/>
    <p:sldId id="357" r:id="rId10"/>
    <p:sldId id="358" r:id="rId11"/>
    <p:sldId id="359" r:id="rId12"/>
    <p:sldId id="407" r:id="rId13"/>
    <p:sldId id="384" r:id="rId14"/>
    <p:sldId id="385" r:id="rId15"/>
    <p:sldId id="386" r:id="rId16"/>
    <p:sldId id="412" r:id="rId17"/>
    <p:sldId id="387" r:id="rId18"/>
    <p:sldId id="413" r:id="rId19"/>
    <p:sldId id="388" r:id="rId20"/>
    <p:sldId id="389" r:id="rId21"/>
    <p:sldId id="390" r:id="rId22"/>
    <p:sldId id="391" r:id="rId23"/>
    <p:sldId id="392" r:id="rId24"/>
    <p:sldId id="416" r:id="rId25"/>
    <p:sldId id="415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17" r:id="rId35"/>
    <p:sldId id="418" r:id="rId36"/>
    <p:sldId id="419" r:id="rId37"/>
    <p:sldId id="420" r:id="rId38"/>
    <p:sldId id="401" r:id="rId39"/>
    <p:sldId id="402" r:id="rId40"/>
    <p:sldId id="403" r:id="rId41"/>
    <p:sldId id="404" r:id="rId42"/>
    <p:sldId id="422" r:id="rId43"/>
    <p:sldId id="421" r:id="rId44"/>
    <p:sldId id="405" r:id="rId45"/>
    <p:sldId id="406" r:id="rId46"/>
    <p:sldId id="423" r:id="rId47"/>
    <p:sldId id="424" r:id="rId48"/>
    <p:sldId id="453" r:id="rId49"/>
    <p:sldId id="455" r:id="rId50"/>
    <p:sldId id="456" r:id="rId51"/>
    <p:sldId id="444" r:id="rId52"/>
    <p:sldId id="445" r:id="rId53"/>
    <p:sldId id="446" r:id="rId54"/>
    <p:sldId id="458" r:id="rId55"/>
    <p:sldId id="447" r:id="rId56"/>
    <p:sldId id="448" r:id="rId57"/>
    <p:sldId id="449" r:id="rId58"/>
    <p:sldId id="450" r:id="rId59"/>
    <p:sldId id="451" r:id="rId60"/>
    <p:sldId id="452" r:id="rId61"/>
    <p:sldId id="457" r:id="rId62"/>
    <p:sldId id="425" r:id="rId63"/>
    <p:sldId id="429" r:id="rId64"/>
    <p:sldId id="430" r:id="rId65"/>
    <p:sldId id="431" r:id="rId66"/>
    <p:sldId id="432" r:id="rId67"/>
    <p:sldId id="433" r:id="rId68"/>
    <p:sldId id="434" r:id="rId69"/>
    <p:sldId id="435" r:id="rId70"/>
    <p:sldId id="436" r:id="rId71"/>
    <p:sldId id="437" r:id="rId72"/>
    <p:sldId id="438" r:id="rId73"/>
    <p:sldId id="439" r:id="rId74"/>
    <p:sldId id="440" r:id="rId75"/>
    <p:sldId id="441" r:id="rId76"/>
    <p:sldId id="442" r:id="rId77"/>
    <p:sldId id="443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31" autoAdjust="0"/>
    <p:restoredTop sz="94660"/>
  </p:normalViewPr>
  <p:slideViewPr>
    <p:cSldViewPr snapToGrid="0">
      <p:cViewPr>
        <p:scale>
          <a:sx n="75" d="100"/>
          <a:sy n="75" d="100"/>
        </p:scale>
        <p:origin x="-1471" y="-5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b-fiddle.com/f/sEf371RH9xrLcR6e3ntUDq/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queries-with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kVSgXux6384wV7LUZJwnQn/9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kVSgXux6384wV7LU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b-fiddle.com/f/kVSgXux6384wV7LUZJwnQn/1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6/tutorial-window" TargetMode="External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tgrespro.ru/docs/postgresql/16/sql-select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Times New Roman"/>
                <a:cs typeface="Times New Roman"/>
              </a:rPr>
              <a:t>Работа</a:t>
            </a:r>
            <a:r>
              <a:rPr sz="27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sz="2700" b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FFFFFF"/>
                </a:solidFill>
                <a:latin typeface="Times New Roman"/>
                <a:cs typeface="Times New Roman"/>
              </a:rPr>
              <a:t>СУБД</a:t>
            </a:r>
            <a:r>
              <a:rPr sz="27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SQL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Common</a:t>
            </a:r>
            <a:r>
              <a:rPr sz="20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Table</a:t>
            </a:r>
            <a:r>
              <a:rPr sz="20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Expressions</a:t>
            </a:r>
            <a:r>
              <a:rPr sz="20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(CTE).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93" y="1452680"/>
            <a:ext cx="1643103" cy="5130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3875" y="1423618"/>
            <a:ext cx="5210810" cy="214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каждом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следующем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шаге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рекурсии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такой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получает </a:t>
            </a:r>
            <a:r>
              <a:rPr sz="1400" dirty="0">
                <a:latin typeface="Microsoft Sans Serif"/>
                <a:cs typeface="Microsoft Sans Serif"/>
              </a:rPr>
              <a:t>"на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вход"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(под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именем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"своей"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CTE)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 </a:t>
            </a:r>
            <a:r>
              <a:rPr sz="1400" spc="-10" dirty="0">
                <a:latin typeface="Microsoft Sans Serif"/>
                <a:cs typeface="Microsoft Sans Serif"/>
              </a:rPr>
              <a:t>генерации записей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предыдущего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сегмента,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пока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непустой,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затравочную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выборку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первого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шага</a:t>
            </a:r>
            <a:endParaRPr sz="1400">
              <a:latin typeface="Microsoft Sans Serif"/>
              <a:cs typeface="Microsoft Sans Serif"/>
            </a:endParaRPr>
          </a:p>
          <a:p>
            <a:pPr marL="80645" marR="435609">
              <a:lnSpc>
                <a:spcPct val="100000"/>
              </a:lnSpc>
              <a:spcBef>
                <a:spcPts val="1520"/>
              </a:spcBef>
            </a:pPr>
            <a:r>
              <a:rPr sz="1400" dirty="0">
                <a:latin typeface="Microsoft Sans Serif"/>
                <a:cs typeface="Microsoft Sans Serif"/>
              </a:rPr>
              <a:t>Важно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понимать,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хоть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какое-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условие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(по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наличию записей,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количеству,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счетчику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шагов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времени </a:t>
            </a:r>
            <a:r>
              <a:rPr sz="1400" dirty="0">
                <a:latin typeface="Microsoft Sans Serif"/>
                <a:cs typeface="Microsoft Sans Serif"/>
              </a:rPr>
              <a:t>выполнения)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ограничивать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продолжение формирования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выборки,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иначе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риск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получить бесконечно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выполняющийся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запрос.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51" y="1624331"/>
            <a:ext cx="4405278" cy="45494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2058" y="1566276"/>
            <a:ext cx="2857004" cy="3543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1200" y="5798051"/>
            <a:ext cx="39554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4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https://www.db-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fiddle.com/f/sEf371RH9xrLcR6e3</a:t>
            </a:r>
            <a:r>
              <a:rPr sz="1400" spc="-1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ntUDq/0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 Black"/>
                <a:cs typeface="Arial Black"/>
              </a:rPr>
              <a:t>Агрегатные (Аналитические) функции</a:t>
            </a:r>
            <a:endParaRPr sz="24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73B52-B4B6-46C6-B7CD-344338C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Темы презентации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B9C601-B1B2-4F6C-9E18-9E98CEA8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ru-RU" dirty="0"/>
              <a:t>Group functions:</a:t>
            </a:r>
          </a:p>
          <a:p>
            <a:pPr lvl="2" eaLnBrk="1" hangingPunct="1"/>
            <a:r>
              <a:rPr lang="en-US" altLang="ru-RU" dirty="0"/>
              <a:t>Types and syntax</a:t>
            </a:r>
          </a:p>
          <a:p>
            <a:pPr lvl="2" eaLnBrk="1" hangingPunct="1"/>
            <a:r>
              <a:rPr lang="en-US" altLang="ru-RU" dirty="0"/>
              <a:t>Use </a:t>
            </a:r>
            <a:r>
              <a:rPr lang="en-US" altLang="ru-RU" dirty="0">
                <a:latin typeface="Courier New" panose="02070309020205020404" pitchFamily="49" charset="0"/>
              </a:rPr>
              <a:t>AVG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SUM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MIN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MAX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COUNT</a:t>
            </a:r>
          </a:p>
          <a:p>
            <a:pPr lvl="2" eaLnBrk="1" hangingPunct="1"/>
            <a:r>
              <a:rPr lang="en-US" altLang="ru-RU" dirty="0"/>
              <a:t>Use the </a:t>
            </a:r>
            <a:r>
              <a:rPr lang="en-US" altLang="ru-RU" dirty="0">
                <a:latin typeface="Courier New" panose="02070309020205020404" pitchFamily="49" charset="0"/>
              </a:rPr>
              <a:t>DISTINCT</a:t>
            </a:r>
            <a:r>
              <a:rPr lang="en-US" altLang="ru-RU" dirty="0"/>
              <a:t> keyword within group functions</a:t>
            </a:r>
          </a:p>
          <a:p>
            <a:pPr lvl="2" eaLnBrk="1" hangingPunct="1"/>
            <a:r>
              <a:rPr lang="en-US" altLang="ru-RU" dirty="0">
                <a:latin typeface="Courier New" panose="02070309020205020404" pitchFamily="49" charset="0"/>
              </a:rPr>
              <a:t>NULL</a:t>
            </a:r>
            <a:r>
              <a:rPr lang="en-US" altLang="ru-RU" dirty="0"/>
              <a:t> values in a group function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altLang="ru-RU" dirty="0"/>
              <a:t>Grouping rows: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GROUP</a:t>
            </a:r>
            <a:r>
              <a:rPr lang="en-US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Courier New" panose="02070309020205020404" pitchFamily="49" charset="0"/>
              </a:rPr>
              <a:t>BY</a:t>
            </a:r>
            <a:r>
              <a:rPr lang="en-US" altLang="ru-RU" dirty="0"/>
              <a:t> clause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HAVING</a:t>
            </a:r>
            <a:r>
              <a:rPr lang="en-US" altLang="ru-RU" dirty="0"/>
              <a:t> clause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altLang="ru-RU" dirty="0"/>
              <a:t>Nesting group functions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2043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8EF47-DAE9-4266-8947-4A88FE32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What Are Group Functions?</a:t>
            </a:r>
            <a:endParaRPr lang="ru-RU" dirty="0"/>
          </a:p>
        </p:txBody>
      </p:sp>
      <p:pic>
        <p:nvPicPr>
          <p:cNvPr id="4" name="Picture 20" descr="C:\salome_official\projects\11gR2\screenshots\les5_4s_a.gif">
            <a:extLst>
              <a:ext uri="{FF2B5EF4-FFF2-40B4-BE49-F238E27FC236}">
                <a16:creationId xmlns="" xmlns:a16="http://schemas.microsoft.com/office/drawing/2014/main" id="{6987213C-FC45-488E-AAD7-D7DB440A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473325"/>
            <a:ext cx="2628900" cy="2525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27FE10E-DF17-47C8-A233-A138365C91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8550" y="3841750"/>
            <a:ext cx="1825625" cy="10128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881565CC-32A3-47C7-A6D5-1963EED8BB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ru-RU"/>
              <a:t>Group functions operate on sets of rows to give one result per group.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191432B-6F07-4E04-96D5-090584EA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21209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FE5046F1-A5D8-4C94-A3EB-EA5609C2BE8F}"/>
              </a:ext>
            </a:extLst>
          </p:cNvPr>
          <p:cNvSpPr>
            <a:spLocks/>
          </p:cNvSpPr>
          <p:nvPr/>
        </p:nvSpPr>
        <p:spPr bwMode="gray">
          <a:xfrm>
            <a:off x="4019550" y="2457450"/>
            <a:ext cx="2157413" cy="3589338"/>
          </a:xfrm>
          <a:custGeom>
            <a:avLst/>
            <a:gdLst>
              <a:gd name="T0" fmla="*/ 0 w 1359"/>
              <a:gd name="T1" fmla="*/ 2147483647 h 2543"/>
              <a:gd name="T2" fmla="*/ 0 w 1359"/>
              <a:gd name="T3" fmla="*/ 0 h 2543"/>
              <a:gd name="T4" fmla="*/ 2147483647 w 1359"/>
              <a:gd name="T5" fmla="*/ 2147483647 h 2543"/>
              <a:gd name="T6" fmla="*/ 2147483647 w 1359"/>
              <a:gd name="T7" fmla="*/ 2147483647 h 2543"/>
              <a:gd name="T8" fmla="*/ 0 w 1359"/>
              <a:gd name="T9" fmla="*/ 2147483647 h 2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9"/>
              <a:gd name="T16" fmla="*/ 0 h 2543"/>
              <a:gd name="T17" fmla="*/ 1359 w 1359"/>
              <a:gd name="T18" fmla="*/ 2543 h 2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95A5728-2D4A-4847-9D47-0635F85E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962400"/>
            <a:ext cx="2278062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Maximum salary in </a:t>
            </a:r>
            <a:r>
              <a:rPr lang="en-US" altLang="ru-RU">
                <a:latin typeface="Courier New" panose="02070309020205020404" pitchFamily="49" charset="0"/>
              </a:rPr>
              <a:t>EMPLOYEES</a:t>
            </a:r>
            <a:r>
              <a:rPr lang="en-US" altLang="ru-RU" sz="2400">
                <a:latin typeface="Times New Roman" panose="02020603050405020304" pitchFamily="18" charset="0"/>
              </a:rPr>
              <a:t> </a:t>
            </a:r>
            <a:r>
              <a:rPr lang="en-US" altLang="ru-RU"/>
              <a:t>table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="" xmlns:a16="http://schemas.microsoft.com/office/drawing/2014/main" id="{492BEA86-0BA1-4CD6-A9C6-651AF5DA29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14450" y="488156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1" name="Picture 21" descr="C:\salome_official\projects\11gR2\screenshots\les5_4s_b.gif">
            <a:extLst>
              <a:ext uri="{FF2B5EF4-FFF2-40B4-BE49-F238E27FC236}">
                <a16:creationId xmlns="" xmlns:a16="http://schemas.microsoft.com/office/drawing/2014/main" id="{44FA23B7-8AB5-49CC-BB9B-D7A25762A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530701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80BA7460-E381-4195-AAD1-E9FBB7AB1C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11513" y="2462213"/>
            <a:ext cx="790575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3" name="Picture 22" descr="C:\salome_official\projects\11gR2\screenshots\les5_4s_c.gif">
            <a:extLst>
              <a:ext uri="{FF2B5EF4-FFF2-40B4-BE49-F238E27FC236}">
                <a16:creationId xmlns="" xmlns:a16="http://schemas.microsoft.com/office/drawing/2014/main" id="{EB8A8E96-3242-4BC4-A373-3CE4B3E0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4110038"/>
            <a:ext cx="1165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546EBE7-538B-4CF4-BB05-865D99FCD3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23038" y="4305300"/>
            <a:ext cx="1157287" cy="252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104694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83A48-DD84-4B66-9251-B98DA5EF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Types of Group Functions</a:t>
            </a:r>
            <a:endParaRPr lang="ru-RU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0E2EBB7E-A573-447B-8D1E-243E9AD36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541108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AVG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COUNT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MAX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MIN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FF8D7FC-2295-4758-AD97-6FBF3B88DF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59300" y="2401888"/>
            <a:ext cx="2263775" cy="950912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Group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functions</a:t>
            </a:r>
          </a:p>
        </p:txBody>
      </p:sp>
      <p:sp>
        <p:nvSpPr>
          <p:cNvPr id="6" name="Line 6">
            <a:extLst>
              <a:ext uri="{FF2B5EF4-FFF2-40B4-BE49-F238E27FC236}">
                <a16:creationId xmlns="" xmlns:a16="http://schemas.microsoft.com/office/drawing/2014/main" id="{E02381CA-422D-4172-B2B7-80B7D14C0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7">
            <a:extLst>
              <a:ext uri="{FF2B5EF4-FFF2-40B4-BE49-F238E27FC236}">
                <a16:creationId xmlns="" xmlns:a16="http://schemas.microsoft.com/office/drawing/2014/main" id="{2C363109-CDDA-42CE-9D9F-BE4CC6ED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8">
            <a:extLst>
              <a:ext uri="{FF2B5EF4-FFF2-40B4-BE49-F238E27FC236}">
                <a16:creationId xmlns="" xmlns:a16="http://schemas.microsoft.com/office/drawing/2014/main" id="{71379987-72DE-438C-842D-C531D3AF2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5717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9">
            <a:extLst>
              <a:ext uri="{FF2B5EF4-FFF2-40B4-BE49-F238E27FC236}">
                <a16:creationId xmlns="" xmlns:a16="http://schemas.microsoft.com/office/drawing/2014/main" id="{FA64AD67-28BE-492F-9736-731448417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3124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424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518011"/>
            <a:ext cx="77358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Агрегатные</a:t>
            </a:r>
            <a:r>
              <a:rPr spc="-120" dirty="0"/>
              <a:t> </a:t>
            </a:r>
            <a:r>
              <a:rPr spc="-55" dirty="0"/>
              <a:t>функции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2364" y="1948996"/>
            <a:ext cx="788670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None/>
            </a:pPr>
            <a:r>
              <a:rPr sz="2000" spc="-25" dirty="0"/>
              <a:t>Производят</a:t>
            </a:r>
            <a:r>
              <a:rPr sz="2000" spc="-40" dirty="0"/>
              <a:t> </a:t>
            </a:r>
            <a:r>
              <a:rPr sz="2000" spc="-20" dirty="0"/>
              <a:t>подсчет</a:t>
            </a:r>
            <a:r>
              <a:rPr sz="2000" spc="-35" dirty="0"/>
              <a:t> </a:t>
            </a:r>
            <a:r>
              <a:rPr sz="2000" dirty="0"/>
              <a:t>на</a:t>
            </a:r>
            <a:r>
              <a:rPr sz="2000" spc="-35" dirty="0"/>
              <a:t> </a:t>
            </a:r>
            <a:r>
              <a:rPr sz="2000" dirty="0"/>
              <a:t>основе</a:t>
            </a:r>
            <a:r>
              <a:rPr sz="2000" spc="-40" dirty="0"/>
              <a:t> </a:t>
            </a:r>
            <a:r>
              <a:rPr sz="2000" dirty="0"/>
              <a:t>нескольких</a:t>
            </a:r>
            <a:r>
              <a:rPr sz="2000" spc="-35" dirty="0"/>
              <a:t> </a:t>
            </a:r>
            <a:r>
              <a:rPr sz="2000" spc="-20" dirty="0"/>
              <a:t>показателей</a:t>
            </a:r>
            <a:r>
              <a:rPr sz="2000" spc="-35" dirty="0"/>
              <a:t> </a:t>
            </a:r>
            <a:r>
              <a:rPr sz="2000" dirty="0"/>
              <a:t>(все</a:t>
            </a:r>
            <a:r>
              <a:rPr sz="2000" spc="-40" dirty="0"/>
              <a:t> </a:t>
            </a:r>
            <a:r>
              <a:rPr sz="2000" dirty="0"/>
              <a:t>строки</a:t>
            </a:r>
            <a:r>
              <a:rPr sz="2000" spc="-35" dirty="0"/>
              <a:t> </a:t>
            </a:r>
            <a:r>
              <a:rPr sz="2000" spc="-10" dirty="0"/>
              <a:t>одного</a:t>
            </a:r>
            <a:r>
              <a:rPr sz="2000" spc="-35" dirty="0"/>
              <a:t> </a:t>
            </a:r>
            <a:r>
              <a:rPr sz="2000" spc="-10" dirty="0"/>
              <a:t>столбца)</a:t>
            </a:r>
            <a:r>
              <a:rPr sz="2000" spc="-40" dirty="0"/>
              <a:t> </a:t>
            </a:r>
            <a:r>
              <a:rPr sz="2000" spc="-50" dirty="0"/>
              <a:t>и </a:t>
            </a:r>
            <a:r>
              <a:rPr sz="2000" spc="-20" dirty="0"/>
              <a:t>возвращают</a:t>
            </a:r>
            <a:r>
              <a:rPr sz="2000" spc="-40" dirty="0"/>
              <a:t> </a:t>
            </a:r>
            <a:r>
              <a:rPr sz="2000" spc="-20" dirty="0"/>
              <a:t>атомарный</a:t>
            </a:r>
            <a:r>
              <a:rPr sz="2000" spc="-35" dirty="0"/>
              <a:t> </a:t>
            </a:r>
            <a:r>
              <a:rPr sz="2000" spc="-30" dirty="0"/>
              <a:t>результат</a:t>
            </a:r>
            <a:r>
              <a:rPr sz="2000" spc="-40" dirty="0"/>
              <a:t> </a:t>
            </a:r>
            <a:r>
              <a:rPr sz="2000" spc="-10" dirty="0"/>
              <a:t>(число).</a:t>
            </a: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000"/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r>
              <a:rPr sz="2000" dirty="0"/>
              <a:t>Основные</a:t>
            </a:r>
            <a:r>
              <a:rPr sz="2000" spc="-55" dirty="0"/>
              <a:t> </a:t>
            </a:r>
            <a:r>
              <a:rPr sz="2000" dirty="0"/>
              <a:t>аналитические</a:t>
            </a:r>
            <a:r>
              <a:rPr sz="2000" spc="-50" dirty="0"/>
              <a:t> </a:t>
            </a:r>
            <a:r>
              <a:rPr sz="2000" spc="-10" dirty="0"/>
              <a:t>функции:</a:t>
            </a:r>
          </a:p>
          <a:p>
            <a:pPr marL="469265" indent="-343535">
              <a:lnSpc>
                <a:spcPct val="100000"/>
              </a:lnSpc>
              <a:spcBef>
                <a:spcPts val="6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SUM:</a:t>
            </a:r>
            <a:r>
              <a:rPr sz="2000" b="1" spc="-55" dirty="0">
                <a:cs typeface="Roboto"/>
              </a:rPr>
              <a:t> </a:t>
            </a:r>
            <a:r>
              <a:rPr sz="2000" spc="-10" dirty="0"/>
              <a:t>сумма</a:t>
            </a:r>
            <a:r>
              <a:rPr sz="2000" spc="-50" dirty="0"/>
              <a:t> </a:t>
            </a:r>
            <a:r>
              <a:rPr sz="2000" spc="-10" dirty="0"/>
              <a:t>значений</a:t>
            </a:r>
            <a:r>
              <a:rPr sz="2000" spc="-50" dirty="0"/>
              <a:t> </a:t>
            </a:r>
            <a:r>
              <a:rPr sz="2000" spc="-10" dirty="0"/>
              <a:t>столбца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COUNT</a:t>
            </a:r>
            <a:r>
              <a:rPr sz="2000" dirty="0"/>
              <a:t>:</a:t>
            </a:r>
            <a:r>
              <a:rPr sz="2000" spc="-30" dirty="0"/>
              <a:t> </a:t>
            </a:r>
            <a:r>
              <a:rPr sz="2000" dirty="0"/>
              <a:t>количество</a:t>
            </a:r>
            <a:r>
              <a:rPr sz="2000" spc="-30" dirty="0"/>
              <a:t> </a:t>
            </a:r>
            <a:r>
              <a:rPr sz="2000" spc="-10" dirty="0"/>
              <a:t>строк</a:t>
            </a:r>
            <a:r>
              <a:rPr sz="2000" spc="-30" dirty="0"/>
              <a:t> </a:t>
            </a:r>
            <a:r>
              <a:rPr sz="2000" dirty="0"/>
              <a:t>или</a:t>
            </a:r>
            <a:r>
              <a:rPr sz="2000" spc="-30" dirty="0"/>
              <a:t> </a:t>
            </a:r>
            <a:r>
              <a:rPr sz="2000" spc="-10" dirty="0"/>
              <a:t>ненулевых</a:t>
            </a:r>
            <a:r>
              <a:rPr sz="2000" spc="-25" dirty="0"/>
              <a:t> </a:t>
            </a:r>
            <a:r>
              <a:rPr sz="2000" spc="-10" dirty="0"/>
              <a:t>значений</a:t>
            </a:r>
            <a:r>
              <a:rPr sz="2000" spc="-30" dirty="0"/>
              <a:t> </a:t>
            </a:r>
            <a:r>
              <a:rPr sz="2000" dirty="0"/>
              <a:t>в</a:t>
            </a:r>
            <a:r>
              <a:rPr sz="2000" spc="-30" dirty="0"/>
              <a:t> </a:t>
            </a:r>
            <a:r>
              <a:rPr sz="2000" spc="-10" dirty="0"/>
              <a:t>столбце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AVG:</a:t>
            </a:r>
            <a:r>
              <a:rPr sz="2000" b="1" spc="-35" dirty="0">
                <a:cs typeface="Roboto"/>
              </a:rPr>
              <a:t> </a:t>
            </a:r>
            <a:r>
              <a:rPr sz="2000" dirty="0"/>
              <a:t>среднее</a:t>
            </a:r>
            <a:r>
              <a:rPr sz="2000" spc="-35" dirty="0"/>
              <a:t> </a:t>
            </a:r>
            <a:r>
              <a:rPr sz="2000" spc="-10" dirty="0"/>
              <a:t>значение</a:t>
            </a:r>
            <a:r>
              <a:rPr sz="2000" spc="-35" dirty="0"/>
              <a:t> </a:t>
            </a:r>
            <a:r>
              <a:rPr sz="2000" spc="-10" dirty="0"/>
              <a:t>столбца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MAX:</a:t>
            </a:r>
            <a:r>
              <a:rPr sz="2000" b="1" spc="10" dirty="0">
                <a:cs typeface="Roboto"/>
              </a:rPr>
              <a:t> </a:t>
            </a:r>
            <a:r>
              <a:rPr sz="2000" spc="-10" dirty="0"/>
              <a:t>максимальное</a:t>
            </a:r>
            <a:r>
              <a:rPr sz="2000" spc="10" dirty="0"/>
              <a:t> </a:t>
            </a:r>
            <a:r>
              <a:rPr sz="2000" spc="-10" dirty="0"/>
              <a:t>значение</a:t>
            </a:r>
            <a:r>
              <a:rPr sz="2000" spc="5" dirty="0"/>
              <a:t> </a:t>
            </a:r>
            <a:r>
              <a:rPr sz="2000" spc="-10" dirty="0"/>
              <a:t>столбца</a:t>
            </a: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39510F-DCD5-4903-A37F-AD8ADBE8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Group Functions: Syntax</a:t>
            </a:r>
            <a:endParaRPr lang="ru-RU" dirty="0"/>
          </a:p>
        </p:txBody>
      </p:sp>
      <p:sp>
        <p:nvSpPr>
          <p:cNvPr id="5" name="Rectangle 2050">
            <a:extLst>
              <a:ext uri="{FF2B5EF4-FFF2-40B4-BE49-F238E27FC236}">
                <a16:creationId xmlns="" xmlns:a16="http://schemas.microsoft.com/office/drawing/2014/main" id="{2F6AAF36-CE18-4464-B756-C2159712F6E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1838325"/>
            <a:ext cx="7200900" cy="1209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group_function(column), ...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	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2052">
            <a:extLst>
              <a:ext uri="{FF2B5EF4-FFF2-40B4-BE49-F238E27FC236}">
                <a16:creationId xmlns="" xmlns:a16="http://schemas.microsoft.com/office/drawing/2014/main" id="{FAD2DCB4-6AA6-4E6F-A5BD-81800BA208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2200" y="2057400"/>
            <a:ext cx="38100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384564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Агрегатные</a:t>
            </a:r>
            <a:r>
              <a:rPr spc="-120" dirty="0"/>
              <a:t> </a:t>
            </a:r>
            <a:r>
              <a:rPr spc="-70" dirty="0"/>
              <a:t>функции:</a:t>
            </a:r>
            <a:r>
              <a:rPr spc="-114" dirty="0"/>
              <a:t> </a:t>
            </a:r>
            <a:r>
              <a:rPr spc="-10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26" y="1989372"/>
            <a:ext cx="3179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покупок.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026" y="3135082"/>
            <a:ext cx="3522345" cy="914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7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700" spc="-9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7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7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57188" y="2660649"/>
          <a:ext cx="4404359" cy="2675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/>
                <a:gridCol w="1468120"/>
                <a:gridCol w="1468119"/>
              </a:tblGrid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20" dirty="0">
                          <a:latin typeface="Arial"/>
                          <a:cs typeface="Arial"/>
                        </a:rPr>
                        <a:t>Date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19/05/2023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20/05/2023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21/05/2023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322084-4EA0-479C-A369-D0D541FB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AVG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и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SUM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функций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9D8CD05-3A59-4500-90D1-5CEB8851FC0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569020"/>
            <a:ext cx="7262813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AVG(salary), MAX(salary),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MIN(salary), SUM(salary)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'%REP%';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6F2DE675-CB51-4979-99E7-3AEEDFEC5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83220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Для числовых данных можно использовать функции AVG и SUM.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CB89054-C0DC-46AD-974E-DD89914FED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7375" y="2627758"/>
            <a:ext cx="3524250" cy="541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1" descr="C:\salome_official\projects\11gR2\screenshots\les5_7s_a.gif">
            <a:extLst>
              <a:ext uri="{FF2B5EF4-FFF2-40B4-BE49-F238E27FC236}">
                <a16:creationId xmlns="" xmlns:a16="http://schemas.microsoft.com/office/drawing/2014/main" id="{BB7BE04A-27D7-4229-BCCD-05AE71DC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120"/>
            <a:ext cx="5064125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899D707-829E-49DB-A1C4-87EA2A3592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4938" y="3991420"/>
            <a:ext cx="4568825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30375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CTE (Common Table Expression) </a:t>
            </a:r>
            <a:r>
              <a:rPr lang="ru-RU" sz="2800" b="1" dirty="0" smtClean="0"/>
              <a:t>или блок </a:t>
            </a:r>
            <a:r>
              <a:rPr lang="en-US" sz="2800" b="1" dirty="0" smtClean="0"/>
              <a:t>WITH</a:t>
            </a:r>
            <a:endParaRPr lang="ru-RU" sz="2800" b="1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696686" y="1313543"/>
            <a:ext cx="7445829" cy="95410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CTE 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Table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Expression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это временная именованная таблица, определяемая в начале SQL-запроса с помощью конструкции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Она позволяет упростить сложные запросы, сделать код читаемым и повторно использовать подзапросы.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8285" y="2515551"/>
            <a:ext cx="5007430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b="1" dirty="0" smtClean="0"/>
              <a:t>Когда используется: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Разделение запроса на логические шаги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Повторное использование подзапросов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Улучшение читаемости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Подготовка промежуточных данных для основного запроса</a:t>
            </a:r>
            <a:endParaRPr lang="ru-RU" sz="1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739" y="4031796"/>
            <a:ext cx="3344862" cy="168341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MIN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и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MAX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BA5BF98-E3D8-41FA-8BA7-90A3C0F8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4192"/>
            <a:ext cx="7918450" cy="1751013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Вы можете использовать MIN и MAX для числовых, символьных типов данных и так же для даты.</a:t>
            </a:r>
            <a:endParaRPr lang="en-US" altLang="ru-RU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1828F52-F1A1-4A82-940A-782392F840E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920992"/>
            <a:ext cx="7262813" cy="6524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MIN(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), MAX(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  employees;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34BE4F1-FAA8-429F-AAD5-7D50AEE050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6263" y="2963855"/>
            <a:ext cx="4189412" cy="279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8">
            <a:extLst>
              <a:ext uri="{FF2B5EF4-FFF2-40B4-BE49-F238E27FC236}">
                <a16:creationId xmlns="" xmlns:a16="http://schemas.microsoft.com/office/drawing/2014/main" id="{B73F31C0-FFB8-4F00-A847-C30D918C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87792"/>
            <a:ext cx="3241675" cy="51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2ABEACB7-4AB2-475C-849A-01833C9F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87792"/>
            <a:ext cx="32004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79810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Функция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COUNT</a:t>
            </a:r>
            <a:endParaRPr lang="ru-RU" sz="3600" dirty="0"/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9B3D47E6-5DC8-4196-A4ED-78F31768F988}"/>
              </a:ext>
            </a:extLst>
          </p:cNvPr>
          <p:cNvSpPr txBox="1">
            <a:spLocks noChangeArrowheads="1"/>
          </p:cNvSpPr>
          <p:nvPr/>
        </p:nvSpPr>
        <p:spPr>
          <a:xfrm>
            <a:off x="840262" y="1447800"/>
            <a:ext cx="791845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000" dirty="0" smtClean="0">
                <a:latin typeface="Courier New" panose="02070309020205020404" pitchFamily="49" charset="0"/>
              </a:rPr>
              <a:t>COUNT(*) возвращает количество строк в таблице:</a:t>
            </a:r>
          </a:p>
          <a:p>
            <a:pPr marL="0" indent="0">
              <a:buNone/>
            </a:pPr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>
              <a:buNone/>
            </a:pPr>
            <a:r>
              <a:rPr lang="ru-RU" altLang="ru-RU" sz="2000" dirty="0" smtClean="0">
                <a:latin typeface="Courier New" panose="02070309020205020404" pitchFamily="49" charset="0"/>
              </a:rPr>
              <a:t>COUNT(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) возвращает количество строк с ненулевыми значениями для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: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FA5C7351-81D0-4E11-8B53-AC0EEB3E181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4267200"/>
            <a:ext cx="7277100" cy="944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08313D7-85B7-4EB6-B7EE-7962D18B809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05000"/>
            <a:ext cx="7277100" cy="944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COUNT(*)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2B938183-1C93-46CB-AD12-43D6ED28F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33563" y="1952625"/>
            <a:ext cx="1209675" cy="317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E792920B-D771-4429-B691-C6F3B41BC4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0550" y="4318000"/>
            <a:ext cx="2932113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16" descr="C:\salome_official\projects\11gR2\screenshots\les5_9s_a.gif">
            <a:extLst>
              <a:ext uri="{FF2B5EF4-FFF2-40B4-BE49-F238E27FC236}">
                <a16:creationId xmlns="" xmlns:a16="http://schemas.microsoft.com/office/drawing/2014/main" id="{0BEA5098-AB2F-4DBC-B9DF-F1318560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944895"/>
            <a:ext cx="1428750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36B85F16-8A66-49E5-8F67-332EA3690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234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" name="Oval 20">
            <a:extLst>
              <a:ext uri="{FF2B5EF4-FFF2-40B4-BE49-F238E27FC236}">
                <a16:creationId xmlns="" xmlns:a16="http://schemas.microsoft.com/office/drawing/2014/main" id="{A30A4D60-4185-42F2-A52B-0B626DA5905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4572000"/>
            <a:ext cx="381000" cy="37941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" name="Oval 19">
            <a:extLst>
              <a:ext uri="{FF2B5EF4-FFF2-40B4-BE49-F238E27FC236}">
                <a16:creationId xmlns="" xmlns:a16="http://schemas.microsoft.com/office/drawing/2014/main" id="{28B3EF22-5681-4FFA-9695-0C425BF55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2133600"/>
            <a:ext cx="373063" cy="37306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181014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Применение оператора </a:t>
            </a:r>
            <a:r>
              <a:rPr lang="en-US" altLang="ru-RU" sz="2800" dirty="0" smtClean="0">
                <a:latin typeface="Courier New" panose="02070309020205020404" pitchFamily="49" charset="0"/>
              </a:rPr>
              <a:t>DISTINCT</a:t>
            </a:r>
            <a:r>
              <a:rPr lang="ru-RU" altLang="ru-RU" sz="2800" dirty="0" smtClean="0">
                <a:latin typeface="Courier New" panose="02070309020205020404" pitchFamily="49" charset="0"/>
              </a:rPr>
              <a:t> и </a:t>
            </a:r>
            <a:r>
              <a:rPr lang="en-US" altLang="ru-RU" sz="2800" dirty="0" smtClean="0">
                <a:latin typeface="Courier New" panose="02070309020205020404" pitchFamily="49" charset="0"/>
              </a:rPr>
              <a:t>COUNT</a:t>
            </a:r>
            <a:endParaRPr lang="ru-RU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CD5D79D-D9F8-4842-B7CF-F4625F7424A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417884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COUNT(DISTINCT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D237E80F-F3D5-48DC-BE66-C32D23877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0914" y="1643742"/>
            <a:ext cx="7918450" cy="1751013"/>
          </a:xfrm>
        </p:spPr>
        <p:txBody>
          <a:bodyPr>
            <a:normAutofit/>
          </a:bodyPr>
          <a:lstStyle/>
          <a:p>
            <a:pPr lvl="1"/>
            <a:r>
              <a:rPr lang="ru-RU" altLang="ru-RU" sz="2000" dirty="0" smtClean="0">
                <a:latin typeface="Courier New" panose="02070309020205020404" pitchFamily="49" charset="0"/>
              </a:rPr>
              <a:t>COUNT(DISTINCT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) возвращает количество отдельных ненулевых значений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.</a:t>
            </a:r>
            <a:endParaRPr lang="en-US" altLang="ru-RU" sz="2000" dirty="0" smtClean="0">
              <a:latin typeface="Courier New" panose="02070309020205020404" pitchFamily="49" charset="0"/>
            </a:endParaRPr>
          </a:p>
          <a:p>
            <a:pPr lvl="1"/>
            <a:endParaRPr lang="en-US" altLang="ru-RU" sz="2000" dirty="0" smtClean="0">
              <a:latin typeface="Courier New" panose="02070309020205020404" pitchFamily="49" charset="0"/>
            </a:endParaRPr>
          </a:p>
          <a:p>
            <a:pPr lvl="1"/>
            <a:r>
              <a:rPr lang="ru-RU" altLang="ru-RU" sz="2000" dirty="0" smtClean="0">
                <a:latin typeface="Courier New" panose="02070309020205020404" pitchFamily="49" charset="0"/>
              </a:rPr>
              <a:t>Отобразите количество уникальных значений отделов в таблице EMPLOYEES:</a:t>
            </a:r>
            <a:endParaRPr lang="en-US" altLang="ru-RU" sz="2000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FB0B716-2D04-4F38-9D90-761A00FA90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2138" y="3478209"/>
            <a:ext cx="4060825" cy="280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5_10s_a.gif">
            <a:extLst>
              <a:ext uri="{FF2B5EF4-FFF2-40B4-BE49-F238E27FC236}">
                <a16:creationId xmlns="" xmlns:a16="http://schemas.microsoft.com/office/drawing/2014/main" id="{00D60588-7FAF-4E3C-BA4D-8C90049E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311646"/>
            <a:ext cx="2960687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93414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Функции группировки и нулевые значения</a:t>
            </a:r>
            <a:endParaRPr lang="ru-RU" sz="3200" dirty="0"/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0688F4EB-7612-4977-8F76-D1EE61C42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74365"/>
            <a:ext cx="7918450" cy="2903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Групповые функции игнорируют нулевые значения в столбце:</a:t>
            </a:r>
          </a:p>
          <a:p>
            <a:pPr marL="0" indent="0">
              <a:buNone/>
            </a:pPr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marL="0" indent="0">
              <a:buNone/>
            </a:pPr>
            <a:r>
              <a:rPr lang="ru-RU" altLang="ru-RU" sz="2000" dirty="0" smtClean="0"/>
              <a:t>Функция COALESCE заставляет групповые функции включать нулевые значения: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49E532D2-B38D-4F3F-B418-45AB47FED35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326815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9F37932C-3BE8-4369-BF04-59762384990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4604646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AVG(COALESCE(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0))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C7A2E15-E720-49AC-AAB2-E259808509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82775" y="2406190"/>
            <a:ext cx="2730500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1DF93EB4-AEE0-4C95-A605-23B4E9DA48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1663" y="4664971"/>
            <a:ext cx="3692525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18" descr="C:\salome_official\projects\11gR2\screenshots\les5_11s_a.gif">
            <a:extLst>
              <a:ext uri="{FF2B5EF4-FFF2-40B4-BE49-F238E27FC236}">
                <a16:creationId xmlns="" xmlns:a16="http://schemas.microsoft.com/office/drawing/2014/main" id="{C36EA6AD-836B-465A-A568-428F2D11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3207878"/>
            <a:ext cx="2286000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salome_official\projects\11gR2\screenshots\les5_11s_b.gif">
            <a:extLst>
              <a:ext uri="{FF2B5EF4-FFF2-40B4-BE49-F238E27FC236}">
                <a16:creationId xmlns="" xmlns:a16="http://schemas.microsoft.com/office/drawing/2014/main" id="{1DD83D37-8A23-43A5-8E49-E06969D6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5476184"/>
            <a:ext cx="2732087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20">
            <a:extLst>
              <a:ext uri="{FF2B5EF4-FFF2-40B4-BE49-F238E27FC236}">
                <a16:creationId xmlns="" xmlns:a16="http://schemas.microsoft.com/office/drawing/2014/main" id="{E3CD74F0-A2E3-4C6F-B9EA-3CC64A2EC6D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4757046"/>
            <a:ext cx="381000" cy="37941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" name="Oval 19">
            <a:extLst>
              <a:ext uri="{FF2B5EF4-FFF2-40B4-BE49-F238E27FC236}">
                <a16:creationId xmlns="" xmlns:a16="http://schemas.microsoft.com/office/drawing/2014/main" id="{B03957CC-FB0A-49B5-B2CF-84D534C018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2460165"/>
            <a:ext cx="373063" cy="37306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166010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 Black"/>
                <a:cs typeface="Arial Black"/>
              </a:rPr>
              <a:t>Группировка – </a:t>
            </a:r>
            <a:r>
              <a:rPr lang="en-US" sz="2400" dirty="0" smtClean="0">
                <a:solidFill>
                  <a:schemeClr val="bg1"/>
                </a:solidFill>
                <a:latin typeface="Arial Black"/>
                <a:cs typeface="Arial Black"/>
              </a:rPr>
              <a:t>GROUP BY</a:t>
            </a:r>
            <a:endParaRPr sz="24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574" y="518011"/>
            <a:ext cx="253973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  <a:latin typeface="Roboto"/>
                <a:cs typeface="Roboto"/>
              </a:rPr>
              <a:t>GROUP</a:t>
            </a:r>
            <a:r>
              <a:rPr sz="3000" spc="-13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3000" spc="-65" dirty="0">
                <a:solidFill>
                  <a:srgbClr val="2A3890"/>
                </a:solidFill>
                <a:latin typeface="Roboto"/>
                <a:cs typeface="Roboto"/>
              </a:rPr>
              <a:t>BY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576" y="1928204"/>
            <a:ext cx="78200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Разбивает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таблицу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строкам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на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групп.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определяются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значениями одного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нескольких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столбцов.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Аналитические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функции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считаются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каждой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9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отдельно.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1146387"/>
          </a:xfrm>
          <a:custGeom>
            <a:avLst/>
            <a:gdLst/>
            <a:ahLst/>
            <a:cxnLst/>
            <a:rect l="l" t="t" r="r" b="b"/>
            <a:pathLst>
              <a:path w="99059" h="859789">
                <a:moveTo>
                  <a:pt x="98999" y="859199"/>
                </a:moveTo>
                <a:lnTo>
                  <a:pt x="0" y="859199"/>
                </a:lnTo>
                <a:lnTo>
                  <a:pt x="0" y="0"/>
                </a:lnTo>
                <a:lnTo>
                  <a:pt x="98999" y="0"/>
                </a:lnTo>
                <a:lnTo>
                  <a:pt x="98999" y="8591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Создание группы данных</a:t>
            </a:r>
            <a:endParaRPr lang="ru-RU" dirty="0"/>
          </a:p>
        </p:txBody>
      </p:sp>
      <p:pic>
        <p:nvPicPr>
          <p:cNvPr id="4" name="Picture 27" descr="C:\salome_official\projects\11gR2\screenshots\les5_13s_a.gif">
            <a:extLst>
              <a:ext uri="{FF2B5EF4-FFF2-40B4-BE49-F238E27FC236}">
                <a16:creationId xmlns="" xmlns:a16="http://schemas.microsoft.com/office/drawing/2014/main" id="{07DEF2BB-C82C-4CB5-9C85-60923EE6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933575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3">
            <a:extLst>
              <a:ext uri="{FF2B5EF4-FFF2-40B4-BE49-F238E27FC236}">
                <a16:creationId xmlns="" xmlns:a16="http://schemas.microsoft.com/office/drawing/2014/main" id="{1879997A-FA22-4265-8678-276649B86F44}"/>
              </a:ext>
            </a:extLst>
          </p:cNvPr>
          <p:cNvSpPr>
            <a:spLocks/>
          </p:cNvSpPr>
          <p:nvPr/>
        </p:nvSpPr>
        <p:spPr bwMode="gray">
          <a:xfrm>
            <a:off x="3581400" y="1912938"/>
            <a:ext cx="1571625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626F51A-B2EF-4135-B1F8-6C1FCEE7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52400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DB847C71-F710-4E5B-AE82-F452879E7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5350" y="49784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34AA682D-00B2-4982-9B43-099E48D560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152650"/>
            <a:ext cx="2636838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10">
            <a:extLst>
              <a:ext uri="{FF2B5EF4-FFF2-40B4-BE49-F238E27FC236}">
                <a16:creationId xmlns="" xmlns:a16="http://schemas.microsoft.com/office/drawing/2014/main" id="{5EC3BC58-95FF-4E34-8680-82D19F08F7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379663"/>
            <a:ext cx="2636838" cy="412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CB52A053-569C-45CD-81B3-3C722720FA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794000"/>
            <a:ext cx="2638425" cy="1173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12">
            <a:extLst>
              <a:ext uri="{FF2B5EF4-FFF2-40B4-BE49-F238E27FC236}">
                <a16:creationId xmlns="" xmlns:a16="http://schemas.microsoft.com/office/drawing/2014/main" id="{DAD2C220-9C67-4375-925C-85ADAFEEE3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3968750"/>
            <a:ext cx="2628900" cy="661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3">
            <a:extLst>
              <a:ext uri="{FF2B5EF4-FFF2-40B4-BE49-F238E27FC236}">
                <a16:creationId xmlns="" xmlns:a16="http://schemas.microsoft.com/office/drawing/2014/main" id="{E750EBDC-7D32-458B-9100-3B91D34961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4633913"/>
            <a:ext cx="2617788" cy="4984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92B79FEF-635A-4938-BCF1-7585288BE9A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41538"/>
            <a:ext cx="604838" cy="2886075"/>
            <a:chOff x="2518" y="1315"/>
            <a:chExt cx="381" cy="1818"/>
          </a:xfrm>
        </p:grpSpPr>
        <p:sp>
          <p:nvSpPr>
            <p:cNvPr id="14" name="Rectangle 16">
              <a:extLst>
                <a:ext uri="{FF2B5EF4-FFF2-40B4-BE49-F238E27FC236}">
                  <a16:creationId xmlns="" xmlns:a16="http://schemas.microsoft.com/office/drawing/2014/main" id="{30D0BF54-E66B-4681-BC42-5E6FBD2E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31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4400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="" xmlns:a16="http://schemas.microsoft.com/office/drawing/2014/main" id="{8CBA9A10-0FE6-41C8-84E9-92FFFC27B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40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9500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="" xmlns:a16="http://schemas.microsoft.com/office/drawing/2014/main" id="{FAEA8047-F87C-4E22-8286-DA1E1A7EB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99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3500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="" xmlns:a16="http://schemas.microsoft.com/office/drawing/2014/main" id="{CEDB6F68-99C8-4965-94D7-FFD66CD7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503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6400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="" xmlns:a16="http://schemas.microsoft.com/office/drawing/2014/main" id="{F3EFDAE9-291E-484F-993C-1CE9E175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937"/>
              <a:ext cx="3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10033</a:t>
              </a:r>
            </a:p>
          </p:txBody>
        </p:sp>
      </p:grpSp>
      <p:sp>
        <p:nvSpPr>
          <p:cNvPr id="19" name="Rectangle 21">
            <a:extLst>
              <a:ext uri="{FF2B5EF4-FFF2-40B4-BE49-F238E27FC236}">
                <a16:creationId xmlns="" xmlns:a16="http://schemas.microsoft.com/office/drawing/2014/main" id="{EF4F51E6-1A95-4B55-B621-39994306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1989138"/>
            <a:ext cx="3272971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Средняя зарплата в таблице</a:t>
            </a:r>
            <a:endParaRPr lang="en-US" altLang="ru-RU" dirty="0"/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EMPLOYEES</a:t>
            </a:r>
            <a:r>
              <a:rPr lang="en-US" altLang="ru-RU" dirty="0"/>
              <a:t> </a:t>
            </a:r>
            <a:r>
              <a:rPr lang="ru-RU" altLang="ru-RU" dirty="0" smtClean="0"/>
              <a:t>для каждого департамента</a:t>
            </a:r>
            <a:endParaRPr lang="en-US" altLang="ru-RU" dirty="0"/>
          </a:p>
        </p:txBody>
      </p:sp>
      <p:pic>
        <p:nvPicPr>
          <p:cNvPr id="20" name="Picture 28" descr="C:\salome_official\projects\11gR2\screenshots\les5_13_b.gif">
            <a:extLst>
              <a:ext uri="{FF2B5EF4-FFF2-40B4-BE49-F238E27FC236}">
                <a16:creationId xmlns="" xmlns:a16="http://schemas.microsoft.com/office/drawing/2014/main" id="{E81D88C2-AAE4-455F-A4DF-EA128DAB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535146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C:\salome_official\projects\11gR2\screenshots\les5_13_c.gif">
            <a:extLst>
              <a:ext uri="{FF2B5EF4-FFF2-40B4-BE49-F238E27FC236}">
                <a16:creationId xmlns="" xmlns:a16="http://schemas.microsoft.com/office/drawing/2014/main" id="{89E20620-88DD-4C7E-AD19-183EF075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943225"/>
            <a:ext cx="3417887" cy="2068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64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Группировка данных: синтаксис оператора GROUP BY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5C2019E-BE7B-429D-BDF6-3B487047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2302363"/>
            <a:ext cx="7918450" cy="1751013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Вы можете разделить строки в таблице на меньшие группы, используя оператор GROUP BY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FDE988F-0F8B-43C1-9B1D-DBF48C5BC88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3177076"/>
            <a:ext cx="7277100" cy="1406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group_function(column)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ru-RU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9135501-473E-4078-9F8B-0FCFA95B74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2500" y="4023213"/>
            <a:ext cx="457517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730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BY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A748FC6-ABBE-48F9-B66A-210DFE96AD5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471282"/>
            <a:ext cx="7277100" cy="9858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276E5BE4-DE75-4841-A343-F10786F72A3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571169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000" dirty="0" smtClean="0"/>
              <a:t>Все столбцы в списке SELECT, которые не находятся в групповых функциях, должны быть в выражении GROUP BY.</a:t>
            </a:r>
            <a:endParaRPr lang="en-US" altLang="ru-RU" sz="2000" dirty="0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0878B38C-AA6D-4A24-A5EC-94FD57BCE6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0113" y="3099932"/>
            <a:ext cx="3160712" cy="287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2A572C58-99E9-4E99-AE2E-22F719ED54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5825" y="2534782"/>
            <a:ext cx="197802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14B62966-82AD-4E3D-970A-0ED094A9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3369"/>
            <a:ext cx="4276725" cy="174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35464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BY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2E902E3-C71E-4390-8480-97CE9D977C7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350678"/>
            <a:ext cx="7258050" cy="91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52659EC9-BD67-4FD8-8427-61D8D8D9E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0370"/>
            <a:ext cx="7918450" cy="17510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altLang="ru-RU" dirty="0" smtClean="0"/>
              <a:t>Колонка внутри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GROUP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BY</a:t>
            </a:r>
            <a:r>
              <a:rPr lang="en-US" altLang="ru-RU" dirty="0"/>
              <a:t> </a:t>
            </a:r>
            <a:r>
              <a:rPr lang="ru-RU" altLang="ru-RU" dirty="0" smtClean="0"/>
              <a:t>необязательно должна быть в выборке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SELECT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CE5222C-F3D3-472C-BCE8-63C7AEE729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625" y="2337978"/>
            <a:ext cx="60515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B43CAA89-28C2-4A81-A317-88A44E36FF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2188" y="2936466"/>
            <a:ext cx="3065462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12211B80-CE7F-4B33-8479-A0FC1723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33378"/>
            <a:ext cx="3446463" cy="1909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988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726" y="1473232"/>
            <a:ext cx="7386825" cy="485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575" y="6412284"/>
            <a:ext cx="4530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Microsoft Sans Serif"/>
                <a:cs typeface="Microsoft Sans Serif"/>
                <a:hlinkClick r:id="rId3"/>
              </a:rPr>
              <a:t>https://www.postgresql.org/docs/current/queries-with.html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Группировка по более чем одной колонке</a:t>
            </a:r>
            <a:endParaRPr lang="ru-RU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2D0914-E385-4D5B-A8EF-524F3D7B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90689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="" xmlns:a16="http://schemas.microsoft.com/office/drawing/2014/main" id="{D3AB28E4-802A-43F0-B4E0-7BAD486557C8}"/>
              </a:ext>
            </a:extLst>
          </p:cNvPr>
          <p:cNvSpPr>
            <a:spLocks/>
          </p:cNvSpPr>
          <p:nvPr/>
        </p:nvSpPr>
        <p:spPr bwMode="gray">
          <a:xfrm>
            <a:off x="4267200" y="2147889"/>
            <a:ext cx="533400" cy="41910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2147483647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F363B960-5AFE-4FD0-A401-F4599C30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90689"/>
            <a:ext cx="3849914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sz="1400" dirty="0" smtClean="0"/>
              <a:t>Добавьте зарплаты в таблицу EMPLOYEES</a:t>
            </a:r>
          </a:p>
          <a:p>
            <a:pPr>
              <a:spcBef>
                <a:spcPct val="0"/>
              </a:spcBef>
            </a:pPr>
            <a:r>
              <a:rPr lang="ru-RU" altLang="ru-RU" sz="1400" dirty="0" smtClean="0"/>
              <a:t>для каждой должности, сгруппированные по отделам.</a:t>
            </a:r>
            <a:endParaRPr lang="en-US" altLang="ru-RU" sz="1400" dirty="0"/>
          </a:p>
        </p:txBody>
      </p:sp>
      <p:sp>
        <p:nvSpPr>
          <p:cNvPr id="11" name="Text Box 12">
            <a:extLst>
              <a:ext uri="{FF2B5EF4-FFF2-40B4-BE49-F238E27FC236}">
                <a16:creationId xmlns="" xmlns:a16="http://schemas.microsoft.com/office/drawing/2014/main" id="{3A72A145-BEA0-4E21-92A3-A7246845A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5424489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3" name="Picture 22" descr="C:\salome_official\projects\11gR2\screenshots\les5_17s_a.gif">
            <a:extLst>
              <a:ext uri="{FF2B5EF4-FFF2-40B4-BE49-F238E27FC236}">
                <a16:creationId xmlns="" xmlns:a16="http://schemas.microsoft.com/office/drawing/2014/main" id="{EBB62FB0-4DC9-49FC-BA74-CF3EDA74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2138364"/>
            <a:ext cx="357822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 descr="C:\salome_official\projects\11gR2\screenshots\les5_17s_b.gif">
            <a:extLst>
              <a:ext uri="{FF2B5EF4-FFF2-40B4-BE49-F238E27FC236}">
                <a16:creationId xmlns="" xmlns:a16="http://schemas.microsoft.com/office/drawing/2014/main" id="{BE37EA3E-B11B-4144-B0C5-FE635CDC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5846764"/>
            <a:ext cx="3578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="" xmlns:a16="http://schemas.microsoft.com/office/drawing/2014/main" id="{1DD1E9BD-1EE1-478B-BAC8-D95E3993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5089"/>
            <a:ext cx="383381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187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200" dirty="0" smtClean="0"/>
              <a:t> </a:t>
            </a:r>
            <a:r>
              <a:rPr lang="en-US" altLang="ru-RU" sz="3200" dirty="0">
                <a:latin typeface="Courier New" panose="02070309020205020404" pitchFamily="49" charset="0"/>
              </a:rPr>
              <a:t>BY</a:t>
            </a:r>
            <a:r>
              <a:rPr lang="en-US" altLang="ru-RU" sz="3200" dirty="0"/>
              <a:t> </a:t>
            </a:r>
            <a:r>
              <a:rPr lang="ru-RU" altLang="ru-RU" sz="3200" dirty="0" smtClean="0"/>
              <a:t>выражения для нескольких колонок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C1F016B-8B4F-4A5D-A1F5-77E6591063E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600200"/>
            <a:ext cx="72771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SUM(salary)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40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83BD16E-15A5-4B8E-B4F6-F7C4950D5C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3450" y="2419350"/>
            <a:ext cx="4195763" cy="280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E405D2DA-2071-4F71-89B6-A95EE49B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962400" cy="232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4289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Некорректные запросы на применение функций группировки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A309A365-4EE0-464E-9114-C54EB7DC2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96081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Любой столбец или выражение в списке SELECT, не являющееся агрегатной функцией, должно быть в GROUP BY</a:t>
            </a:r>
            <a:r>
              <a:rPr lang="en-US" altLang="ru-RU" sz="2000" dirty="0" smtClean="0"/>
              <a:t>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586C7EF-8C95-4A3B-8283-F55914E0DB7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434281"/>
            <a:ext cx="7305675" cy="803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="" xmlns:a16="http://schemas.microsoft.com/office/drawing/2014/main" id="{FFD80293-94CA-419D-868D-266FA47E4A0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5325" y="4339281"/>
            <a:ext cx="7305675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Line 12">
            <a:extLst>
              <a:ext uri="{FF2B5EF4-FFF2-40B4-BE49-F238E27FC236}">
                <a16:creationId xmlns="" xmlns:a16="http://schemas.microsoft.com/office/drawing/2014/main" id="{FF59C952-2254-4D4E-A624-1D928F8E7655}"/>
              </a:ext>
            </a:extLst>
          </p:cNvPr>
          <p:cNvSpPr>
            <a:spLocks noChangeShapeType="1"/>
          </p:cNvSpPr>
          <p:nvPr/>
        </p:nvSpPr>
        <p:spPr bwMode="gray">
          <a:xfrm>
            <a:off x="749300" y="6015681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13">
            <a:extLst>
              <a:ext uri="{FF2B5EF4-FFF2-40B4-BE49-F238E27FC236}">
                <a16:creationId xmlns="" xmlns:a16="http://schemas.microsoft.com/office/drawing/2014/main" id="{85D3E421-D148-4B9F-8339-6D2702A18A21}"/>
              </a:ext>
            </a:extLst>
          </p:cNvPr>
          <p:cNvSpPr>
            <a:spLocks noChangeShapeType="1"/>
          </p:cNvSpPr>
          <p:nvPr/>
        </p:nvSpPr>
        <p:spPr bwMode="gray">
          <a:xfrm>
            <a:off x="749300" y="5329881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17">
            <a:extLst>
              <a:ext uri="{FF2B5EF4-FFF2-40B4-BE49-F238E27FC236}">
                <a16:creationId xmlns="" xmlns:a16="http://schemas.microsoft.com/office/drawing/2014/main" id="{F2104390-8CF4-438F-A23A-CD866B3AEEAC}"/>
              </a:ext>
            </a:extLst>
          </p:cNvPr>
          <p:cNvSpPr>
            <a:spLocks noChangeShapeType="1"/>
          </p:cNvSpPr>
          <p:nvPr/>
        </p:nvSpPr>
        <p:spPr bwMode="gray">
          <a:xfrm>
            <a:off x="762000" y="3577281"/>
            <a:ext cx="1555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8">
            <a:extLst>
              <a:ext uri="{FF2B5EF4-FFF2-40B4-BE49-F238E27FC236}">
                <a16:creationId xmlns="" xmlns:a16="http://schemas.microsoft.com/office/drawing/2014/main" id="{50D8EC82-2F43-4A47-8F4A-04FF78A981F9}"/>
              </a:ext>
            </a:extLst>
          </p:cNvPr>
          <p:cNvSpPr>
            <a:spLocks noChangeShapeType="1"/>
          </p:cNvSpPr>
          <p:nvPr/>
        </p:nvSpPr>
        <p:spPr bwMode="gray">
          <a:xfrm>
            <a:off x="762000" y="3272481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Text Box 19">
            <a:extLst>
              <a:ext uri="{FF2B5EF4-FFF2-40B4-BE49-F238E27FC236}">
                <a16:creationId xmlns="" xmlns:a16="http://schemas.microsoft.com/office/drawing/2014/main" id="{78E7DA41-3BAD-41F9-8292-54104FE415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43400" y="3347094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chemeClr val="hlink"/>
                </a:solidFill>
              </a:rPr>
              <a:t>Для подсчета фамилий для каждого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department_id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необходимо добавить выражение GROUP BY.</a:t>
            </a:r>
            <a:endParaRPr lang="en-US" altLang="ru-RU" sz="1600" dirty="0">
              <a:solidFill>
                <a:schemeClr val="hlink"/>
              </a:solidFill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="" xmlns:a16="http://schemas.microsoft.com/office/drawing/2014/main" id="{1A2BF431-B12E-4B45-BD20-5813BBE03B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81438" y="5482281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chemeClr val="hlink"/>
                </a:solidFill>
              </a:rPr>
              <a:t>Либо добавьте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job_id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в GROUP BY, либо удалите столбец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job_id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из списка SELECT.</a:t>
            </a:r>
            <a:endParaRPr lang="en-US" altLang="ru-RU" sz="1600" dirty="0">
              <a:solidFill>
                <a:schemeClr val="hlink"/>
              </a:solidFill>
            </a:endParaRPr>
          </a:p>
        </p:txBody>
      </p:sp>
      <p:pic>
        <p:nvPicPr>
          <p:cNvPr id="13" name="Picture 25" descr="C:\salome_official\projects\11gR2_SQL 1\screenshots\les5_19s_a1.gif">
            <a:extLst>
              <a:ext uri="{FF2B5EF4-FFF2-40B4-BE49-F238E27FC236}">
                <a16:creationId xmlns="" xmlns:a16="http://schemas.microsoft.com/office/drawing/2014/main" id="{57DA453B-EF89-4EF5-BAE1-958E5EE21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399481"/>
            <a:ext cx="33718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6" descr="C:\salome_official\projects\11gR2_SQL 1\screenshots\les5_19s_b1.gif">
            <a:extLst>
              <a:ext uri="{FF2B5EF4-FFF2-40B4-BE49-F238E27FC236}">
                <a16:creationId xmlns="" xmlns:a16="http://schemas.microsoft.com/office/drawing/2014/main" id="{12AC0502-B4FE-49C0-A901-6D7F47F9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5823594"/>
            <a:ext cx="29146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9904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Некорректные запросы на применение функций группировки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9E930702-CB5F-4295-9DE1-BB3B46400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342" y="1770517"/>
            <a:ext cx="7918450" cy="1751013"/>
          </a:xfrm>
        </p:spPr>
        <p:txBody>
          <a:bodyPr>
            <a:normAutofit/>
          </a:bodyPr>
          <a:lstStyle/>
          <a:p>
            <a:pPr lvl="1"/>
            <a:r>
              <a:rPr lang="ru-RU" altLang="ru-RU" sz="1600" dirty="0" smtClean="0"/>
              <a:t>Вы не можете использовать предложение WHERE для ограничения групп.</a:t>
            </a:r>
          </a:p>
          <a:p>
            <a:pPr lvl="1"/>
            <a:r>
              <a:rPr lang="ru-RU" altLang="ru-RU" sz="1600" dirty="0" smtClean="0"/>
              <a:t>Для ограничения групп используется предложение </a:t>
            </a:r>
            <a:r>
              <a:rPr lang="ru-RU" altLang="ru-RU" sz="1600" b="1" dirty="0" smtClean="0"/>
              <a:t>HAVING</a:t>
            </a:r>
            <a:r>
              <a:rPr lang="ru-RU" altLang="ru-RU" sz="1600" dirty="0" smtClean="0"/>
              <a:t>.</a:t>
            </a:r>
          </a:p>
          <a:p>
            <a:pPr lvl="1"/>
            <a:r>
              <a:rPr lang="ru-RU" altLang="ru-RU" sz="1600" dirty="0" smtClean="0"/>
              <a:t>Вы не можете использовать групповые функции в предложении WHERE.</a:t>
            </a:r>
            <a:endParaRPr lang="en-US" altLang="ru-RU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79AEBB-DE0C-46FD-91CE-0DF9E512F86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935289"/>
            <a:ext cx="7286625" cy="116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  AVG(salary) &gt; 8000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5895D8D2-5FD4-4F99-80B9-401372D1A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33889"/>
            <a:ext cx="299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rgbClr val="FF3300"/>
                </a:solidFill>
              </a:rPr>
              <a:t>Невозможно использовать предложение WHERE для ограничения групп.</a:t>
            </a:r>
            <a:endParaRPr lang="en-US" altLang="ru-RU" sz="1600" dirty="0">
              <a:solidFill>
                <a:srgbClr val="FF3300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8340B8EB-0A56-4533-B1EE-56217C82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357689"/>
            <a:ext cx="413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5286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017"/>
          </a:xfrm>
          <a:prstGeom prst="rect">
            <a:avLst/>
          </a:prstGeom>
        </p:spPr>
        <p:txBody>
          <a:bodyPr vert="horz" wrap="square" lIns="0" tIns="1811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12"/>
            <a:ext cx="3394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категории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товаров.</a:t>
            </a:r>
            <a:endParaRPr sz="15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0812" y="1895616"/>
          <a:ext cx="4081780" cy="226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873885"/>
                <a:gridCol w="1561465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6176" y="3544871"/>
            <a:ext cx="2658745" cy="7031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3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4999"/>
              </a:lnSpc>
            </a:pPr>
            <a:r>
              <a:rPr sz="13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300" spc="-1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175" y="4456223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371" y="4456223"/>
            <a:ext cx="1971039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017"/>
          </a:xfrm>
          <a:prstGeom prst="rect">
            <a:avLst/>
          </a:prstGeom>
        </p:spPr>
        <p:txBody>
          <a:bodyPr vert="horz" wrap="square" lIns="0" tIns="1811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12"/>
            <a:ext cx="3394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категории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товаров.</a:t>
            </a:r>
            <a:endParaRPr sz="15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0812" y="1895616"/>
          <a:ext cx="4081780" cy="226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873885"/>
                <a:gridCol w="1561465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6176" y="3544871"/>
            <a:ext cx="2658745" cy="7031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3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4999"/>
              </a:lnSpc>
            </a:pPr>
            <a:r>
              <a:rPr sz="13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300" spc="-1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175" y="4456223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371" y="4456223"/>
            <a:ext cx="1971039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38387" y="4421217"/>
          <a:ext cx="3459478" cy="1739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739"/>
                <a:gridCol w="1729739"/>
              </a:tblGrid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total_sales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77.65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375" y="1989172"/>
            <a:ext cx="297497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Какой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результат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выдаст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70"/>
              </a:spcBef>
            </a:pPr>
            <a:r>
              <a:rPr sz="15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374" y="3726532"/>
            <a:ext cx="5969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15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606" y="3726532"/>
            <a:ext cx="1169035" cy="6245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725" y="1928212"/>
            <a:ext cx="3374390" cy="1956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будет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выглядеть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следующий 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Подсчитать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0" dirty="0">
                <a:solidFill>
                  <a:srgbClr val="434343"/>
                </a:solidFill>
                <a:latin typeface="Roboto Cn"/>
                <a:cs typeface="Roboto Cn"/>
              </a:rPr>
              <a:t>количество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покупок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по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каждому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клиенту,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который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совершил 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как </a:t>
            </a:r>
            <a:r>
              <a:rPr sz="1500" b="1" i="1" spc="85" dirty="0">
                <a:solidFill>
                  <a:srgbClr val="434343"/>
                </a:solidFill>
                <a:latin typeface="Roboto Cn"/>
                <a:cs typeface="Roboto Cn"/>
              </a:rPr>
              <a:t>минимум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покупки.</a:t>
            </a:r>
            <a:endParaRPr sz="1500">
              <a:latin typeface="Roboto Cn"/>
              <a:cs typeface="Roboto C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57775" y="5990984"/>
            <a:ext cx="3981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5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https://www.db-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fiddle.com/f/kVSgXux6384wV7LU</a:t>
            </a:r>
            <a:r>
              <a:rPr sz="1400" spc="-1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ZJwnQn/9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Ограничение результатов группировки</a:t>
            </a:r>
            <a:endParaRPr lang="ru-RU" sz="3600" dirty="0"/>
          </a:p>
        </p:txBody>
      </p:sp>
      <p:pic>
        <p:nvPicPr>
          <p:cNvPr id="5" name="Picture 28" descr="C:\salome_official\projects\11gR2\screenshots\les5_13s_a.gif">
            <a:extLst>
              <a:ext uri="{FF2B5EF4-FFF2-40B4-BE49-F238E27FC236}">
                <a16:creationId xmlns="" xmlns:a16="http://schemas.microsoft.com/office/drawing/2014/main" id="{C12C983E-8D1E-40B0-8AD8-19FCEB7B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078209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9" descr="C:\salome_official\projects\11gR2\screenshots\les5_13_b.gif">
            <a:extLst>
              <a:ext uri="{FF2B5EF4-FFF2-40B4-BE49-F238E27FC236}">
                <a16:creationId xmlns="" xmlns:a16="http://schemas.microsoft.com/office/drawing/2014/main" id="{6AC526CE-1826-43B6-9FA5-FFF149A7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5562771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37A12039-4096-4647-97FF-1005560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17821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E8440D0A-B26A-4AAF-9FB8-681A8F1C8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5150021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058A245E-1655-443C-B0B0-184AA9E9FC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5925" y="2546521"/>
            <a:ext cx="765175" cy="187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Rectangle 12">
            <a:extLst>
              <a:ext uri="{FF2B5EF4-FFF2-40B4-BE49-F238E27FC236}">
                <a16:creationId xmlns="" xmlns:a16="http://schemas.microsoft.com/office/drawing/2014/main" id="{A7DD4E5F-CF29-42D2-8472-46DB5E2C12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0213" y="4803946"/>
            <a:ext cx="73025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13">
            <a:extLst>
              <a:ext uri="{FF2B5EF4-FFF2-40B4-BE49-F238E27FC236}">
                <a16:creationId xmlns="" xmlns:a16="http://schemas.microsoft.com/office/drawing/2014/main" id="{12A5D4FA-CBFD-4909-85CF-F3833AF36F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688" y="4803946"/>
            <a:ext cx="2646362" cy="468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Freeform 17">
            <a:extLst>
              <a:ext uri="{FF2B5EF4-FFF2-40B4-BE49-F238E27FC236}">
                <a16:creationId xmlns="" xmlns:a16="http://schemas.microsoft.com/office/drawing/2014/main" id="{BD650F6F-00B2-413E-83DB-C078550F7503}"/>
              </a:ext>
            </a:extLst>
          </p:cNvPr>
          <p:cNvSpPr>
            <a:spLocks/>
          </p:cNvSpPr>
          <p:nvPr/>
        </p:nvSpPr>
        <p:spPr bwMode="gray">
          <a:xfrm>
            <a:off x="3713163" y="2062334"/>
            <a:ext cx="990600" cy="42322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9FA9F5B2-2044-43AE-9248-DB5B2F4F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449684"/>
            <a:ext cx="2971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dirty="0" smtClean="0"/>
              <a:t>Максимальная зарплата на отдел, когда она больше </a:t>
            </a:r>
            <a:r>
              <a:rPr lang="en-US" altLang="ru-RU" dirty="0" smtClean="0"/>
              <a:t>$</a:t>
            </a:r>
            <a:r>
              <a:rPr lang="en-US" altLang="ru-RU" dirty="0"/>
              <a:t>10,000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="" xmlns:a16="http://schemas.microsoft.com/office/drawing/2014/main" id="{0C74C75C-D62C-41BD-88B0-A25A6EDC91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2913" y="5804071"/>
            <a:ext cx="730250" cy="2190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25" name="Rectangle 26">
            <a:extLst>
              <a:ext uri="{FF2B5EF4-FFF2-40B4-BE49-F238E27FC236}">
                <a16:creationId xmlns="" xmlns:a16="http://schemas.microsoft.com/office/drawing/2014/main" id="{2D043F0E-D273-47E9-899D-66AF52755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9500" y="2549696"/>
            <a:ext cx="2636838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27" name="Rectangle 14">
            <a:extLst>
              <a:ext uri="{FF2B5EF4-FFF2-40B4-BE49-F238E27FC236}">
                <a16:creationId xmlns="" xmlns:a16="http://schemas.microsoft.com/office/drawing/2014/main" id="{8B0E9162-0053-4B43-8377-A99035F0AB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5213" y="5562771"/>
            <a:ext cx="2643187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29" name="Picture 30" descr="C:\salome_official\projects\11gR2\screenshots\les5_21s_c.gif">
            <a:extLst>
              <a:ext uri="{FF2B5EF4-FFF2-40B4-BE49-F238E27FC236}">
                <a16:creationId xmlns="" xmlns:a16="http://schemas.microsoft.com/office/drawing/2014/main" id="{A7DF6029-5621-449F-99B3-21CD2B96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592684"/>
            <a:ext cx="2697163" cy="115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8168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Ограничение результатов группы с помощью предложения HAVING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CCAF776-5064-41DD-BE41-A34063940B5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824289"/>
            <a:ext cx="7272338" cy="1728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ru-RU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[HAVING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C7C24A1C-A4F0-4D77-9917-8C2F8FC76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90689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1800" dirty="0" smtClean="0"/>
              <a:t>При использовании выражения HAVING - сервер Базы Данных ограничивает группы следующим образом:</a:t>
            </a:r>
            <a:endParaRPr lang="en-US" altLang="ru-RU" sz="1800" dirty="0" smtClean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Строки сгруппированы.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Применяется функция группировки.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Отображаются группы, соответствующие предложению HAVING.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72C6E95-7919-4A22-89D9-9065AF5754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2813" y="4978402"/>
            <a:ext cx="4138612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29452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23714"/>
            <a:ext cx="1016000" cy="1215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3000">
              <a:latin typeface="Roboto"/>
              <a:cs typeface="Roboto"/>
            </a:endParaRPr>
          </a:p>
          <a:p>
            <a:pPr marL="201295">
              <a:lnSpc>
                <a:spcPct val="100000"/>
              </a:lnSpc>
              <a:spcBef>
                <a:spcPts val="1670"/>
              </a:spcBef>
            </a:pPr>
            <a:r>
              <a:rPr sz="1700" dirty="0">
                <a:solidFill>
                  <a:srgbClr val="2A3890"/>
                </a:solidFill>
                <a:latin typeface="Roboto"/>
                <a:cs typeface="Roboto"/>
              </a:rPr>
              <a:t>Без</a:t>
            </a:r>
            <a:r>
              <a:rPr sz="1700" spc="-7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6300" y="1442917"/>
            <a:ext cx="60833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2A3890"/>
                </a:solidFill>
                <a:latin typeface="Roboto"/>
                <a:cs typeface="Roboto"/>
              </a:rPr>
              <a:t>С</a:t>
            </a:r>
            <a:r>
              <a:rPr sz="1700" spc="1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17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550" y="1946767"/>
            <a:ext cx="7759700" cy="4514427"/>
            <a:chOff x="500550" y="1460075"/>
            <a:chExt cx="7759700" cy="3385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927" y="1511174"/>
              <a:ext cx="2936251" cy="2443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50" y="3913099"/>
              <a:ext cx="6802724" cy="533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3275" y="1460075"/>
              <a:ext cx="3486474" cy="3385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HAVING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E759D5E-B3A5-4D4B-9E9F-654098A8099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28800"/>
            <a:ext cx="7300913" cy="1223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MAX(salary)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HAVING   MAX(salary)&gt;10000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264ED04-B98F-472A-B8D0-9C012119B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875" y="2717800"/>
            <a:ext cx="3686175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33EFE11F-EBEC-4EA4-8516-CFBA5DD0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3506788" cy="1373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4185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HAVING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DA87943-44B8-4265-B306-EDF888E9F7F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828800"/>
            <a:ext cx="7300913" cy="171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SUM(salary) PAYROLL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LIKE '%REP%'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HAVING   SUM(salary) &gt; 13000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SUM(salary);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12D4399-9506-4E11-8782-5BE0C8BEE0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5988" y="2986088"/>
            <a:ext cx="3971925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FADE83B8-2A3F-478E-9074-1A61E580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2119313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67044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80" dirty="0"/>
              <a:t> BY</a:t>
            </a:r>
            <a:r>
              <a:rPr spc="-8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spc="-10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725" y="1928212"/>
            <a:ext cx="3699075" cy="2239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будет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выглядеть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следующий 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Подсчитать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0" dirty="0">
                <a:solidFill>
                  <a:srgbClr val="434343"/>
                </a:solidFill>
                <a:latin typeface="Roboto Cn"/>
                <a:cs typeface="Roboto Cn"/>
              </a:rPr>
              <a:t>количество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покупок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по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каждому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клиенту,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который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совершил 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как </a:t>
            </a:r>
            <a:r>
              <a:rPr sz="1500" b="1" i="1" spc="85" dirty="0">
                <a:solidFill>
                  <a:srgbClr val="434343"/>
                </a:solidFill>
                <a:latin typeface="Roboto Cn"/>
                <a:cs typeface="Roboto Cn"/>
              </a:rPr>
              <a:t>минимум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покупки.</a:t>
            </a:r>
            <a:endParaRPr sz="1500">
              <a:latin typeface="Roboto Cn"/>
              <a:cs typeface="Roboto C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5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725" y="5169592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5156200"/>
            <a:ext cx="911860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725" y="5867583"/>
            <a:ext cx="23596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HAVING</a:t>
            </a:r>
            <a:r>
              <a:rPr sz="13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order_count</a:t>
            </a:r>
            <a:r>
              <a:rPr sz="1300" spc="-1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>
                <a:solidFill>
                  <a:srgbClr val="C0C0C0"/>
                </a:solidFill>
                <a:latin typeface="Courier New"/>
                <a:cs typeface="Courier New"/>
              </a:rPr>
              <a:t>&gt;=</a:t>
            </a:r>
            <a:r>
              <a:rPr sz="1300" spc="-15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300" spc="-25" dirty="0" smtClean="0">
                <a:solidFill>
                  <a:srgbClr val="434343"/>
                </a:solidFill>
                <a:latin typeface="Courier New"/>
                <a:cs typeface="Courier New"/>
              </a:rPr>
              <a:t>2</a:t>
            </a:r>
            <a:r>
              <a:rPr sz="1300" spc="-25" smtClean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85800" y="4851401"/>
            <a:ext cx="373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200" spc="-13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spc="-10" dirty="0" smtClean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lang="en-US" sz="1200" spc="-10" dirty="0" smtClean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r>
              <a:rPr lang="en-US" sz="1200" i="1" dirty="0" smtClean="0">
                <a:solidFill>
                  <a:srgbClr val="FF00FF"/>
                </a:solidFill>
                <a:latin typeface="Courier New"/>
                <a:cs typeface="Courier New"/>
              </a:rPr>
              <a:t> Count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*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)</a:t>
            </a:r>
            <a:r>
              <a:rPr lang="en-US" sz="1200" spc="-6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lang="en-US" sz="1200" spc="-7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spc="-10" dirty="0" err="1" smtClean="0">
                <a:solidFill>
                  <a:srgbClr val="800000"/>
                </a:solidFill>
                <a:latin typeface="Courier New"/>
                <a:cs typeface="Courier New"/>
              </a:rPr>
              <a:t>order_count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80" dirty="0"/>
              <a:t> BY</a:t>
            </a:r>
            <a:r>
              <a:rPr spc="-8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spc="-10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04"/>
            <a:ext cx="751268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500" b="1" spc="-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фильтрует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GROUP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434343"/>
                </a:solidFill>
                <a:latin typeface="Roboto"/>
                <a:cs typeface="Roboto"/>
              </a:rPr>
              <a:t>BY.</a:t>
            </a:r>
            <a:r>
              <a:rPr sz="15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фильтруются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в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соответствии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условием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агрегированному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значению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(sum,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count,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avg)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Без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нужно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было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бы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написать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запросов.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050" y="3764907"/>
            <a:ext cx="7261655" cy="2917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Вложенные функции агрегации</a:t>
            </a:r>
            <a:endParaRPr lang="ru-RU" sz="3600" dirty="0"/>
          </a:p>
        </p:txBody>
      </p:sp>
      <p:sp>
        <p:nvSpPr>
          <p:cNvPr id="4" name="Rectangle 1026">
            <a:extLst>
              <a:ext uri="{FF2B5EF4-FFF2-40B4-BE49-F238E27FC236}">
                <a16:creationId xmlns="" xmlns:a16="http://schemas.microsoft.com/office/drawing/2014/main" id="{7115B31A-D030-4F66-9571-F7568BC4122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590791"/>
            <a:ext cx="7300913" cy="96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MAX(AVG(salary))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1032">
            <a:extLst>
              <a:ext uri="{FF2B5EF4-FFF2-40B4-BE49-F238E27FC236}">
                <a16:creationId xmlns="" xmlns:a16="http://schemas.microsoft.com/office/drawing/2014/main" id="{F2742B5A-A844-40B9-851F-F54A43D73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58258"/>
            <a:ext cx="7918450" cy="175101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sz="2400" dirty="0" smtClean="0"/>
              <a:t>Отобрази максимальную среднюю зарплату среди отделов</a:t>
            </a:r>
            <a:r>
              <a:rPr lang="en-US" altLang="ru-RU" sz="2400" dirty="0" smtClean="0"/>
              <a:t>:</a:t>
            </a:r>
            <a:endParaRPr lang="en-US" altLang="ru-RU" sz="2400" dirty="0"/>
          </a:p>
        </p:txBody>
      </p:sp>
      <p:sp>
        <p:nvSpPr>
          <p:cNvPr id="6" name="Rectangle 1029">
            <a:extLst>
              <a:ext uri="{FF2B5EF4-FFF2-40B4-BE49-F238E27FC236}">
                <a16:creationId xmlns="" xmlns:a16="http://schemas.microsoft.com/office/drawing/2014/main" id="{057A830C-76EA-448F-853D-5623C42CC6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00263" y="2662229"/>
            <a:ext cx="2273300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34" descr="C:\salome_official\projects\11gR2\screenshots\les5_26s_a.gif">
            <a:extLst>
              <a:ext uri="{FF2B5EF4-FFF2-40B4-BE49-F238E27FC236}">
                <a16:creationId xmlns="" xmlns:a16="http://schemas.microsoft.com/office/drawing/2014/main" id="{1DA018F2-D38A-45B3-826D-0579F6E5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3775066"/>
            <a:ext cx="3406775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659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A3BC8-43A5-4737-88A0-CA428997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dirty="0" smtClean="0"/>
              <a:t>Выберите два корректных правила для выражения </a:t>
            </a:r>
            <a:r>
              <a:rPr lang="en-US" altLang="ru-RU" dirty="0" smtClean="0">
                <a:latin typeface="Courier New" panose="02070309020205020404" pitchFamily="49" charset="0"/>
              </a:rPr>
              <a:t>GROUP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BY</a:t>
            </a:r>
            <a:r>
              <a:rPr lang="ru-RU" altLang="ru-RU" dirty="0" smtClean="0">
                <a:latin typeface="Courier New" panose="02070309020205020404" pitchFamily="49" charset="0"/>
              </a:rPr>
              <a:t>:</a:t>
            </a:r>
            <a:endParaRPr lang="en-US" altLang="ru-RU" dirty="0"/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Вы не можете использовать псевдоним столбца в выражении GROUP BY.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Столбец GROUP BY должен быть в выражении SELECT.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Используя выражение WHERE, вы можете исключить строки перед разделением их на группы.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выражение GROUP BY группирует строки и обеспечивает порядок набора результатов.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Если вы включаете групповую функцию в выражение SELECT, вы должны применять выражение GROUP BY.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2773818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9973" y="152187"/>
            <a:ext cx="473075" cy="618067"/>
            <a:chOff x="8539972" y="114140"/>
            <a:chExt cx="473075" cy="463550"/>
          </a:xfrm>
        </p:grpSpPr>
        <p:sp>
          <p:nvSpPr>
            <p:cNvPr id="3" name="object 3"/>
            <p:cNvSpPr/>
            <p:nvPr/>
          </p:nvSpPr>
          <p:spPr>
            <a:xfrm>
              <a:off x="8539972" y="114140"/>
              <a:ext cx="473075" cy="463550"/>
            </a:xfrm>
            <a:custGeom>
              <a:avLst/>
              <a:gdLst/>
              <a:ahLst/>
              <a:cxnLst/>
              <a:rect l="l" t="t" r="r" b="b"/>
              <a:pathLst>
                <a:path w="473075" h="463550">
                  <a:moveTo>
                    <a:pt x="236292" y="463405"/>
                  </a:moveTo>
                  <a:lnTo>
                    <a:pt x="188671" y="458698"/>
                  </a:lnTo>
                  <a:lnTo>
                    <a:pt x="144316" y="445197"/>
                  </a:lnTo>
                  <a:lnTo>
                    <a:pt x="104179" y="423834"/>
                  </a:lnTo>
                  <a:lnTo>
                    <a:pt x="69208" y="395541"/>
                  </a:lnTo>
                  <a:lnTo>
                    <a:pt x="40354" y="361249"/>
                  </a:lnTo>
                  <a:lnTo>
                    <a:pt x="18568" y="321891"/>
                  </a:lnTo>
                  <a:lnTo>
                    <a:pt x="4800" y="278398"/>
                  </a:lnTo>
                  <a:lnTo>
                    <a:pt x="0" y="231702"/>
                  </a:lnTo>
                  <a:lnTo>
                    <a:pt x="4800" y="185006"/>
                  </a:lnTo>
                  <a:lnTo>
                    <a:pt x="18568" y="141513"/>
                  </a:lnTo>
                  <a:lnTo>
                    <a:pt x="40354" y="102155"/>
                  </a:lnTo>
                  <a:lnTo>
                    <a:pt x="69208" y="67864"/>
                  </a:lnTo>
                  <a:lnTo>
                    <a:pt x="104179" y="39571"/>
                  </a:lnTo>
                  <a:lnTo>
                    <a:pt x="144316" y="18208"/>
                  </a:lnTo>
                  <a:lnTo>
                    <a:pt x="188671" y="4707"/>
                  </a:lnTo>
                  <a:lnTo>
                    <a:pt x="236292" y="0"/>
                  </a:lnTo>
                  <a:lnTo>
                    <a:pt x="282605" y="4493"/>
                  </a:lnTo>
                  <a:lnTo>
                    <a:pt x="326716" y="17637"/>
                  </a:lnTo>
                  <a:lnTo>
                    <a:pt x="367387" y="38928"/>
                  </a:lnTo>
                  <a:lnTo>
                    <a:pt x="403375" y="67864"/>
                  </a:lnTo>
                  <a:lnTo>
                    <a:pt x="432884" y="103153"/>
                  </a:lnTo>
                  <a:lnTo>
                    <a:pt x="454597" y="143033"/>
                  </a:lnTo>
                  <a:lnTo>
                    <a:pt x="468002" y="186288"/>
                  </a:lnTo>
                  <a:lnTo>
                    <a:pt x="472584" y="231702"/>
                  </a:lnTo>
                  <a:lnTo>
                    <a:pt x="467783" y="278398"/>
                  </a:lnTo>
                  <a:lnTo>
                    <a:pt x="454015" y="321891"/>
                  </a:lnTo>
                  <a:lnTo>
                    <a:pt x="432229" y="361249"/>
                  </a:lnTo>
                  <a:lnTo>
                    <a:pt x="403375" y="395541"/>
                  </a:lnTo>
                  <a:lnTo>
                    <a:pt x="368405" y="423834"/>
                  </a:lnTo>
                  <a:lnTo>
                    <a:pt x="328267" y="445197"/>
                  </a:lnTo>
                  <a:lnTo>
                    <a:pt x="283913" y="458698"/>
                  </a:lnTo>
                  <a:lnTo>
                    <a:pt x="236292" y="463405"/>
                  </a:lnTo>
                  <a:close/>
                </a:path>
              </a:pathLst>
            </a:custGeom>
            <a:solidFill>
              <a:srgbClr val="98D1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1865" y="176031"/>
              <a:ext cx="348739" cy="339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Times New Roman"/>
                <a:cs typeface="Times New Roman"/>
              </a:rPr>
              <a:t>Функции</a:t>
            </a:r>
            <a:r>
              <a:rPr sz="1800" b="1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агрегирования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197" y="275843"/>
            <a:ext cx="33900" cy="4451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101" y="1174167"/>
            <a:ext cx="7587449" cy="29673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6226" y="4513251"/>
            <a:ext cx="59975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Важно!</a:t>
            </a:r>
            <a:endParaRPr sz="1400">
              <a:latin typeface="Arial"/>
              <a:cs typeface="Arial"/>
            </a:endParaRPr>
          </a:p>
          <a:p>
            <a:pPr marL="208915" indent="-196215">
              <a:lnSpc>
                <a:spcPct val="100000"/>
              </a:lnSpc>
              <a:buAutoNum type="arabicPeriod"/>
              <a:tabLst>
                <a:tab pos="208915" algn="l"/>
              </a:tabLst>
            </a:pPr>
            <a:r>
              <a:rPr sz="1400" spc="-30" dirty="0">
                <a:latin typeface="Microsoft Sans Serif"/>
                <a:cs typeface="Microsoft Sans Serif"/>
              </a:rPr>
              <a:t>Функции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агрегирования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</a:t>
            </a:r>
            <a:r>
              <a:rPr sz="1400" spc="-20" dirty="0">
                <a:latin typeface="Microsoft Sans Serif"/>
                <a:cs typeface="Microsoft Sans Serif"/>
              </a:rPr>
              <a:t> значениями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NULL.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215">
              <a:lnSpc>
                <a:spcPct val="100000"/>
              </a:lnSpc>
              <a:buAutoNum type="arabicPeriod"/>
              <a:tabLst>
                <a:tab pos="208915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Раздел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WHERE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допускает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использования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функций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агрегирования.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93224"/>
            <a:ext cx="2614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Times New Roman"/>
                <a:cs typeface="Times New Roman"/>
              </a:rPr>
              <a:t>Функции</a:t>
            </a:r>
            <a:r>
              <a:rPr sz="1800" b="1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агрегирования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197" y="275843"/>
            <a:ext cx="33900" cy="44519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8438" y="1049983"/>
          <a:ext cx="8274685" cy="451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305"/>
                <a:gridCol w="6596380"/>
              </a:tblGrid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AVG(&lt;поле&gt;)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+mn-lt"/>
                          <a:cs typeface="Microsoft Sans Serif"/>
                        </a:rPr>
                        <a:t>Среднее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для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указанного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столбца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или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выражения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119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COUNT(&lt;поле&gt;)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20" dirty="0">
                          <a:latin typeface="+mn-lt"/>
                          <a:cs typeface="Microsoft Sans Serif"/>
                        </a:rPr>
                        <a:t>Количество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строк,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исключая</a:t>
                      </a:r>
                      <a:r>
                        <a:rPr sz="1900" spc="-1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NULL-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строки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1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COUNT(*)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+mn-lt"/>
                          <a:cs typeface="Microsoft Sans Serif"/>
                        </a:rPr>
                        <a:t>Общее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количество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строк,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включая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NULL-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строки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MAX(&lt;поле&gt;)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Максимальное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MIN(&lt;поле&gt;)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Минимальное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170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SUM(&lt;поле&gt;)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Сумма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всех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значений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STDEV(&lt;поле&gt;)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Статистическое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стандартное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отклонение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для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значений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столбца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170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VAR(&lt;поле&gt;)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Несмещенная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оценка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дисперсии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величин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указанного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столбца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00136" y="6201980"/>
            <a:ext cx="3981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3"/>
              </a:rPr>
              <a:t>https://www.db-</a:t>
            </a:r>
            <a:r>
              <a:rPr sz="1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3"/>
              </a:rPr>
              <a:t>fiddle.com/f/kVSgXux6384wV7LU</a:t>
            </a:r>
            <a:r>
              <a:rPr sz="1400" spc="-10" dirty="0">
                <a:solidFill>
                  <a:srgbClr val="0563C1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4"/>
              </a:rPr>
              <a:t>ZJwnQn/10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6171" y="3199648"/>
            <a:ext cx="48622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Представления - </a:t>
            </a:r>
            <a:r>
              <a:rPr lang="en-US" sz="36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78" y="118384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Представления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232" y="1110487"/>
            <a:ext cx="6787515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398780" indent="-31750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329565" algn="l"/>
              </a:tabLst>
            </a:pPr>
            <a:r>
              <a:rPr sz="1400" b="1" spc="-10" dirty="0">
                <a:latin typeface="Arial"/>
                <a:cs typeface="Arial"/>
              </a:rPr>
              <a:t>Представление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 </a:t>
            </a:r>
            <a:r>
              <a:rPr sz="1400" spc="-10" dirty="0">
                <a:latin typeface="Microsoft Sans Serif"/>
                <a:cs typeface="Microsoft Sans Serif"/>
              </a:rPr>
              <a:t>пользователей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базы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 выглядит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как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таблица, однако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самом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деле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его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содержимое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формируется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запросом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spc="-35" dirty="0">
                <a:latin typeface="Microsoft Sans Serif"/>
                <a:cs typeface="Microsoft Sans Serif"/>
              </a:rPr>
              <a:t>Физически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виртуально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принадлежащие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представлению,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находятся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Microsoft Sans Serif"/>
                <a:cs typeface="Microsoft Sans Serif"/>
              </a:rPr>
              <a:t>таблицах,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обращается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запрос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marR="177800" indent="-317500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представления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отличаться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имён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представлений, </a:t>
            </a:r>
            <a:r>
              <a:rPr sz="1400" dirty="0">
                <a:latin typeface="Microsoft Sans Serif"/>
                <a:cs typeface="Microsoft Sans Serif"/>
              </a:rPr>
              <a:t>таблиц,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последовательностей, индексов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сторонних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той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схеме </a:t>
            </a:r>
            <a:r>
              <a:rPr sz="1400" dirty="0">
                <a:latin typeface="Microsoft Sans Serif"/>
                <a:cs typeface="Microsoft Sans Serif"/>
              </a:rPr>
              <a:t>данных,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где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создаётся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анализе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запроса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нет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абсолютно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никакой </a:t>
            </a:r>
            <a:r>
              <a:rPr sz="1400" dirty="0">
                <a:latin typeface="Microsoft Sans Serif"/>
                <a:cs typeface="Microsoft Sans Serif"/>
              </a:rPr>
              <a:t>разницы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между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таблицами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и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600"/>
              </a:spcBef>
            </a:pPr>
            <a:r>
              <a:rPr sz="1400" spc="-10">
                <a:latin typeface="Microsoft Sans Serif"/>
                <a:cs typeface="Microsoft Sans Serif"/>
              </a:rPr>
              <a:t>представлениями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marR="393065" indent="-317500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Столбец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будет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изменяемым,</a:t>
            </a:r>
            <a:r>
              <a:rPr sz="1400" dirty="0">
                <a:latin typeface="Microsoft Sans Serif"/>
                <a:cs typeface="Microsoft Sans Serif"/>
              </a:rPr>
              <a:t> если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простая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ссылка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на </a:t>
            </a:r>
            <a:r>
              <a:rPr sz="1400" spc="-10" dirty="0">
                <a:latin typeface="Microsoft Sans Serif"/>
                <a:cs typeface="Microsoft Sans Serif"/>
              </a:rPr>
              <a:t>изменяемый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столбец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нижележащего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базового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отношения;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противном </a:t>
            </a:r>
            <a:r>
              <a:rPr sz="1400" dirty="0">
                <a:latin typeface="Microsoft Sans Serif"/>
                <a:cs typeface="Microsoft Sans Serif"/>
              </a:rPr>
              <a:t>случае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столбец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доступен </a:t>
            </a:r>
            <a:r>
              <a:rPr sz="1400" spc="-10" dirty="0">
                <a:latin typeface="Microsoft Sans Serif"/>
                <a:cs typeface="Microsoft Sans Serif"/>
              </a:rPr>
              <a:t>только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чтения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Представления,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выбирающие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недоступны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для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Microsoft Sans Serif"/>
                <a:cs typeface="Microsoft Sans Serif"/>
              </a:rPr>
              <a:t>добавления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10" dirty="0">
                <a:latin typeface="Microsoft Sans Serif"/>
                <a:cs typeface="Microsoft Sans Serif"/>
              </a:rPr>
              <a:t> изменения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данных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15" dirty="0"/>
              <a:t> </a:t>
            </a:r>
            <a:r>
              <a:rPr dirty="0">
                <a:solidFill>
                  <a:srgbClr val="1AB1CD"/>
                </a:solidFill>
              </a:rPr>
              <a:t>f</a:t>
            </a:r>
            <a:r>
              <a:rPr spc="-10" dirty="0">
                <a:solidFill>
                  <a:srgbClr val="1AB1CD"/>
                </a:solidFill>
              </a:rPr>
              <a:t> </a:t>
            </a:r>
            <a:r>
              <a:rPr dirty="0">
                <a:solidFill>
                  <a:srgbClr val="1AB1CD"/>
                </a:solidFill>
              </a:rPr>
              <a:t>AS</a:t>
            </a:r>
            <a:r>
              <a:rPr spc="-10" dirty="0">
                <a:solidFill>
                  <a:srgbClr val="1AB1CD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(</a:t>
            </a:r>
          </a:p>
          <a:p>
            <a:pPr marL="400050">
              <a:lnSpc>
                <a:spcPct val="100000"/>
              </a:lnSpc>
            </a:pPr>
            <a:r>
              <a:rPr dirty="0"/>
              <a:t>TABLE</a:t>
            </a:r>
            <a:r>
              <a:rPr spc="-30" dirty="0"/>
              <a:t> </a:t>
            </a:r>
            <a:r>
              <a:rPr dirty="0">
                <a:solidFill>
                  <a:srgbClr val="0050A0"/>
                </a:solidFill>
              </a:rPr>
              <a:t>x</a:t>
            </a:r>
            <a:r>
              <a:rPr spc="-20" dirty="0">
                <a:solidFill>
                  <a:srgbClr val="0050A0"/>
                </a:solidFill>
              </a:rPr>
              <a:t> </a:t>
            </a:r>
            <a:r>
              <a:rPr b="1" spc="-10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spc="-20" dirty="0">
                <a:solidFill>
                  <a:srgbClr val="EE11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</a:rPr>
              <a:t>это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обращение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к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реальной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таблице</a:t>
            </a:r>
          </a:p>
          <a:p>
            <a:pPr marL="187325">
              <a:lnSpc>
                <a:spcPct val="100000"/>
              </a:lnSpc>
            </a:pPr>
            <a:r>
              <a:rPr spc="-50" dirty="0">
                <a:solidFill>
                  <a:srgbClr val="F00000"/>
                </a:solidFill>
              </a:rPr>
              <a:t>)</a:t>
            </a:r>
          </a:p>
          <a:p>
            <a:pPr marL="187325">
              <a:lnSpc>
                <a:spcPct val="100000"/>
              </a:lnSpc>
            </a:pPr>
            <a:r>
              <a:rPr dirty="0">
                <a:solidFill>
                  <a:srgbClr val="F00000"/>
                </a:solidFill>
              </a:rPr>
              <a:t>,</a:t>
            </a:r>
            <a:r>
              <a:rPr spc="-10" dirty="0">
                <a:solidFill>
                  <a:srgbClr val="F00000"/>
                </a:solidFill>
              </a:rPr>
              <a:t> </a:t>
            </a:r>
            <a:r>
              <a:rPr dirty="0">
                <a:solidFill>
                  <a:srgbClr val="F00000"/>
                </a:solidFill>
              </a:rPr>
              <a:t>g</a:t>
            </a:r>
            <a:r>
              <a:rPr spc="-5" dirty="0">
                <a:solidFill>
                  <a:srgbClr val="F00000"/>
                </a:solidFill>
              </a:rPr>
              <a:t> </a:t>
            </a:r>
            <a:r>
              <a:rPr dirty="0">
                <a:solidFill>
                  <a:srgbClr val="F00000"/>
                </a:solidFill>
              </a:rPr>
              <a:t>AS</a:t>
            </a:r>
            <a:r>
              <a:rPr spc="-5" dirty="0">
                <a:solidFill>
                  <a:srgbClr val="F00000"/>
                </a:solidFill>
              </a:rPr>
              <a:t> </a:t>
            </a:r>
            <a:r>
              <a:rPr spc="-50" dirty="0">
                <a:solidFill>
                  <a:srgbClr val="F00000"/>
                </a:solidFill>
              </a:rPr>
              <a:t>(</a:t>
            </a:r>
          </a:p>
          <a:p>
            <a:pPr marL="400050">
              <a:lnSpc>
                <a:spcPct val="100000"/>
              </a:lnSpc>
            </a:pPr>
            <a:r>
              <a:rPr dirty="0"/>
              <a:t>TABLE</a:t>
            </a:r>
            <a:r>
              <a:rPr spc="-25" dirty="0"/>
              <a:t> </a:t>
            </a:r>
            <a:r>
              <a:rPr dirty="0">
                <a:solidFill>
                  <a:srgbClr val="0050A0"/>
                </a:solidFill>
              </a:rPr>
              <a:t>f</a:t>
            </a:r>
            <a:r>
              <a:rPr spc="-25" dirty="0">
                <a:solidFill>
                  <a:srgbClr val="0050A0"/>
                </a:solidFill>
              </a:rPr>
              <a:t> </a:t>
            </a:r>
            <a:r>
              <a:rPr b="1" spc="-10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spc="-20" dirty="0">
                <a:solidFill>
                  <a:srgbClr val="EE11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</a:rPr>
              <a:t>это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уже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обращение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к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сформированной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/>
              <a:t>CTE</a:t>
            </a:r>
          </a:p>
          <a:p>
            <a:pPr marL="187325">
              <a:lnSpc>
                <a:spcPct val="100000"/>
              </a:lnSpc>
            </a:pPr>
            <a:r>
              <a:rPr spc="-50" dirty="0">
                <a:solidFill>
                  <a:srgbClr val="F00000"/>
                </a:solidFill>
              </a:rPr>
              <a:t>)</a:t>
            </a:r>
          </a:p>
          <a:p>
            <a:pPr marL="187325">
              <a:lnSpc>
                <a:spcPct val="100000"/>
              </a:lnSpc>
            </a:pPr>
            <a:r>
              <a:rPr dirty="0"/>
              <a:t>TABLE</a:t>
            </a:r>
            <a:r>
              <a:rPr spc="-25" dirty="0"/>
              <a:t> </a:t>
            </a:r>
            <a:r>
              <a:rPr spc="-25" dirty="0">
                <a:solidFill>
                  <a:srgbClr val="1AB1CD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64" y="256269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Представления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3908" y="1628939"/>
            <a:ext cx="6686891" cy="3878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urier New"/>
                <a:cs typeface="Courier New"/>
              </a:rPr>
              <a:t>DROP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VIEW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IF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EXISTS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publications;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CREATE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VIEW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publications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urier New"/>
                <a:cs typeface="Courier New"/>
              </a:rPr>
              <a:t>SELECT</a:t>
            </a:r>
            <a:endParaRPr sz="1600">
              <a:latin typeface="Courier New"/>
              <a:cs typeface="Courier New"/>
            </a:endParaRPr>
          </a:p>
          <a:p>
            <a:pPr marL="927100" marR="143129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a.au_lname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9F0F0F"/>
                </a:solidFill>
                <a:latin typeface="Courier New"/>
                <a:cs typeface="Courier New"/>
              </a:rPr>
              <a:t>"Фамилия"</a:t>
            </a:r>
            <a:r>
              <a:rPr sz="1600" spc="-10" dirty="0"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a.au_fname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9F0F0F"/>
                </a:solidFill>
                <a:latin typeface="Courier New"/>
                <a:cs typeface="Courier New"/>
              </a:rPr>
              <a:t>"Имя"</a:t>
            </a:r>
            <a:r>
              <a:rPr sz="1600" spc="-10" dirty="0"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t.title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9F0F0F"/>
                </a:solidFill>
                <a:latin typeface="Courier New"/>
                <a:cs typeface="Courier New"/>
              </a:rPr>
              <a:t>"Название</a:t>
            </a:r>
            <a:r>
              <a:rPr sz="16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9F0F0F"/>
                </a:solidFill>
                <a:latin typeface="Courier New"/>
                <a:cs typeface="Courier New"/>
              </a:rPr>
              <a:t>книги"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FROM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authors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469900" marR="29146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JOIN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titleauthor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>
                <a:latin typeface="Courier New"/>
                <a:cs typeface="Courier New"/>
              </a:rPr>
              <a:t>ta</a:t>
            </a:r>
            <a:r>
              <a:rPr sz="1600" spc="-25">
                <a:latin typeface="Courier New"/>
                <a:cs typeface="Courier New"/>
              </a:rPr>
              <a:t> </a:t>
            </a:r>
            <a:endParaRPr lang="en-US" sz="1600" spc="-25" dirty="0" smtClean="0">
              <a:latin typeface="Courier New"/>
              <a:cs typeface="Courier New"/>
            </a:endParaRPr>
          </a:p>
          <a:p>
            <a:pPr marL="469900" marR="291465">
              <a:lnSpc>
                <a:spcPct val="100000"/>
              </a:lnSpc>
            </a:pPr>
            <a:r>
              <a:rPr sz="1600" smtClean="0">
                <a:latin typeface="Courier New"/>
                <a:cs typeface="Courier New"/>
              </a:rPr>
              <a:t>ON</a:t>
            </a:r>
            <a:r>
              <a:rPr sz="1600" spc="-30" smtClean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a.au_id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600" b="1" spc="-3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600" spc="-10">
                <a:latin typeface="Courier New"/>
                <a:cs typeface="Courier New"/>
              </a:rPr>
              <a:t>ta.au_id </a:t>
            </a:r>
            <a:endParaRPr lang="en-US" sz="1600" spc="-10" dirty="0" smtClean="0">
              <a:latin typeface="Courier New"/>
              <a:cs typeface="Courier New"/>
            </a:endParaRPr>
          </a:p>
          <a:p>
            <a:pPr marL="469900" marR="291465">
              <a:lnSpc>
                <a:spcPct val="100000"/>
              </a:lnSpc>
            </a:pPr>
            <a:r>
              <a:rPr sz="1600" smtClean="0">
                <a:latin typeface="Courier New"/>
                <a:cs typeface="Courier New"/>
              </a:rPr>
              <a:t>JOIN</a:t>
            </a:r>
            <a:r>
              <a:rPr sz="1600" spc="-40" smtClean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titles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>
                <a:latin typeface="Courier New"/>
                <a:cs typeface="Courier New"/>
              </a:rPr>
              <a:t>t</a:t>
            </a:r>
            <a:r>
              <a:rPr sz="1600" spc="-20">
                <a:latin typeface="Courier New"/>
                <a:cs typeface="Courier New"/>
              </a:rPr>
              <a:t> </a:t>
            </a:r>
            <a:endParaRPr lang="en-US" sz="1600" spc="-20" dirty="0" smtClean="0">
              <a:latin typeface="Courier New"/>
              <a:cs typeface="Courier New"/>
            </a:endParaRPr>
          </a:p>
          <a:p>
            <a:pPr marL="469900" marR="291465">
              <a:lnSpc>
                <a:spcPct val="100000"/>
              </a:lnSpc>
            </a:pPr>
            <a:r>
              <a:rPr sz="1600" smtClean="0">
                <a:latin typeface="Courier New"/>
                <a:cs typeface="Courier New"/>
              </a:rPr>
              <a:t>ON</a:t>
            </a:r>
            <a:r>
              <a:rPr sz="1600" spc="-35" smtClean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ta.title_id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6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t.title_id;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3360"/>
              </a:lnSpc>
              <a:spcBef>
                <a:spcPts val="195"/>
              </a:spcBef>
            </a:pPr>
            <a:r>
              <a:rPr sz="1600" dirty="0">
                <a:latin typeface="Courier New"/>
                <a:cs typeface="Courier New"/>
              </a:rPr>
              <a:t>SELECT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*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FROM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publications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ORDER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BY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Фамилия,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Имя; </a:t>
            </a:r>
            <a:r>
              <a:rPr sz="1600" dirty="0">
                <a:latin typeface="Courier New"/>
                <a:cs typeface="Courier New"/>
              </a:rPr>
              <a:t>ALTER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VIEW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publications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RENAME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summary1;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059" descr="C:\salome_official\projects\11gR2_SQL 1\screenshots\les11_5s_a.gif">
            <a:extLst>
              <a:ext uri="{FF2B5EF4-FFF2-40B4-BE49-F238E27FC236}">
                <a16:creationId xmlns:a16="http://schemas.microsoft.com/office/drawing/2014/main" xmlns="" id="{9C237A1A-4FBC-4301-917A-773B119C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7988"/>
            <a:ext cx="6489700" cy="403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62">
            <a:extLst>
              <a:ext uri="{FF2B5EF4-FFF2-40B4-BE49-F238E27FC236}">
                <a16:creationId xmlns:a16="http://schemas.microsoft.com/office/drawing/2014/main" xmlns="" id="{FAF57396-E4E2-4E25-8A17-40927D7D8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6972" y="330881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Подробнее о представлениях</a:t>
            </a:r>
            <a:endParaRPr lang="en-US" altLang="en-US" sz="3600" dirty="0"/>
          </a:p>
        </p:txBody>
      </p:sp>
      <p:sp>
        <p:nvSpPr>
          <p:cNvPr id="12" name="Rectangle 2063">
            <a:extLst>
              <a:ext uri="{FF2B5EF4-FFF2-40B4-BE49-F238E27FC236}">
                <a16:creationId xmlns:a16="http://schemas.microsoft.com/office/drawing/2014/main" xmlns="" id="{C97EA0ED-B4A4-4A0D-84A8-F976C5699C43}"/>
              </a:ext>
            </a:extLst>
          </p:cNvPr>
          <p:cNvSpPr txBox="1">
            <a:spLocks noChangeArrowheads="1"/>
          </p:cNvSpPr>
          <p:nvPr/>
        </p:nvSpPr>
        <p:spPr>
          <a:xfrm>
            <a:off x="1566636" y="1284515"/>
            <a:ext cx="7918450" cy="76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EMPLOYEES</a:t>
            </a:r>
            <a:endParaRPr lang="en-US" altLang="en-US" sz="2000" b="1" dirty="0"/>
          </a:p>
          <a:p>
            <a:pPr marL="0" indent="0"/>
            <a:endParaRPr lang="en-US" altLang="en-US" dirty="0"/>
          </a:p>
        </p:txBody>
      </p:sp>
      <p:sp>
        <p:nvSpPr>
          <p:cNvPr id="13" name="Freeform 2054">
            <a:extLst>
              <a:ext uri="{FF2B5EF4-FFF2-40B4-BE49-F238E27FC236}">
                <a16:creationId xmlns:a16="http://schemas.microsoft.com/office/drawing/2014/main" xmlns="" id="{82EB6D17-2279-4611-BD11-B979D4A1ECAD}"/>
              </a:ext>
            </a:extLst>
          </p:cNvPr>
          <p:cNvSpPr>
            <a:spLocks/>
          </p:cNvSpPr>
          <p:nvPr/>
        </p:nvSpPr>
        <p:spPr bwMode="gray">
          <a:xfrm>
            <a:off x="1287463" y="2584450"/>
            <a:ext cx="5732462" cy="1303338"/>
          </a:xfrm>
          <a:custGeom>
            <a:avLst/>
            <a:gdLst>
              <a:gd name="T0" fmla="*/ 0 w 3733"/>
              <a:gd name="T1" fmla="*/ 2147483647 h 821"/>
              <a:gd name="T2" fmla="*/ 2147483647 w 3733"/>
              <a:gd name="T3" fmla="*/ 2147483647 h 821"/>
              <a:gd name="T4" fmla="*/ 2147483647 w 3733"/>
              <a:gd name="T5" fmla="*/ 0 h 821"/>
              <a:gd name="T6" fmla="*/ 2147483647 w 3733"/>
              <a:gd name="T7" fmla="*/ 2147483647 h 821"/>
              <a:gd name="T8" fmla="*/ 0 w 3733"/>
              <a:gd name="T9" fmla="*/ 2147483647 h 8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"/>
              <a:gd name="T16" fmla="*/ 0 h 821"/>
              <a:gd name="T17" fmla="*/ 3733 w 3733"/>
              <a:gd name="T18" fmla="*/ 821 h 8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" h="821">
                <a:moveTo>
                  <a:pt x="0" y="821"/>
                </a:moveTo>
                <a:lnTo>
                  <a:pt x="1016" y="5"/>
                </a:lnTo>
                <a:lnTo>
                  <a:pt x="3733" y="0"/>
                </a:lnTo>
                <a:lnTo>
                  <a:pt x="2716" y="821"/>
                </a:lnTo>
                <a:lnTo>
                  <a:pt x="0" y="821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2055">
            <a:extLst>
              <a:ext uri="{FF2B5EF4-FFF2-40B4-BE49-F238E27FC236}">
                <a16:creationId xmlns:a16="http://schemas.microsoft.com/office/drawing/2014/main" xmlns="" id="{616E0C76-85DB-4F9B-8154-ACAC8E05A8CD}"/>
              </a:ext>
            </a:extLst>
          </p:cNvPr>
          <p:cNvSpPr>
            <a:spLocks/>
          </p:cNvSpPr>
          <p:nvPr/>
        </p:nvSpPr>
        <p:spPr bwMode="gray">
          <a:xfrm>
            <a:off x="5313321" y="2602089"/>
            <a:ext cx="1728216" cy="2668588"/>
          </a:xfrm>
          <a:custGeom>
            <a:avLst/>
            <a:gdLst>
              <a:gd name="T0" fmla="*/ 2147483647 w 1056"/>
              <a:gd name="T1" fmla="*/ 2147483647 h 1745"/>
              <a:gd name="T2" fmla="*/ 0 w 1056"/>
              <a:gd name="T3" fmla="*/ 2147483647 h 1745"/>
              <a:gd name="T4" fmla="*/ 2147483647 w 1056"/>
              <a:gd name="T5" fmla="*/ 0 h 1745"/>
              <a:gd name="T6" fmla="*/ 2147483647 w 1056"/>
              <a:gd name="T7" fmla="*/ 2147483647 h 1745"/>
              <a:gd name="T8" fmla="*/ 2147483647 w 1056"/>
              <a:gd name="T9" fmla="*/ 2147483647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745"/>
              <a:gd name="T17" fmla="*/ 1056 w 1056"/>
              <a:gd name="T18" fmla="*/ 1745 h 17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745">
                <a:moveTo>
                  <a:pt x="16" y="1745"/>
                </a:moveTo>
                <a:lnTo>
                  <a:pt x="0" y="817"/>
                </a:lnTo>
                <a:lnTo>
                  <a:pt x="1056" y="0"/>
                </a:lnTo>
                <a:lnTo>
                  <a:pt x="1053" y="922"/>
                </a:lnTo>
                <a:lnTo>
                  <a:pt x="16" y="1745"/>
                </a:lnTo>
                <a:close/>
              </a:path>
            </a:pathLst>
          </a:custGeom>
          <a:solidFill>
            <a:srgbClr val="3399FF"/>
          </a:solidFill>
          <a:ln w="9525">
            <a:noFill/>
            <a:round/>
            <a:headEnd/>
            <a:tailEnd/>
          </a:ln>
          <a:scene3d>
            <a:camera prst="orthographicFront">
              <a:rot lat="0" lon="120000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5" name="Picture 2060" descr="C:\salome_official\projects\11gR2_SQL 1\screenshots\les11_5s_b.gif">
            <a:extLst>
              <a:ext uri="{FF2B5EF4-FFF2-40B4-BE49-F238E27FC236}">
                <a16:creationId xmlns:a16="http://schemas.microsoft.com/office/drawing/2014/main" xmlns="" id="{4630F777-1362-4F53-8D2A-2CDB37D8D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865563"/>
            <a:ext cx="403542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1456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69E43E4-45D9-456C-9B80-1781AD18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ru-RU" altLang="en-US" dirty="0" smtClean="0"/>
              <a:t>Преимущества </a:t>
            </a:r>
            <a:r>
              <a:rPr lang="ru-RU" altLang="en-US" dirty="0" smtClean="0"/>
              <a:t>представлений</a:t>
            </a:r>
            <a:endParaRPr lang="en-US" altLang="en-US" dirty="0"/>
          </a:p>
        </p:txBody>
      </p:sp>
      <p:pic>
        <p:nvPicPr>
          <p:cNvPr id="5" name="Picture 3" descr="C:\Projects\4021-Nancy\Gifs\SQL-Enhan.gif">
            <a:extLst>
              <a:ext uri="{FF2B5EF4-FFF2-40B4-BE49-F238E27FC236}">
                <a16:creationId xmlns:a16="http://schemas.microsoft.com/office/drawing/2014/main" xmlns="" id="{7B103BF6-EA8D-43A0-B8D0-EA8A0FCE0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2471738" y="2706688"/>
            <a:ext cx="40767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EEAA53EC-B79D-430C-9D21-DEA45A8B1D9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32971" y="1819275"/>
            <a:ext cx="1772104" cy="7461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en-US" sz="1600" dirty="0" smtClean="0"/>
              <a:t>Ограничить доступ к данным</a:t>
            </a:r>
            <a:endParaRPr lang="en-US" altLang="en-US" sz="1600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2153D794-6D80-4864-8563-7120654FF2C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730875" y="1819275"/>
            <a:ext cx="2403475" cy="7524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en-US" dirty="0" smtClean="0"/>
              <a:t>Упростить сложные запросы</a:t>
            </a:r>
            <a:endParaRPr lang="en-US" altLang="en-US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xmlns="" id="{A02AC724-F48E-4696-AA54-6D4945401B9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85825" y="4633913"/>
            <a:ext cx="1790700" cy="9493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 smtClean="0"/>
              <a:t>Обеспечить независимость данных</a:t>
            </a:r>
            <a:endParaRPr lang="en-US" altLang="en-US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xmlns="" id="{2576E00A-A2CC-4AF8-BB00-4ACAB9BDC1A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845175" y="4556125"/>
            <a:ext cx="2435225" cy="1027113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600" dirty="0" smtClean="0"/>
              <a:t>Представить различные взгляды на одни и те же данные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74453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31"/>
          <p:cNvSpPr>
            <a:spLocks noGrp="1"/>
          </p:cNvSpPr>
          <p:nvPr>
            <p:ph type="title"/>
          </p:nvPr>
        </p:nvSpPr>
        <p:spPr>
          <a:xfrm>
            <a:off x="722993" y="0"/>
            <a:ext cx="7886700" cy="92664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Virtual View</a:t>
            </a:r>
            <a:r>
              <a:rPr lang="en-US" sz="3200" dirty="0" smtClean="0"/>
              <a:t> (</a:t>
            </a:r>
            <a:r>
              <a:rPr lang="ru-RU" sz="3200" dirty="0" smtClean="0"/>
              <a:t>Обычное представление)</a:t>
            </a:r>
            <a:endParaRPr lang="ru-RU" sz="32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08000" y="2605312"/>
            <a:ext cx="7358743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/>
          </a:p>
          <a:p>
            <a:r>
              <a:rPr lang="ru-RU" sz="1600" b="1" dirty="0" smtClean="0"/>
              <a:t>Характеристики</a:t>
            </a:r>
            <a:r>
              <a:rPr lang="ru-RU" sz="1600" b="1" dirty="0" smtClean="0"/>
              <a:t>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 </a:t>
            </a:r>
            <a:r>
              <a:rPr lang="ru-RU" sz="1600" b="1" dirty="0" smtClean="0"/>
              <a:t>Не </a:t>
            </a:r>
            <a:r>
              <a:rPr lang="ru-RU" sz="1600" b="1" dirty="0" smtClean="0"/>
              <a:t>хранит данные</a:t>
            </a:r>
            <a:r>
              <a:rPr lang="ru-RU" sz="1600" dirty="0" smtClean="0"/>
              <a:t> — только SQL-запрос.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Выполняется </a:t>
            </a:r>
            <a:r>
              <a:rPr lang="ru-RU" sz="1600" dirty="0" smtClean="0"/>
              <a:t>каждый раз при обращении.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Всегда </a:t>
            </a:r>
            <a:r>
              <a:rPr lang="ru-RU" sz="1600" dirty="0" smtClean="0"/>
              <a:t>использует </a:t>
            </a:r>
            <a:r>
              <a:rPr lang="ru-RU" sz="1600" b="1" dirty="0" smtClean="0"/>
              <a:t>актуальные данные</a:t>
            </a:r>
            <a:r>
              <a:rPr lang="ru-RU" sz="1600" dirty="0" smtClean="0"/>
              <a:t> из базовой таблицы.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Хранится </a:t>
            </a:r>
            <a:r>
              <a:rPr lang="ru-RU" sz="1600" dirty="0" smtClean="0"/>
              <a:t>в </a:t>
            </a:r>
            <a:r>
              <a:rPr lang="ru-RU" sz="1600" b="1" dirty="0" err="1" smtClean="0"/>
              <a:t>метасторе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Hive</a:t>
            </a:r>
            <a:r>
              <a:rPr lang="ru-RU" sz="1600" dirty="0" smtClean="0"/>
              <a:t> как объект с SQL-текстом.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Можно </a:t>
            </a:r>
            <a:r>
              <a:rPr lang="ru-RU" sz="1600" dirty="0" smtClean="0"/>
              <a:t>использовать в других SQL-запросах, как обычную таблицу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ru-RU" sz="1600" b="1" dirty="0" smtClean="0"/>
              <a:t>Пример </a:t>
            </a:r>
            <a:r>
              <a:rPr lang="ru-RU" sz="1600" b="1" dirty="0" smtClean="0"/>
              <a:t>создания:</a:t>
            </a:r>
            <a:endParaRPr lang="ru-RU" sz="1600" b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55600" y="1044806"/>
            <a:ext cx="7961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стандартный вид представления, аналогичный SQL </a:t>
            </a:r>
            <a:r>
              <a:rPr lang="ru-RU" dirty="0" err="1" smtClean="0"/>
              <a:t>view</a:t>
            </a:r>
            <a:r>
              <a:rPr lang="ru-RU" dirty="0" smtClean="0"/>
              <a:t> в реляционных БД.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5683" y="5079545"/>
            <a:ext cx="3451534" cy="129948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9130" y="1517651"/>
            <a:ext cx="5129040" cy="1232805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8017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31"/>
          <p:cNvSpPr>
            <a:spLocks noGrp="1"/>
          </p:cNvSpPr>
          <p:nvPr>
            <p:ph type="title"/>
          </p:nvPr>
        </p:nvSpPr>
        <p:spPr>
          <a:xfrm>
            <a:off x="370114" y="0"/>
            <a:ext cx="8490857" cy="92664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Materialized View</a:t>
            </a:r>
            <a:r>
              <a:rPr lang="en-US" sz="2800" dirty="0" smtClean="0"/>
              <a:t> (</a:t>
            </a:r>
            <a:r>
              <a:rPr lang="ru-RU" sz="2800" dirty="0" smtClean="0"/>
              <a:t>Материализованное представление)</a:t>
            </a:r>
            <a:endParaRPr lang="ru-RU" sz="28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8000" y="1690914"/>
            <a:ext cx="801188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Характеристики: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Хранит результат SQL-запроса.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Не обновляется автоматически (по умолчанию).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Поддерживает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инкрементальное обновление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(REBUILD).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Поддерживает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Query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Rewrite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— запросы могут быть автоматически заменены на обращение к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materialized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Пример создания: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228" y="963136"/>
            <a:ext cx="8265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cs typeface="Arial" pitchFamily="34" charset="0"/>
              </a:rPr>
              <a:t>Материализованное представление </a:t>
            </a:r>
            <a:r>
              <a:rPr lang="ru-RU" sz="1600" b="1" dirty="0" smtClean="0">
                <a:cs typeface="Arial" pitchFamily="34" charset="0"/>
              </a:rPr>
              <a:t>хранит данные физически</a:t>
            </a:r>
            <a:r>
              <a:rPr lang="ru-RU" sz="1600" dirty="0" smtClean="0">
                <a:cs typeface="Arial" pitchFamily="34" charset="0"/>
              </a:rPr>
              <a:t>, как таблица. </a:t>
            </a:r>
            <a:r>
              <a:rPr lang="ru-RU" sz="1600" dirty="0" smtClean="0">
                <a:cs typeface="Arial" pitchFamily="34" charset="0"/>
              </a:rPr>
              <a:t>Это </a:t>
            </a:r>
            <a:r>
              <a:rPr lang="ru-RU" sz="1600" dirty="0" smtClean="0">
                <a:cs typeface="Arial" pitchFamily="34" charset="0"/>
              </a:rPr>
              <a:t>позволяет повысить производительность, особенно при агрегатах и </a:t>
            </a:r>
            <a:r>
              <a:rPr lang="ru-RU" sz="1600" dirty="0" err="1" smtClean="0">
                <a:cs typeface="Arial" pitchFamily="34" charset="0"/>
              </a:rPr>
              <a:t>join'ах</a:t>
            </a:r>
            <a:r>
              <a:rPr lang="ru-RU" sz="1600" dirty="0" smtClean="0">
                <a:cs typeface="Arial" pitchFamily="34" charset="0"/>
              </a:rPr>
              <a:t>.</a:t>
            </a:r>
            <a:endParaRPr lang="ru-RU" sz="1600" b="1" dirty="0" smtClean="0"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266" y="3441246"/>
            <a:ext cx="5092192" cy="1987097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624910" y="5777077"/>
            <a:ext cx="21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Обновление вручную:</a:t>
            </a:r>
            <a:endParaRPr lang="ru-RU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1388" y="5657170"/>
            <a:ext cx="4973183" cy="45633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80172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74EDF6B-2E87-4C53-A721-41D5BEF21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Создание представления (</a:t>
            </a:r>
            <a:r>
              <a:rPr lang="en-US" altLang="en-US" sz="3600" dirty="0" err="1" smtClean="0"/>
              <a:t>PostgreSQL</a:t>
            </a:r>
            <a:r>
              <a:rPr lang="ru-RU" altLang="en-US" sz="3600" dirty="0" smtClean="0"/>
              <a:t>)</a:t>
            </a:r>
            <a:endParaRPr lang="en-US" altLang="en-US" sz="36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8475F9D-6054-45F0-9FDE-2B328E7BC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3955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ru-RU" altLang="en-US" dirty="0" smtClean="0"/>
              <a:t>Вы встраиваете подзапрос в оператор CREATE VIEW</a:t>
            </a:r>
            <a:r>
              <a:rPr lang="ru-RU" altLang="en-US" dirty="0" smtClean="0"/>
              <a:t>: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/>
            <a:r>
              <a:rPr lang="ru-RU" altLang="en-US" dirty="0" smtClean="0"/>
              <a:t>Подзапрос может содержать сложный синтаксис SELECT.</a:t>
            </a:r>
            <a:endParaRPr lang="en-US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13100B5-86DA-437D-8C40-C09A819F679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1893888"/>
            <a:ext cx="7772400" cy="1465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[ OR REPLACE ] VIEW name [ (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[, ...] ) ]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[ WITH (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view_option_name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[=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view_option_value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][, ... ])]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AS query</a:t>
            </a:r>
          </a:p>
        </p:txBody>
      </p:sp>
    </p:spTree>
    <p:extLst>
      <p:ext uri="{BB962C8B-B14F-4D97-AF65-F5344CB8AC3E}">
        <p14:creationId xmlns:p14="http://schemas.microsoft.com/office/powerpoint/2010/main" xmlns="" val="1188253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993C6DE-19A0-45F1-B821-E43EFCA70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r>
              <a:rPr lang="ru-RU" altLang="en-US" dirty="0" smtClean="0"/>
              <a:t>Создание </a:t>
            </a:r>
            <a:r>
              <a:rPr lang="ru-RU" altLang="en-US" dirty="0" smtClean="0"/>
              <a:t>представления</a:t>
            </a:r>
            <a:endParaRPr lang="en-US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DC1F0482-95C1-4681-A244-49CE1CD89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073400"/>
          </a:xfrm>
        </p:spPr>
        <p:txBody>
          <a:bodyPr/>
          <a:lstStyle/>
          <a:p>
            <a:pPr lvl="1"/>
            <a:r>
              <a:rPr lang="ru-RU" altLang="en-US" dirty="0" smtClean="0"/>
              <a:t>Создайте представление EMPVU80, содержащее сведения о сотрудниках отдела 80: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C551FC24-FAB5-4D0A-B72C-A879891CFD5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286000"/>
            <a:ext cx="7772400" cy="1381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VIEW 	empvu80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AS SELECT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FROM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WHERE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80;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362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5D337BBA-1904-4A8D-B640-1E5E71399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ru-RU" altLang="en-US" dirty="0" smtClean="0"/>
              <a:t>Создание представления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434CFB09-80A1-4D58-B4F7-7216C3284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002314"/>
          </a:xfrm>
        </p:spPr>
        <p:txBody>
          <a:bodyPr>
            <a:normAutofit/>
          </a:bodyPr>
          <a:lstStyle/>
          <a:p>
            <a:pPr lvl="1"/>
            <a:r>
              <a:rPr lang="ru-RU" altLang="en-US" dirty="0" smtClean="0"/>
              <a:t>Создайте представление, используя псевдонимы столбцов в подзапросе</a:t>
            </a:r>
            <a:r>
              <a:rPr lang="ru-RU" altLang="en-US" dirty="0" smtClean="0"/>
              <a:t>: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/>
            <a:r>
              <a:rPr lang="ru-RU" altLang="en-US" dirty="0" err="1" smtClean="0"/>
              <a:t>Выберайте</a:t>
            </a:r>
            <a:r>
              <a:rPr lang="ru-RU" altLang="en-US" dirty="0" smtClean="0"/>
              <a:t> </a:t>
            </a:r>
            <a:r>
              <a:rPr lang="ru-RU" altLang="en-US" dirty="0" smtClean="0"/>
              <a:t>столбцы из этого представления по заданным псевдонимам.</a:t>
            </a:r>
            <a:endParaRPr lang="en-US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37E689D7-89E0-4D5D-A470-E2B076F4B9E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84200" y="2256971"/>
            <a:ext cx="77724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VIEW 	salvu50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AS SELECT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ID_NUMBER,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salary*12 ANN_SALARY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FROM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WHERE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290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70B2487-77FF-47D1-8A0A-12DA3DE3679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1905000"/>
            <a:ext cx="7772400" cy="568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*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  salvu50;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7AD7D6E5-0152-433B-AAB9-0FC17CBC6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Получение данных из представления</a:t>
            </a:r>
            <a:endParaRPr lang="en-US" altLang="en-US" sz="36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E62F9F3-3BEE-4A78-8B94-E724E44A90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62113" y="2192338"/>
            <a:ext cx="1246187" cy="2603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8B0F79-E3A4-4F9E-A504-149C73179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325755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B1AE50-19E6-4095-AC83-A973369EC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36177871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CAA9751-3D7C-4A11-A51F-BFB1DC56D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Изменение представления (</a:t>
            </a:r>
            <a:r>
              <a:rPr lang="en-US" altLang="en-US" sz="3600" dirty="0" err="1" smtClean="0"/>
              <a:t>PostgreSQL</a:t>
            </a:r>
            <a:r>
              <a:rPr lang="ru-RU" altLang="en-US" sz="3600" dirty="0" smtClean="0"/>
              <a:t>)</a:t>
            </a:r>
            <a:endParaRPr lang="en-US" altLang="en-US" sz="36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A893E1D-8921-444E-B355-44C98CF3A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224338"/>
          </a:xfrm>
        </p:spPr>
        <p:txBody>
          <a:bodyPr>
            <a:normAutofit/>
          </a:bodyPr>
          <a:lstStyle/>
          <a:p>
            <a:pPr lvl="1"/>
            <a:r>
              <a:rPr lang="ru-RU" altLang="en-US" sz="1800" dirty="0" smtClean="0"/>
              <a:t>Измените представление EMPVU80 с помощью предложения CREATE OR REPLACE VIEW. Добавьте псевдоним для каждого имени столбца:</a:t>
            </a:r>
            <a:endParaRPr lang="en-US" altLang="en-US" sz="1800" dirty="0"/>
          </a:p>
          <a:p>
            <a:pPr lvl="1" eaLnBrk="1" hangingPunct="1"/>
            <a:endParaRPr lang="ru-RU" altLang="en-US" sz="1800" dirty="0" smtClean="0"/>
          </a:p>
          <a:p>
            <a:pPr lvl="1" eaLnBrk="1" hangingPunct="1"/>
            <a:endParaRPr lang="ru-RU" altLang="en-US" sz="1800" dirty="0" smtClean="0"/>
          </a:p>
          <a:p>
            <a:pPr lvl="1" eaLnBrk="1" hangingPunct="1"/>
            <a:endParaRPr lang="ru-RU" altLang="en-US" sz="1800" dirty="0" smtClean="0"/>
          </a:p>
          <a:p>
            <a:pPr lvl="1" eaLnBrk="1" hangingPunct="1"/>
            <a:endParaRPr lang="ru-RU" altLang="en-US" sz="1800" dirty="0" smtClean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/>
            <a:r>
              <a:rPr lang="ru-RU" altLang="en-US" sz="1800" dirty="0" smtClean="0"/>
              <a:t>Псевдонимы столбцов в предложении CREATE OR REPLACE VIEW перечислены в том же порядке, что и столбцы в подзапросе.</a:t>
            </a:r>
            <a:endParaRPr lang="en-US" altLang="en-US" sz="1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68593CFE-4C12-4D43-BA4B-08E10AFEE08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362200"/>
            <a:ext cx="7772400" cy="205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OR REPLACE VIEW empvu80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id_number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name,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AS SELECT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|| ' '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||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FROM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WHERE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80;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CB0659-0ED6-4D63-8B53-92FD5EDA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263" y="4124325"/>
            <a:ext cx="2057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7404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25" y="1624331"/>
            <a:ext cx="4344648" cy="40287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4850" y="1636482"/>
            <a:ext cx="3909225" cy="400448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408C208-336D-47CE-8BAF-2444E35B2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Создание сложных представлений</a:t>
            </a:r>
            <a:endParaRPr lang="en-US" altLang="en-US" sz="36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2C0A7ED-6290-4291-8975-BB9587E72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7032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altLang="en-US" dirty="0" smtClean="0"/>
              <a:t>Создайте сложное представление, содержащее групповые функции для отображения значений из двух таблиц:</a:t>
            </a:r>
            <a:endParaRPr lang="en-US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C806B057-3006-489B-81A0-1BA262130AB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362200"/>
            <a:ext cx="7772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OR REPLACE VIEW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dept_sum_vu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(name,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minsal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maxsal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avgsal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AS SELECT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MIN(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e.salary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MAX(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e.salary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),AVG(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e.salary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FROM     employees e JOIN departments 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ON       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D94E32-042D-48A5-AB0E-ACD05B42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125" y="4419600"/>
            <a:ext cx="2082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6289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CAA9751-3D7C-4A11-A51F-BFB1DC56D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Изменение представления (</a:t>
            </a:r>
            <a:r>
              <a:rPr lang="en-US" altLang="en-US" sz="3600" dirty="0" smtClean="0"/>
              <a:t>Hive</a:t>
            </a:r>
            <a:r>
              <a:rPr lang="ru-RU" altLang="en-US" sz="3600" dirty="0" smtClean="0"/>
              <a:t>)</a:t>
            </a:r>
            <a:endParaRPr lang="en-US" altLang="en-US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8686" y="1667694"/>
            <a:ext cx="6945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ru-RU" altLang="en-US" dirty="0" smtClean="0"/>
              <a:t>Измените </a:t>
            </a:r>
            <a:r>
              <a:rPr lang="ru-RU" altLang="en-US" dirty="0" smtClean="0"/>
              <a:t>представления в </a:t>
            </a:r>
            <a:r>
              <a:rPr lang="en-US" altLang="en-US" dirty="0" smtClean="0"/>
              <a:t>Hive </a:t>
            </a:r>
            <a:r>
              <a:rPr lang="ru-RU" altLang="en-US" dirty="0" smtClean="0"/>
              <a:t>возможно только путём его пересоздания:</a:t>
            </a:r>
            <a:endParaRPr lang="en-US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573" y="2683328"/>
            <a:ext cx="5134427" cy="212302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740478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1331" y="3177877"/>
            <a:ext cx="297370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Times New Roman"/>
                <a:cs typeface="Times New Roman"/>
              </a:rPr>
              <a:t>Оконные</a:t>
            </a:r>
            <a:r>
              <a:rPr sz="27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функции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Window</a:t>
            </a:r>
            <a:r>
              <a:rPr sz="3600" spc="-105" dirty="0"/>
              <a:t> </a:t>
            </a:r>
            <a:r>
              <a:rPr sz="3600" spc="-20" dirty="0"/>
              <a:t>functions</a:t>
            </a:r>
            <a:r>
              <a:rPr sz="3600" spc="-100" dirty="0"/>
              <a:t> </a:t>
            </a:r>
            <a:r>
              <a:rPr sz="3600" dirty="0"/>
              <a:t>/</a:t>
            </a:r>
            <a:r>
              <a:rPr sz="3600" spc="-95" dirty="0"/>
              <a:t> </a:t>
            </a:r>
            <a:r>
              <a:rPr sz="3600" dirty="0"/>
              <a:t>оконные</a:t>
            </a:r>
            <a:r>
              <a:rPr sz="3600" spc="-100" dirty="0"/>
              <a:t> </a:t>
            </a:r>
            <a:r>
              <a:rPr sz="3600" spc="-30" dirty="0"/>
              <a:t>функции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35908" y="1919968"/>
            <a:ext cx="7886700" cy="363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3270">
              <a:lnSpc>
                <a:spcPct val="120000"/>
              </a:lnSpc>
              <a:spcBef>
                <a:spcPts val="100"/>
              </a:spcBef>
              <a:buNone/>
            </a:pPr>
            <a:r>
              <a:rPr sz="2000" dirty="0"/>
              <a:t>Применение</a:t>
            </a:r>
            <a:r>
              <a:rPr sz="2000" spc="-45" dirty="0"/>
              <a:t> </a:t>
            </a:r>
            <a:r>
              <a:rPr sz="2000" dirty="0"/>
              <a:t>аналитических</a:t>
            </a:r>
            <a:r>
              <a:rPr sz="2000" spc="-40" dirty="0"/>
              <a:t> </a:t>
            </a:r>
            <a:r>
              <a:rPr sz="2000" spc="-45" dirty="0"/>
              <a:t>функций </a:t>
            </a:r>
            <a:r>
              <a:rPr sz="2000" dirty="0"/>
              <a:t>на</a:t>
            </a:r>
            <a:r>
              <a:rPr sz="2000" spc="-40" dirty="0"/>
              <a:t> </a:t>
            </a:r>
            <a:r>
              <a:rPr sz="2000" dirty="0"/>
              <a:t>нескольких</a:t>
            </a:r>
            <a:r>
              <a:rPr sz="2000" spc="-45" dirty="0"/>
              <a:t> </a:t>
            </a:r>
            <a:r>
              <a:rPr sz="2000" spc="-10" dirty="0"/>
              <a:t>строках,</a:t>
            </a:r>
            <a:r>
              <a:rPr sz="2000" spc="-40" dirty="0"/>
              <a:t> </a:t>
            </a:r>
            <a:r>
              <a:rPr sz="2000" dirty="0"/>
              <a:t>в</a:t>
            </a:r>
            <a:r>
              <a:rPr sz="2000" spc="-45" dirty="0"/>
              <a:t> </a:t>
            </a:r>
            <a:r>
              <a:rPr sz="2000" spc="-35" dirty="0"/>
              <a:t>результате</a:t>
            </a:r>
            <a:r>
              <a:rPr sz="2000" spc="-40" dirty="0"/>
              <a:t> </a:t>
            </a:r>
            <a:r>
              <a:rPr sz="2000" spc="-10" dirty="0"/>
              <a:t>которого </a:t>
            </a:r>
            <a:r>
              <a:rPr sz="2000" spc="-25" dirty="0"/>
              <a:t>сохраняются</a:t>
            </a:r>
            <a:r>
              <a:rPr sz="2000" spc="-35" dirty="0"/>
              <a:t> </a:t>
            </a:r>
            <a:r>
              <a:rPr sz="2000" dirty="0"/>
              <a:t>все</a:t>
            </a:r>
            <a:r>
              <a:rPr sz="2000" spc="-35" dirty="0"/>
              <a:t> </a:t>
            </a:r>
            <a:r>
              <a:rPr sz="2000" dirty="0"/>
              <a:t>строки</a:t>
            </a:r>
            <a:r>
              <a:rPr sz="2000" spc="-30" dirty="0"/>
              <a:t> </a:t>
            </a:r>
            <a:r>
              <a:rPr sz="2000" spc="-10" dirty="0"/>
              <a:t>таблицы.</a:t>
            </a: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000"/>
          </a:p>
          <a:p>
            <a:pPr marL="469900" marR="5080" indent="-344170">
              <a:lnSpc>
                <a:spcPct val="1200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2000" dirty="0"/>
              <a:t>Агрегации</a:t>
            </a:r>
            <a:r>
              <a:rPr sz="2000" spc="-50" dirty="0"/>
              <a:t> </a:t>
            </a:r>
            <a:r>
              <a:rPr sz="2000" spc="-20" dirty="0"/>
              <a:t>вычисляются</a:t>
            </a:r>
            <a:r>
              <a:rPr sz="2000" spc="-40" dirty="0"/>
              <a:t> </a:t>
            </a:r>
            <a:r>
              <a:rPr sz="2000" dirty="0"/>
              <a:t>на</a:t>
            </a:r>
            <a:r>
              <a:rPr sz="2000" spc="-35" dirty="0"/>
              <a:t> </a:t>
            </a:r>
            <a:r>
              <a:rPr sz="2000" spc="-10" dirty="0"/>
              <a:t>строках,</a:t>
            </a:r>
            <a:r>
              <a:rPr sz="2000" spc="-40" dirty="0"/>
              <a:t> </a:t>
            </a:r>
            <a:r>
              <a:rPr sz="2000" spc="-20" dirty="0"/>
              <a:t>которые</a:t>
            </a:r>
            <a:r>
              <a:rPr sz="2000" spc="-35" dirty="0"/>
              <a:t> находятся</a:t>
            </a:r>
            <a:r>
              <a:rPr sz="2000" spc="-40" dirty="0"/>
              <a:t> </a:t>
            </a:r>
            <a:r>
              <a:rPr sz="2000" dirty="0"/>
              <a:t>в</a:t>
            </a:r>
            <a:r>
              <a:rPr sz="2000" spc="-40" dirty="0"/>
              <a:t> </a:t>
            </a:r>
            <a:r>
              <a:rPr sz="2000" spc="-10" dirty="0"/>
              <a:t>“плавающем”</a:t>
            </a:r>
            <a:r>
              <a:rPr sz="2000" spc="-35" dirty="0"/>
              <a:t> </a:t>
            </a:r>
            <a:r>
              <a:rPr sz="2000" dirty="0"/>
              <a:t>окне</a:t>
            </a:r>
            <a:r>
              <a:rPr sz="2000" spc="-40" dirty="0"/>
              <a:t> </a:t>
            </a:r>
            <a:r>
              <a:rPr sz="2000" dirty="0"/>
              <a:t>(window</a:t>
            </a:r>
            <a:r>
              <a:rPr sz="2000" spc="-35" dirty="0"/>
              <a:t> </a:t>
            </a:r>
            <a:r>
              <a:rPr sz="2000" spc="-50" dirty="0"/>
              <a:t>/ </a:t>
            </a:r>
            <a:r>
              <a:rPr sz="2000" spc="-10" dirty="0"/>
              <a:t>frame).</a:t>
            </a:r>
          </a:p>
          <a:p>
            <a:pPr marL="469900" marR="81280" indent="-344170">
              <a:lnSpc>
                <a:spcPct val="12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2000" dirty="0"/>
              <a:t>Количество</a:t>
            </a:r>
            <a:r>
              <a:rPr sz="2000" spc="-45" dirty="0"/>
              <a:t> </a:t>
            </a:r>
            <a:r>
              <a:rPr sz="2000" spc="-10" dirty="0"/>
              <a:t>строк</a:t>
            </a:r>
            <a:r>
              <a:rPr sz="2000" spc="-40" dirty="0"/>
              <a:t> </a:t>
            </a:r>
            <a:r>
              <a:rPr sz="2000" dirty="0"/>
              <a:t>в</a:t>
            </a:r>
            <a:r>
              <a:rPr sz="2000" spc="-40" dirty="0"/>
              <a:t> </a:t>
            </a:r>
            <a:r>
              <a:rPr sz="2000" spc="-35" dirty="0"/>
              <a:t>результате</a:t>
            </a:r>
            <a:r>
              <a:rPr sz="2000" spc="-40" dirty="0"/>
              <a:t> </a:t>
            </a:r>
            <a:r>
              <a:rPr sz="2000" dirty="0"/>
              <a:t>=</a:t>
            </a:r>
            <a:r>
              <a:rPr sz="2000" spc="-40" dirty="0"/>
              <a:t> </a:t>
            </a:r>
            <a:r>
              <a:rPr sz="2000" dirty="0"/>
              <a:t>количество</a:t>
            </a:r>
            <a:r>
              <a:rPr sz="2000" spc="-40" dirty="0"/>
              <a:t> </a:t>
            </a:r>
            <a:r>
              <a:rPr sz="2000" spc="-10" dirty="0"/>
              <a:t>строк</a:t>
            </a:r>
            <a:r>
              <a:rPr sz="2000" spc="-40" dirty="0"/>
              <a:t> </a:t>
            </a:r>
            <a:r>
              <a:rPr sz="2000" dirty="0"/>
              <a:t>в</a:t>
            </a:r>
            <a:r>
              <a:rPr sz="2000" spc="-40" dirty="0"/>
              <a:t> </a:t>
            </a:r>
            <a:r>
              <a:rPr sz="2000" dirty="0"/>
              <a:t>изначальной</a:t>
            </a:r>
            <a:r>
              <a:rPr sz="2000" spc="-40" dirty="0"/>
              <a:t> </a:t>
            </a:r>
            <a:r>
              <a:rPr sz="2000" dirty="0"/>
              <a:t>таблице</a:t>
            </a:r>
            <a:r>
              <a:rPr sz="2000" spc="-40" dirty="0"/>
              <a:t> </a:t>
            </a:r>
            <a:r>
              <a:rPr sz="2000" dirty="0"/>
              <a:t>(в</a:t>
            </a:r>
            <a:r>
              <a:rPr sz="2000" spc="-40" dirty="0"/>
              <a:t> </a:t>
            </a:r>
            <a:r>
              <a:rPr sz="2000" spc="-10" dirty="0"/>
              <a:t>отличие </a:t>
            </a:r>
            <a:r>
              <a:rPr sz="2000" dirty="0"/>
              <a:t>от</a:t>
            </a:r>
            <a:r>
              <a:rPr sz="2000" spc="-75" dirty="0"/>
              <a:t> </a:t>
            </a:r>
            <a:r>
              <a:rPr sz="2000" spc="-10" dirty="0"/>
              <a:t>GROUP</a:t>
            </a:r>
            <a:r>
              <a:rPr sz="2000" spc="-70" dirty="0"/>
              <a:t> </a:t>
            </a:r>
            <a:r>
              <a:rPr sz="2000" spc="-25" dirty="0"/>
              <a:t>BY)</a:t>
            </a:r>
          </a:p>
          <a:p>
            <a:pPr marL="469900" marR="472440" indent="-344170">
              <a:lnSpc>
                <a:spcPct val="12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2000" dirty="0"/>
              <a:t>Рамки</a:t>
            </a:r>
            <a:r>
              <a:rPr sz="2000" spc="-30" dirty="0"/>
              <a:t> </a:t>
            </a:r>
            <a:r>
              <a:rPr sz="2000" dirty="0"/>
              <a:t>окон</a:t>
            </a:r>
            <a:r>
              <a:rPr sz="2000" spc="-30" dirty="0"/>
              <a:t> </a:t>
            </a:r>
            <a:r>
              <a:rPr sz="2000" dirty="0"/>
              <a:t>можно</a:t>
            </a:r>
            <a:r>
              <a:rPr sz="2000" spc="-25" dirty="0"/>
              <a:t> задавать</a:t>
            </a:r>
            <a:r>
              <a:rPr sz="2000" spc="-30" dirty="0"/>
              <a:t> </a:t>
            </a:r>
            <a:r>
              <a:rPr sz="2000" dirty="0"/>
              <a:t>в</a:t>
            </a:r>
            <a:r>
              <a:rPr sz="2000" spc="-30" dirty="0"/>
              <a:t> </a:t>
            </a:r>
            <a:r>
              <a:rPr sz="2000" spc="-10" dirty="0"/>
              <a:t>зависимости</a:t>
            </a:r>
            <a:r>
              <a:rPr sz="2000" spc="-25" dirty="0"/>
              <a:t> </a:t>
            </a:r>
            <a:r>
              <a:rPr sz="2000" dirty="0"/>
              <a:t>от</a:t>
            </a:r>
            <a:r>
              <a:rPr sz="2000" spc="-30" dirty="0"/>
              <a:t> </a:t>
            </a:r>
            <a:r>
              <a:rPr sz="2000" spc="-10" dirty="0"/>
              <a:t>значений</a:t>
            </a:r>
            <a:r>
              <a:rPr sz="2000" spc="-30" dirty="0"/>
              <a:t> </a:t>
            </a:r>
            <a:r>
              <a:rPr sz="2000" dirty="0"/>
              <a:t>в</a:t>
            </a:r>
            <a:r>
              <a:rPr sz="2000" spc="-25" dirty="0"/>
              <a:t> </a:t>
            </a:r>
            <a:r>
              <a:rPr sz="2000" spc="-10" dirty="0"/>
              <a:t>одном</a:t>
            </a:r>
            <a:r>
              <a:rPr sz="2000" spc="-30" dirty="0"/>
              <a:t> </a:t>
            </a:r>
            <a:r>
              <a:rPr sz="2000" dirty="0"/>
              <a:t>или</a:t>
            </a:r>
            <a:r>
              <a:rPr sz="2000" spc="-25" dirty="0"/>
              <a:t> </a:t>
            </a:r>
            <a:r>
              <a:rPr sz="2000" spc="-10" dirty="0"/>
              <a:t>нескольких столбцах</a:t>
            </a: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20" dirty="0"/>
              <a:t>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12" y="1335731"/>
            <a:ext cx="8015764" cy="45494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575" y="6013784"/>
            <a:ext cx="53327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Microsoft Sans Serif"/>
                <a:cs typeface="Microsoft Sans Serif"/>
                <a:hlinkClick r:id="rId3"/>
              </a:rPr>
              <a:t>https://postgrespro.ru/docs/postgresql/16/tutorial-window</a:t>
            </a:r>
            <a:r>
              <a:rPr sz="1400" spc="-10" dirty="0">
                <a:solidFill>
                  <a:srgbClr val="F06292"/>
                </a:solidFill>
                <a:latin typeface="Microsoft Sans Serif"/>
                <a:cs typeface="Microsoft Sans Serif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Microsoft Sans Serif"/>
                <a:cs typeface="Microsoft Sans Serif"/>
                <a:hlinkClick r:id="rId4"/>
              </a:rPr>
              <a:t>https://postgrespro.ru/docs/postgresql/16/sql-select#SQL-WINDOW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20" dirty="0"/>
              <a:t>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31" y="1369640"/>
            <a:ext cx="3452285" cy="49712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5975" y="1789233"/>
            <a:ext cx="3851225" cy="278083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20" dirty="0"/>
              <a:t>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49" y="3754568"/>
            <a:ext cx="3331221" cy="2356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551" y="1541866"/>
            <a:ext cx="3309449" cy="20289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9165" y="1566468"/>
            <a:ext cx="2323750" cy="376859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40" dirty="0"/>
              <a:t> </a:t>
            </a:r>
            <a:r>
              <a:rPr spc="-85" dirty="0"/>
              <a:t>функции</a:t>
            </a:r>
            <a:r>
              <a:rPr spc="-100" dirty="0"/>
              <a:t> </a:t>
            </a:r>
            <a:r>
              <a:rPr dirty="0"/>
              <a:t>вместо</a:t>
            </a:r>
            <a:r>
              <a:rPr spc="-120" dirty="0"/>
              <a:t> </a:t>
            </a:r>
            <a:r>
              <a:rPr spc="-10" dirty="0"/>
              <a:t>группировки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" y="1766181"/>
            <a:ext cx="8707695" cy="3064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575" y="5282916"/>
            <a:ext cx="76733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группировке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исходные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теряются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(группы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"схлапываются"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единственной строки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результата),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правила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сегментирования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едины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всех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агрегатов,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то </a:t>
            </a:r>
            <a:r>
              <a:rPr sz="1400" dirty="0">
                <a:latin typeface="Microsoft Sans Serif"/>
                <a:cs typeface="Microsoft Sans Serif"/>
              </a:rPr>
              <a:t>оконные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функции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исходные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5" dirty="0">
                <a:latin typeface="Microsoft Sans Serif"/>
                <a:cs typeface="Microsoft Sans Serif"/>
              </a:rPr>
              <a:t> трогают,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правила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свои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каждой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Оконные</a:t>
            </a:r>
            <a:r>
              <a:rPr sz="3200" spc="-140" dirty="0"/>
              <a:t> </a:t>
            </a:r>
            <a:r>
              <a:rPr sz="3200" spc="-85" dirty="0"/>
              <a:t>функции</a:t>
            </a:r>
            <a:r>
              <a:rPr sz="3200" spc="-100" dirty="0"/>
              <a:t> </a:t>
            </a:r>
            <a:r>
              <a:rPr sz="3200" dirty="0"/>
              <a:t>вместо</a:t>
            </a:r>
            <a:r>
              <a:rPr sz="3200" spc="-120" dirty="0"/>
              <a:t> </a:t>
            </a:r>
            <a:r>
              <a:rPr sz="3200" spc="-10" dirty="0"/>
              <a:t>группировки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626" y="1390699"/>
            <a:ext cx="4366699" cy="21570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2276" y="1390699"/>
            <a:ext cx="3332949" cy="313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626" y="3817367"/>
            <a:ext cx="2418575" cy="155559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6" y="518011"/>
            <a:ext cx="55877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Оконные</a:t>
            </a:r>
            <a:r>
              <a:rPr sz="3600" spc="-90" dirty="0"/>
              <a:t> </a:t>
            </a:r>
            <a:r>
              <a:rPr sz="3600" spc="-70" dirty="0"/>
              <a:t>функции:</a:t>
            </a:r>
            <a:r>
              <a:rPr sz="3600" spc="-85" dirty="0"/>
              <a:t> </a:t>
            </a:r>
            <a:r>
              <a:rPr sz="3600" dirty="0"/>
              <a:t>пример</a:t>
            </a:r>
            <a:r>
              <a:rPr sz="3600" spc="-80" dirty="0"/>
              <a:t> </a:t>
            </a:r>
            <a:r>
              <a:rPr sz="3600"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025" y="1148777"/>
            <a:ext cx="5215890" cy="2144817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промежуточную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(running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total)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612775">
              <a:lnSpc>
                <a:spcPct val="100000"/>
              </a:lnSpc>
              <a:spcBef>
                <a:spcPts val="565"/>
              </a:spcBef>
            </a:pPr>
            <a:r>
              <a:rPr sz="1400" spc="-20" dirty="0">
                <a:solidFill>
                  <a:srgbClr val="800000"/>
                </a:solidFill>
                <a:latin typeface="Courier New"/>
                <a:cs typeface="Courier New"/>
              </a:rPr>
              <a:t>sales_amount</a:t>
            </a:r>
            <a:r>
              <a:rPr sz="1400" spc="-3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784225" marR="3169920" indent="-172085">
              <a:lnSpc>
                <a:spcPct val="142700"/>
              </a:lnSpc>
            </a:pPr>
            <a:r>
              <a:rPr sz="14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OVER</a:t>
            </a:r>
            <a:r>
              <a:rPr sz="1400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ORDER</a:t>
            </a:r>
            <a:r>
              <a:rPr sz="1400" spc="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0000"/>
                </a:solidFill>
                <a:latin typeface="Courier New"/>
                <a:cs typeface="Courier New"/>
              </a:rPr>
              <a:t>date)</a:t>
            </a:r>
            <a:r>
              <a:rPr sz="1400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running_total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612775" algn="l"/>
              </a:tabLst>
            </a:pP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95257" y="1374983"/>
          <a:ext cx="3352191" cy="3025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09"/>
                <a:gridCol w="1498599"/>
                <a:gridCol w="1267283"/>
              </a:tblGrid>
              <a:tr h="5223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D9839FE-0492-4F8A-8608-0DF4EA551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1" y="439739"/>
            <a:ext cx="7918451" cy="876300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WITH</a:t>
            </a:r>
            <a:r>
              <a:rPr lang="en-US" altLang="en-US" dirty="0" smtClean="0"/>
              <a:t> </a:t>
            </a:r>
            <a:r>
              <a:rPr lang="ru-RU" altLang="en-US" dirty="0" smtClean="0"/>
              <a:t>Выражение</a:t>
            </a:r>
            <a:r>
              <a:rPr lang="en-US" altLang="en-US" dirty="0" smtClean="0"/>
              <a:t>: </a:t>
            </a:r>
            <a:r>
              <a:rPr lang="ru-RU" altLang="en-US" dirty="0" smtClean="0"/>
              <a:t>Пример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9BAD82B-F0CF-4743-85F7-707B15B6A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1" y="1447800"/>
            <a:ext cx="7918451" cy="10414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ru-RU" dirty="0" smtClean="0"/>
              <a:t>Используя оператор WITH, напишите запрос для отображения названия отдела и общей суммы заработной платы для тех отделов, общая сумма заработной платы которых превышает среднюю заработную плату по всем отделам.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36601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833" y="467211"/>
            <a:ext cx="57546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Оконные</a:t>
            </a:r>
            <a:r>
              <a:rPr sz="3600" spc="-90" dirty="0"/>
              <a:t> </a:t>
            </a:r>
            <a:r>
              <a:rPr sz="3600" spc="-70" dirty="0"/>
              <a:t>функции:</a:t>
            </a:r>
            <a:r>
              <a:rPr sz="3600" spc="-85" dirty="0"/>
              <a:t> </a:t>
            </a:r>
            <a:r>
              <a:rPr sz="3600" dirty="0"/>
              <a:t>пример</a:t>
            </a:r>
            <a:r>
              <a:rPr sz="3600" spc="-80" dirty="0"/>
              <a:t> </a:t>
            </a:r>
            <a:r>
              <a:rPr sz="3600"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025" y="1148777"/>
            <a:ext cx="5215890" cy="2144817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промежуточную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(running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total)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612775">
              <a:lnSpc>
                <a:spcPct val="100000"/>
              </a:lnSpc>
              <a:spcBef>
                <a:spcPts val="565"/>
              </a:spcBef>
            </a:pPr>
            <a:r>
              <a:rPr sz="1400" spc="-20" dirty="0">
                <a:solidFill>
                  <a:srgbClr val="800000"/>
                </a:solidFill>
                <a:latin typeface="Courier New"/>
                <a:cs typeface="Courier New"/>
              </a:rPr>
              <a:t>sales_amount</a:t>
            </a:r>
            <a:r>
              <a:rPr sz="1400" spc="-3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784225" marR="3169920" indent="-172085">
              <a:lnSpc>
                <a:spcPct val="142700"/>
              </a:lnSpc>
            </a:pPr>
            <a:r>
              <a:rPr sz="14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OVER</a:t>
            </a:r>
            <a:r>
              <a:rPr sz="1400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ORDER</a:t>
            </a:r>
            <a:r>
              <a:rPr sz="1400" spc="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0000"/>
                </a:solidFill>
                <a:latin typeface="Courier New"/>
                <a:cs typeface="Courier New"/>
              </a:rPr>
              <a:t>date)</a:t>
            </a:r>
            <a:r>
              <a:rPr sz="1400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running_total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612775" algn="l"/>
              </a:tabLst>
            </a:pP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4938" y="3633917"/>
          <a:ext cx="3000775" cy="3025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845"/>
                <a:gridCol w="1341499"/>
                <a:gridCol w="1134431"/>
              </a:tblGrid>
              <a:tr h="5223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12343" y="3515449"/>
          <a:ext cx="4194628" cy="310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530"/>
                <a:gridCol w="1318049"/>
                <a:gridCol w="1318049"/>
              </a:tblGrid>
              <a:tr h="6747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running_total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149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167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187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347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387037" y="5021883"/>
            <a:ext cx="895350" cy="444500"/>
            <a:chOff x="3387037" y="3766412"/>
            <a:chExt cx="895350" cy="333375"/>
          </a:xfrm>
        </p:grpSpPr>
        <p:sp>
          <p:nvSpPr>
            <p:cNvPr id="7" name="object 7"/>
            <p:cNvSpPr/>
            <p:nvPr/>
          </p:nvSpPr>
          <p:spPr>
            <a:xfrm>
              <a:off x="3391799" y="3771174"/>
              <a:ext cx="885825" cy="323850"/>
            </a:xfrm>
            <a:custGeom>
              <a:avLst/>
              <a:gdLst/>
              <a:ahLst/>
              <a:cxnLst/>
              <a:rect l="l" t="t" r="r" b="b"/>
              <a:pathLst>
                <a:path w="885825" h="323850">
                  <a:moveTo>
                    <a:pt x="723449" y="323699"/>
                  </a:moveTo>
                  <a:lnTo>
                    <a:pt x="723449" y="242774"/>
                  </a:lnTo>
                  <a:lnTo>
                    <a:pt x="0" y="242774"/>
                  </a:lnTo>
                  <a:lnTo>
                    <a:pt x="0" y="80924"/>
                  </a:lnTo>
                  <a:lnTo>
                    <a:pt x="723449" y="80924"/>
                  </a:lnTo>
                  <a:lnTo>
                    <a:pt x="723449" y="0"/>
                  </a:lnTo>
                  <a:lnTo>
                    <a:pt x="885299" y="161849"/>
                  </a:lnTo>
                  <a:lnTo>
                    <a:pt x="723449" y="3236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1799" y="3771174"/>
              <a:ext cx="885825" cy="323850"/>
            </a:xfrm>
            <a:custGeom>
              <a:avLst/>
              <a:gdLst/>
              <a:ahLst/>
              <a:cxnLst/>
              <a:rect l="l" t="t" r="r" b="b"/>
              <a:pathLst>
                <a:path w="885825" h="323850">
                  <a:moveTo>
                    <a:pt x="0" y="80924"/>
                  </a:moveTo>
                  <a:lnTo>
                    <a:pt x="723449" y="80924"/>
                  </a:lnTo>
                  <a:lnTo>
                    <a:pt x="723449" y="0"/>
                  </a:lnTo>
                  <a:lnTo>
                    <a:pt x="885299" y="161849"/>
                  </a:lnTo>
                  <a:lnTo>
                    <a:pt x="723449" y="323699"/>
                  </a:lnTo>
                  <a:lnTo>
                    <a:pt x="723449" y="242774"/>
                  </a:lnTo>
                  <a:lnTo>
                    <a:pt x="0" y="242774"/>
                  </a:lnTo>
                  <a:lnTo>
                    <a:pt x="0" y="80924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90" dirty="0"/>
              <a:t> </a:t>
            </a:r>
            <a:r>
              <a:rPr spc="-70" dirty="0"/>
              <a:t>функции:</a:t>
            </a:r>
            <a:r>
              <a:rPr spc="-85" dirty="0"/>
              <a:t> </a:t>
            </a:r>
            <a:r>
              <a:rPr dirty="0"/>
              <a:t>пример</a:t>
            </a:r>
            <a:r>
              <a:rPr spc="-8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750" y="1928412"/>
            <a:ext cx="3394710" cy="2797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каждому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клиенту.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35" dirty="0">
                <a:solidFill>
                  <a:srgbClr val="C0C0C0"/>
                </a:solidFill>
                <a:latin typeface="Courier New"/>
                <a:cs typeface="Courier New"/>
              </a:rPr>
              <a:t>*,</a:t>
            </a:r>
            <a:endParaRPr sz="1400">
              <a:latin typeface="Courier New"/>
              <a:cs typeface="Courier New"/>
            </a:endParaRPr>
          </a:p>
          <a:p>
            <a:pPr marL="784225" marR="1348740" indent="-172085">
              <a:lnSpc>
                <a:spcPct val="142700"/>
              </a:lnSpc>
            </a:pPr>
            <a:r>
              <a:rPr sz="14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OVER</a:t>
            </a:r>
            <a:r>
              <a:rPr sz="1400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solidFill>
                  <a:srgbClr val="800000"/>
                </a:solidFill>
                <a:latin typeface="Courier New"/>
                <a:cs typeface="Courier New"/>
              </a:rPr>
              <a:t>partition</a:t>
            </a:r>
            <a:r>
              <a:rPr sz="1400" spc="8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0000"/>
                </a:solidFill>
                <a:latin typeface="Courier New"/>
                <a:cs typeface="Courier New"/>
              </a:rPr>
              <a:t>client)</a:t>
            </a:r>
            <a:r>
              <a:rPr sz="1400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sales_total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612775" algn="l"/>
              </a:tabLst>
            </a:pP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8402" y="1895816"/>
          <a:ext cx="5309895" cy="3331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692"/>
                <a:gridCol w="1421953"/>
                <a:gridCol w="1343468"/>
                <a:gridCol w="1026891"/>
                <a:gridCol w="1026891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sales_total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262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38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38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262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10" dirty="0"/>
              <a:t> </a:t>
            </a:r>
            <a:r>
              <a:rPr spc="-65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6" y="1989164"/>
            <a:ext cx="4613275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Другие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примеры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аналитических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оконных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функций: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13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ROW_NUMBER:</a:t>
            </a:r>
            <a:r>
              <a:rPr sz="1500" b="1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окна;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10" dirty="0"/>
              <a:t> </a:t>
            </a:r>
            <a:r>
              <a:rPr spc="-65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89165"/>
            <a:ext cx="7112634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Другие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примеры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аналитических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оконных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функций: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13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ROW_NUMBER:</a:t>
            </a:r>
            <a:r>
              <a:rPr sz="1500" b="1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окна;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RANK,</a:t>
            </a:r>
            <a:r>
              <a:rPr sz="15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DENSE_RANK: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окне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отсортированными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строками;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10" dirty="0"/>
              <a:t> </a:t>
            </a:r>
            <a:r>
              <a:rPr spc="-65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89164"/>
            <a:ext cx="7112634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Другие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примеры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аналитических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оконных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функций: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13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ROW_NUMBER:</a:t>
            </a:r>
            <a:r>
              <a:rPr sz="1500" b="1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окна;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RANK,</a:t>
            </a:r>
            <a:r>
              <a:rPr sz="15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DENSE_RANK: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окне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отсортированными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строками;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Arial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LAG,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LEAD:</a:t>
            </a:r>
            <a:r>
              <a:rPr sz="15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Значение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предыдущей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последующей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окне;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10" dirty="0"/>
              <a:t> </a:t>
            </a:r>
            <a:r>
              <a:rPr spc="-65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89164"/>
            <a:ext cx="7112634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Другие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примеры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аналитических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оконных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функций: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13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ROW_NUMBER:</a:t>
            </a:r>
            <a:r>
              <a:rPr sz="1500" b="1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окна;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RANK,</a:t>
            </a:r>
            <a:r>
              <a:rPr sz="15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DENSE_RANK: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окне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отсортированными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строками;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Arial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LAG,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LEAD:</a:t>
            </a:r>
            <a:r>
              <a:rPr sz="15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Значение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предыдущей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последующей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окне;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FIRST_VALUE,</a:t>
            </a:r>
            <a:r>
              <a:rPr sz="15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LAST_VALUE: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Первое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последнее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окне;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Оконные</a:t>
            </a:r>
            <a:r>
              <a:rPr sz="3600" spc="-140" dirty="0"/>
              <a:t> </a:t>
            </a:r>
            <a:r>
              <a:rPr sz="3600" spc="-85" dirty="0"/>
              <a:t>функции</a:t>
            </a:r>
            <a:r>
              <a:rPr sz="3600" spc="-100" dirty="0"/>
              <a:t> </a:t>
            </a:r>
            <a:r>
              <a:rPr sz="3600" dirty="0"/>
              <a:t>вместо</a:t>
            </a:r>
            <a:r>
              <a:rPr sz="3600" spc="-120" dirty="0"/>
              <a:t> </a:t>
            </a:r>
            <a:r>
              <a:rPr sz="3600" spc="-10" dirty="0"/>
              <a:t>рекурсии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375" y="1349465"/>
            <a:ext cx="3260302" cy="45494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4626" y="1349466"/>
            <a:ext cx="4356899" cy="2145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9696" y="3691079"/>
            <a:ext cx="2316148" cy="211840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Совместное</a:t>
            </a:r>
            <a:r>
              <a:rPr sz="2800" spc="-60" dirty="0"/>
              <a:t> </a:t>
            </a:r>
            <a:r>
              <a:rPr sz="2800" dirty="0"/>
              <a:t>вычисление</a:t>
            </a:r>
            <a:r>
              <a:rPr sz="2800" spc="-60" dirty="0"/>
              <a:t> </a:t>
            </a:r>
            <a:r>
              <a:rPr sz="2800" dirty="0"/>
              <a:t>по</a:t>
            </a:r>
            <a:r>
              <a:rPr sz="2800" spc="-55" dirty="0"/>
              <a:t> </a:t>
            </a:r>
            <a:r>
              <a:rPr sz="2800" spc="-20" dirty="0"/>
              <a:t>разным</a:t>
            </a:r>
            <a:r>
              <a:rPr sz="2800" spc="-60" dirty="0"/>
              <a:t> </a:t>
            </a:r>
            <a:r>
              <a:rPr sz="2800" spc="-10" dirty="0"/>
              <a:t>"окнам"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75" y="1349465"/>
            <a:ext cx="3699826" cy="42597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6150" y="1349467"/>
            <a:ext cx="4502624" cy="35430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4DD87DE-A719-4884-9EFF-1731175D2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1" y="439739"/>
            <a:ext cx="7918451" cy="8763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Courier New" panose="02070309020205020404" pitchFamily="49" charset="0"/>
              </a:rPr>
              <a:t>WITH</a:t>
            </a:r>
            <a:r>
              <a:rPr lang="en-US" altLang="en-US" sz="4000" dirty="0"/>
              <a:t> </a:t>
            </a:r>
            <a:r>
              <a:rPr lang="ru-RU" altLang="en-US" sz="4000" dirty="0" smtClean="0"/>
              <a:t>Выражение</a:t>
            </a:r>
            <a:r>
              <a:rPr lang="en-US" altLang="en-US" sz="4000" dirty="0" smtClean="0"/>
              <a:t>: </a:t>
            </a:r>
            <a:r>
              <a:rPr lang="ru-RU" altLang="en-US" sz="4000" dirty="0" smtClean="0"/>
              <a:t>Пример</a:t>
            </a:r>
            <a:endParaRPr lang="en-US" altLang="en-US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03647FB-228D-49AF-BF12-FD6903104CC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09600" y="1609725"/>
            <a:ext cx="7924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9" rIns="92075" bIns="46039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16F136D-7EDF-4421-8CA0-61BDA7C8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132139"/>
            <a:ext cx="73152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9" rIns="92075" bIns="46039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B217D809-4B89-413C-AE64-816269497B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1863" y="1776414"/>
            <a:ext cx="7162800" cy="378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9" rIns="92075" bIns="460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WITH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  AS (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SELECT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, SUM(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e.salary</a:t>
            </a:r>
            <a:r>
              <a:rPr lang="en-US" altLang="en-US" sz="1600" b="1" dirty="0">
                <a:latin typeface="Courier New" panose="02070309020205020404" pitchFamily="49" charset="0"/>
              </a:rPr>
              <a:t>) AS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FROM   employees e JOIN departments 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ON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e.department_id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d.department_id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GROUP BY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),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avg_cost</a:t>
            </a:r>
            <a:r>
              <a:rPr lang="en-US" altLang="en-US" sz="1600" b="1" dirty="0">
                <a:latin typeface="Courier New" panose="02070309020205020404" pitchFamily="49" charset="0"/>
              </a:rPr>
              <a:t>    AS (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SELECT SUM(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r>
              <a:rPr lang="en-US" altLang="en-US" sz="1600" b="1" dirty="0">
                <a:latin typeface="Courier New" panose="02070309020205020404" pitchFamily="49" charset="0"/>
              </a:rPr>
              <a:t>)/COUNT(*) AS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dept_avg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FROM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SELECT *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FROM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WHERE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r>
              <a:rPr lang="en-US" altLang="en-US" sz="1600" b="1" dirty="0">
                <a:latin typeface="Courier New" panose="02070309020205020404" pitchFamily="49" charset="0"/>
              </a:rPr>
              <a:t>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(SELECT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dept_avg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FROM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avg_cost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ORDER BY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4E3EC5B9-8710-40F7-A5B5-530D39DF6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8539" y="1776413"/>
            <a:ext cx="685800" cy="3048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2772C36D-394F-4361-9302-477E24899E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5363" y="209391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36BE6C9C-89FE-4BAD-AF69-5E7473B2F8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3926" y="3324225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EC71DB48-3C4F-4731-B9C5-ABE52737B6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19326" y="381476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E3889FCC-BFC2-4AA6-AB54-EEF24708E4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38426" y="503396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FD38AB12-0E4E-44D4-862D-1245750108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426" y="430371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59800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51" y="1624334"/>
            <a:ext cx="4187563" cy="490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592" y="1624331"/>
            <a:ext cx="3443742" cy="4549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3505</TotalTime>
  <Words>2500</Words>
  <Application>Microsoft Office PowerPoint</Application>
  <PresentationFormat>Экран (4:3)</PresentationFormat>
  <Paragraphs>666</Paragraphs>
  <Slides>77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78" baseType="lpstr">
      <vt:lpstr>Office Theme</vt:lpstr>
      <vt:lpstr>Слайд 1</vt:lpstr>
      <vt:lpstr>CTE (Common Table Expression) или блок WITH</vt:lpstr>
      <vt:lpstr>WITH (CTE)</vt:lpstr>
      <vt:lpstr>Слайд 4</vt:lpstr>
      <vt:lpstr>WITH (CTE)</vt:lpstr>
      <vt:lpstr>WITH (CTE)</vt:lpstr>
      <vt:lpstr>WITH Выражение: Пример</vt:lpstr>
      <vt:lpstr>WITH Выражение: Пример</vt:lpstr>
      <vt:lpstr>WITH RECURSIVE</vt:lpstr>
      <vt:lpstr>WITH RECURSIVE</vt:lpstr>
      <vt:lpstr>WITH RECURSIVE</vt:lpstr>
      <vt:lpstr>Слайд 12</vt:lpstr>
      <vt:lpstr>Темы презентации</vt:lpstr>
      <vt:lpstr>What Are Group Functions?</vt:lpstr>
      <vt:lpstr>Types of Group Functions</vt:lpstr>
      <vt:lpstr>Агрегатные функции</vt:lpstr>
      <vt:lpstr>Group Functions: Syntax</vt:lpstr>
      <vt:lpstr>Агрегатные функции: пример</vt:lpstr>
      <vt:lpstr>Применение AVG и SUM функций</vt:lpstr>
      <vt:lpstr>Применение MIN и MAX функций</vt:lpstr>
      <vt:lpstr>Функция COUNT</vt:lpstr>
      <vt:lpstr>Применение оператора DISTINCT и COUNT</vt:lpstr>
      <vt:lpstr>Функции группировки и нулевые значения</vt:lpstr>
      <vt:lpstr>Слайд 24</vt:lpstr>
      <vt:lpstr>Слайд 25</vt:lpstr>
      <vt:lpstr>Создание группы данных</vt:lpstr>
      <vt:lpstr>Группировка данных: синтаксис оператора GROUP BY</vt:lpstr>
      <vt:lpstr>Применение выражения GROUP BY</vt:lpstr>
      <vt:lpstr>Применение выражения GROUP BY</vt:lpstr>
      <vt:lpstr>Группировка по более чем одной колонке</vt:lpstr>
      <vt:lpstr>Применение GROUP BY выражения для нескольких колонок</vt:lpstr>
      <vt:lpstr>Некорректные запросы на применение функций группировки</vt:lpstr>
      <vt:lpstr>Некорректные запросы на применение функций группировки</vt:lpstr>
      <vt:lpstr>GROUP BY: пример 1</vt:lpstr>
      <vt:lpstr>GROUP BY: пример 1</vt:lpstr>
      <vt:lpstr>GROUP BY: пример 2</vt:lpstr>
      <vt:lpstr>GROUP BY: пример 3</vt:lpstr>
      <vt:lpstr>Ограничение результатов группировки</vt:lpstr>
      <vt:lpstr>Ограничение результатов группы с помощью предложения HAVING</vt:lpstr>
      <vt:lpstr>Применение выражения HAVING</vt:lpstr>
      <vt:lpstr>Применение выражения HAVING</vt:lpstr>
      <vt:lpstr>GROUP BY + HAVING</vt:lpstr>
      <vt:lpstr>GROUP BY + HAVING</vt:lpstr>
      <vt:lpstr>Вложенные функции агрегации</vt:lpstr>
      <vt:lpstr>Вопрос</vt:lpstr>
      <vt:lpstr>Функции агрегирования</vt:lpstr>
      <vt:lpstr>Слайд 47</vt:lpstr>
      <vt:lpstr>Представления - View</vt:lpstr>
      <vt:lpstr>Представления</vt:lpstr>
      <vt:lpstr>Представления</vt:lpstr>
      <vt:lpstr>Подробнее о представлениях</vt:lpstr>
      <vt:lpstr>Преимущества представлений</vt:lpstr>
      <vt:lpstr>Virtual View (Обычное представление)</vt:lpstr>
      <vt:lpstr>Materialized View (Материализованное представление)</vt:lpstr>
      <vt:lpstr>Создание представления (PostgreSQL)</vt:lpstr>
      <vt:lpstr>Создание представления</vt:lpstr>
      <vt:lpstr>Создание представления</vt:lpstr>
      <vt:lpstr>Получение данных из представления</vt:lpstr>
      <vt:lpstr>Изменение представления (PostgreSQL)</vt:lpstr>
      <vt:lpstr>Создание сложных представлений</vt:lpstr>
      <vt:lpstr>Изменение представления (Hive)</vt:lpstr>
      <vt:lpstr>Оконные функции</vt:lpstr>
      <vt:lpstr>Window functions / оконные функции</vt:lpstr>
      <vt:lpstr>WINDOW / OVER</vt:lpstr>
      <vt:lpstr>WINDOW / OVER</vt:lpstr>
      <vt:lpstr>WINDOW / OVER</vt:lpstr>
      <vt:lpstr>Оконные функции вместо группировки</vt:lpstr>
      <vt:lpstr>Оконные функции вместо группировки</vt:lpstr>
      <vt:lpstr>Оконные функции: пример 1</vt:lpstr>
      <vt:lpstr>Оконные функции: пример 1</vt:lpstr>
      <vt:lpstr>Оконные функции: пример 2</vt:lpstr>
      <vt:lpstr>Оконные функции</vt:lpstr>
      <vt:lpstr>Оконные функции</vt:lpstr>
      <vt:lpstr>Оконные функции</vt:lpstr>
      <vt:lpstr>Оконные функции</vt:lpstr>
      <vt:lpstr>Оконные функции вместо рекурсии</vt:lpstr>
      <vt:lpstr>Совместное вычисление по разным "окнам"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166</cp:revision>
  <dcterms:created xsi:type="dcterms:W3CDTF">2020-10-05T08:41:16Z</dcterms:created>
  <dcterms:modified xsi:type="dcterms:W3CDTF">2025-06-02T22:08:40Z</dcterms:modified>
</cp:coreProperties>
</file>