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6" r:id="rId2"/>
    <p:sldId id="415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17" r:id="rId12"/>
    <p:sldId id="418" r:id="rId13"/>
    <p:sldId id="419" r:id="rId14"/>
    <p:sldId id="420" r:id="rId15"/>
    <p:sldId id="401" r:id="rId16"/>
    <p:sldId id="402" r:id="rId17"/>
    <p:sldId id="403" r:id="rId18"/>
    <p:sldId id="404" r:id="rId19"/>
    <p:sldId id="422" r:id="rId20"/>
    <p:sldId id="421" r:id="rId21"/>
    <p:sldId id="405" r:id="rId22"/>
    <p:sldId id="406" r:id="rId23"/>
    <p:sldId id="423" r:id="rId24"/>
    <p:sldId id="424" r:id="rId25"/>
    <p:sldId id="453" r:id="rId26"/>
    <p:sldId id="455" r:id="rId27"/>
    <p:sldId id="456" r:id="rId28"/>
    <p:sldId id="444" r:id="rId29"/>
    <p:sldId id="445" r:id="rId30"/>
    <p:sldId id="446" r:id="rId31"/>
    <p:sldId id="458" r:id="rId32"/>
    <p:sldId id="447" r:id="rId33"/>
    <p:sldId id="448" r:id="rId34"/>
    <p:sldId id="449" r:id="rId35"/>
    <p:sldId id="450" r:id="rId36"/>
    <p:sldId id="451" r:id="rId37"/>
    <p:sldId id="452" r:id="rId38"/>
    <p:sldId id="457" r:id="rId39"/>
    <p:sldId id="425" r:id="rId40"/>
    <p:sldId id="429" r:id="rId41"/>
    <p:sldId id="430" r:id="rId42"/>
    <p:sldId id="431" r:id="rId43"/>
    <p:sldId id="432" r:id="rId44"/>
    <p:sldId id="433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59" r:id="rId56"/>
    <p:sldId id="463" r:id="rId57"/>
    <p:sldId id="460" r:id="rId58"/>
    <p:sldId id="461" r:id="rId59"/>
    <p:sldId id="464" r:id="rId60"/>
    <p:sldId id="462" r:id="rId61"/>
    <p:sldId id="465" r:id="rId62"/>
    <p:sldId id="469" r:id="rId63"/>
    <p:sldId id="466" r:id="rId64"/>
    <p:sldId id="467" r:id="rId65"/>
    <p:sldId id="468" r:id="rId66"/>
    <p:sldId id="470" r:id="rId67"/>
    <p:sldId id="471" r:id="rId68"/>
    <p:sldId id="472" r:id="rId69"/>
    <p:sldId id="473" r:id="rId70"/>
    <p:sldId id="474" r:id="rId71"/>
    <p:sldId id="475" r:id="rId72"/>
    <p:sldId id="476" r:id="rId73"/>
    <p:sldId id="477" r:id="rId74"/>
    <p:sldId id="478" r:id="rId75"/>
    <p:sldId id="479" r:id="rId7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831" autoAdjust="0"/>
    <p:restoredTop sz="94660"/>
  </p:normalViewPr>
  <p:slideViewPr>
    <p:cSldViewPr snapToGrid="0">
      <p:cViewPr>
        <p:scale>
          <a:sx n="75" d="100"/>
          <a:sy n="75" d="100"/>
        </p:scale>
        <p:origin x="-1471" y="-5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94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5665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228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10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5112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0558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502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586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9585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8608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8779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A852-A675-45C4-9442-78DD9AA48757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8248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kVSgXux6384wV7LUZJwnQn/9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kVSgXux6384wV7LU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b-fiddle.com/f/kVSgXux6384wV7LUZJwnQn/10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respro.ru/docs/postgresql/16/tutorial-window" TargetMode="External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stgrespro.ru/docs/postgresql/16/sql-select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jpe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4415" y="1028700"/>
              <a:ext cx="1028699" cy="100804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060864" y="3177877"/>
            <a:ext cx="4798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algn="ctr">
              <a:lnSpc>
                <a:spcPct val="100000"/>
              </a:lnSpc>
              <a:spcBef>
                <a:spcPts val="10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 Black"/>
                <a:cs typeface="Arial Black"/>
              </a:rPr>
              <a:t>Группировка – </a:t>
            </a:r>
            <a:r>
              <a:rPr lang="en-US" sz="2400" dirty="0" smtClean="0">
                <a:solidFill>
                  <a:schemeClr val="bg1"/>
                </a:solidFill>
                <a:latin typeface="Arial Black"/>
                <a:cs typeface="Arial Black"/>
              </a:rPr>
              <a:t>GROUP BY</a:t>
            </a:r>
            <a:endParaRPr sz="240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790" y="1688015"/>
            <a:ext cx="123111" cy="2407919"/>
          </a:xfrm>
          <a:prstGeom prst="rect">
            <a:avLst/>
          </a:prstGeom>
        </p:spPr>
        <p:txBody>
          <a:bodyPr vert="vert270" wrap="square" lIns="0" tIns="1968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5"/>
              </a:spcBef>
            </a:pPr>
            <a:r>
              <a:rPr sz="80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СМОТРИ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БУДУЩЕЕ.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ИНВЕСТИРУЙ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ЗНАНИЯ.</a:t>
            </a:r>
            <a:endParaRPr sz="80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Некорректные запросы на применение функций группировки</a:t>
            </a:r>
            <a:endParaRPr lang="ru-RU" sz="3200" dirty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9E930702-CB5F-4295-9DE1-BB3B464002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2342" y="1770517"/>
            <a:ext cx="7918450" cy="1751013"/>
          </a:xfrm>
        </p:spPr>
        <p:txBody>
          <a:bodyPr>
            <a:normAutofit/>
          </a:bodyPr>
          <a:lstStyle/>
          <a:p>
            <a:pPr lvl="1"/>
            <a:r>
              <a:rPr lang="ru-RU" altLang="ru-RU" sz="1600" dirty="0" smtClean="0"/>
              <a:t>Вы не можете использовать предложение WHERE для ограничения групп.</a:t>
            </a:r>
          </a:p>
          <a:p>
            <a:pPr lvl="1"/>
            <a:r>
              <a:rPr lang="ru-RU" altLang="ru-RU" sz="1600" dirty="0" smtClean="0"/>
              <a:t>Для ограничения групп используется предложение </a:t>
            </a:r>
            <a:r>
              <a:rPr lang="ru-RU" altLang="ru-RU" sz="1600" b="1" dirty="0" smtClean="0"/>
              <a:t>HAVING</a:t>
            </a:r>
            <a:r>
              <a:rPr lang="ru-RU" altLang="ru-RU" sz="1600" dirty="0" smtClean="0"/>
              <a:t>.</a:t>
            </a:r>
          </a:p>
          <a:p>
            <a:pPr lvl="1"/>
            <a:r>
              <a:rPr lang="ru-RU" altLang="ru-RU" sz="1600" dirty="0" smtClean="0"/>
              <a:t>Вы не можете использовать групповые функции в предложении WHERE.</a:t>
            </a:r>
            <a:endParaRPr lang="en-US" altLang="ru-RU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79AEBB-DE0C-46FD-91CE-0DF9E512F86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935289"/>
            <a:ext cx="7286625" cy="1168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AVG(salary)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  AVG(salary) &gt; 8000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xmlns="" id="{5895D8D2-5FD4-4F99-80B9-401372D1A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433889"/>
            <a:ext cx="299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 smtClean="0">
                <a:solidFill>
                  <a:srgbClr val="FF3300"/>
                </a:solidFill>
              </a:rPr>
              <a:t>Невозможно использовать предложение WHERE для ограничения групп.</a:t>
            </a:r>
            <a:endParaRPr lang="en-US" altLang="ru-RU" sz="1600" dirty="0">
              <a:solidFill>
                <a:srgbClr val="FF3300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8340B8EB-0A56-4533-B1EE-56217C82C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44575" y="4357689"/>
            <a:ext cx="41370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8528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017"/>
          </a:xfrm>
          <a:prstGeom prst="rect">
            <a:avLst/>
          </a:prstGeom>
        </p:spPr>
        <p:txBody>
          <a:bodyPr vert="horz" wrap="square" lIns="0" tIns="18114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90" dirty="0"/>
              <a:t> </a:t>
            </a:r>
            <a:r>
              <a:rPr spc="-70" dirty="0"/>
              <a:t>BY:</a:t>
            </a:r>
            <a:r>
              <a:rPr spc="-90" dirty="0"/>
              <a:t> </a:t>
            </a:r>
            <a:r>
              <a:rPr dirty="0"/>
              <a:t>пример</a:t>
            </a:r>
            <a:r>
              <a:rPr spc="-8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575" y="1928212"/>
            <a:ext cx="33947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Подсчитать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общую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сумму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покупок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по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каждой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категории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товаров.</a:t>
            </a:r>
            <a:endParaRPr sz="1500">
              <a:latin typeface="Roboto"/>
              <a:cs typeface="Robo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20812" y="1895616"/>
          <a:ext cx="4081780" cy="2265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/>
                <a:gridCol w="1873885"/>
                <a:gridCol w="1561465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25" dirty="0">
                          <a:latin typeface="Arial"/>
                          <a:cs typeface="Arial"/>
                        </a:rPr>
                        <a:t>ID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Product_category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0" dirty="0">
                          <a:latin typeface="Microsoft Sans Serif"/>
                          <a:cs typeface="Microsoft Sans Serif"/>
                        </a:rPr>
                        <a:t>Food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10.45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Beverages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5" dirty="0">
                          <a:latin typeface="Microsoft Sans Serif"/>
                          <a:cs typeface="Microsoft Sans Serif"/>
                        </a:rPr>
                        <a:t>250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0" dirty="0">
                          <a:latin typeface="Microsoft Sans Serif"/>
                          <a:cs typeface="Microsoft Sans Serif"/>
                        </a:rPr>
                        <a:t>Food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67.20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6176" y="3544871"/>
            <a:ext cx="2658745" cy="70314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30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product_category</a:t>
            </a:r>
            <a:r>
              <a:rPr sz="1300" spc="-1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300">
              <a:latin typeface="Courier New"/>
              <a:cs typeface="Courier New"/>
            </a:endParaRPr>
          </a:p>
          <a:p>
            <a:pPr marL="12700" marR="5080" indent="680085">
              <a:lnSpc>
                <a:spcPct val="114999"/>
              </a:lnSpc>
            </a:pPr>
            <a:r>
              <a:rPr sz="1300" i="1" spc="-10" dirty="0">
                <a:solidFill>
                  <a:srgbClr val="FF00FF"/>
                </a:solidFill>
                <a:latin typeface="Courier New"/>
                <a:cs typeface="Courier New"/>
              </a:rPr>
              <a:t>Sum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(sales_amount)</a:t>
            </a:r>
            <a:r>
              <a:rPr sz="1300" spc="-13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0000FF"/>
                </a:solidFill>
                <a:latin typeface="Courier New"/>
                <a:cs typeface="Courier New"/>
              </a:rPr>
              <a:t>AS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total_sales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175" y="4456223"/>
            <a:ext cx="520700" cy="47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-20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GROUP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371" y="4456223"/>
            <a:ext cx="1971039" cy="46807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3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product_category</a:t>
            </a:r>
            <a:r>
              <a:rPr sz="1300" spc="-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017"/>
          </a:xfrm>
          <a:prstGeom prst="rect">
            <a:avLst/>
          </a:prstGeom>
        </p:spPr>
        <p:txBody>
          <a:bodyPr vert="horz" wrap="square" lIns="0" tIns="18114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90" dirty="0"/>
              <a:t> </a:t>
            </a:r>
            <a:r>
              <a:rPr spc="-70" dirty="0"/>
              <a:t>BY:</a:t>
            </a:r>
            <a:r>
              <a:rPr spc="-90" dirty="0"/>
              <a:t> </a:t>
            </a:r>
            <a:r>
              <a:rPr dirty="0"/>
              <a:t>пример</a:t>
            </a:r>
            <a:r>
              <a:rPr spc="-8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575" y="1928212"/>
            <a:ext cx="33947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Подсчитать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общую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сумму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покупок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по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каждой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категории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товаров.</a:t>
            </a:r>
            <a:endParaRPr sz="1500">
              <a:latin typeface="Roboto"/>
              <a:cs typeface="Robo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20812" y="1895616"/>
          <a:ext cx="4081780" cy="2265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/>
                <a:gridCol w="1873885"/>
                <a:gridCol w="1561465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25" dirty="0">
                          <a:latin typeface="Arial"/>
                          <a:cs typeface="Arial"/>
                        </a:rPr>
                        <a:t>ID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Product_category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0" dirty="0">
                          <a:latin typeface="Microsoft Sans Serif"/>
                          <a:cs typeface="Microsoft Sans Serif"/>
                        </a:rPr>
                        <a:t>Food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10.45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Beverages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5" dirty="0">
                          <a:latin typeface="Microsoft Sans Serif"/>
                          <a:cs typeface="Microsoft Sans Serif"/>
                        </a:rPr>
                        <a:t>250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0" dirty="0">
                          <a:latin typeface="Microsoft Sans Serif"/>
                          <a:cs typeface="Microsoft Sans Serif"/>
                        </a:rPr>
                        <a:t>Food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67.20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6176" y="3544871"/>
            <a:ext cx="2658745" cy="70314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30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product_category</a:t>
            </a:r>
            <a:r>
              <a:rPr sz="1300" spc="-1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300">
              <a:latin typeface="Courier New"/>
              <a:cs typeface="Courier New"/>
            </a:endParaRPr>
          </a:p>
          <a:p>
            <a:pPr marL="12700" marR="5080" indent="680085">
              <a:lnSpc>
                <a:spcPct val="114999"/>
              </a:lnSpc>
            </a:pPr>
            <a:r>
              <a:rPr sz="1300" i="1" spc="-10" dirty="0">
                <a:solidFill>
                  <a:srgbClr val="FF00FF"/>
                </a:solidFill>
                <a:latin typeface="Courier New"/>
                <a:cs typeface="Courier New"/>
              </a:rPr>
              <a:t>Sum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(sales_amount)</a:t>
            </a:r>
            <a:r>
              <a:rPr sz="1300" spc="-13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0000FF"/>
                </a:solidFill>
                <a:latin typeface="Courier New"/>
                <a:cs typeface="Courier New"/>
              </a:rPr>
              <a:t>AS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total_sales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175" y="4456223"/>
            <a:ext cx="520700" cy="47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-20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GROUP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371" y="4456223"/>
            <a:ext cx="1971039" cy="46807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3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product_category</a:t>
            </a:r>
            <a:r>
              <a:rPr sz="1300" spc="-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038387" y="4421217"/>
          <a:ext cx="3459478" cy="1739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9739"/>
                <a:gridCol w="1729739"/>
              </a:tblGrid>
              <a:tr h="52747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Product_category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total_sales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20" dirty="0">
                          <a:latin typeface="Microsoft Sans Serif"/>
                          <a:cs typeface="Microsoft Sans Serif"/>
                        </a:rPr>
                        <a:t>Food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77.65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Beverages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5" dirty="0">
                          <a:latin typeface="Microsoft Sans Serif"/>
                          <a:cs typeface="Microsoft Sans Serif"/>
                        </a:rPr>
                        <a:t>250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169"/>
          </a:xfrm>
          <a:prstGeom prst="rect">
            <a:avLst/>
          </a:prstGeom>
        </p:spPr>
        <p:txBody>
          <a:bodyPr vert="horz" wrap="square" lIns="0" tIns="1812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90" dirty="0"/>
              <a:t> </a:t>
            </a:r>
            <a:r>
              <a:rPr spc="-70" dirty="0"/>
              <a:t>BY:</a:t>
            </a:r>
            <a:r>
              <a:rPr spc="-90" dirty="0"/>
              <a:t> </a:t>
            </a:r>
            <a:r>
              <a:rPr dirty="0"/>
              <a:t>пример</a:t>
            </a:r>
            <a:r>
              <a:rPr spc="-85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3375" y="1989172"/>
            <a:ext cx="297497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Какой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результат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выдаст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запрос?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5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800000"/>
                </a:solidFill>
                <a:latin typeface="Courier New"/>
                <a:cs typeface="Courier New"/>
              </a:rPr>
              <a:t>client</a:t>
            </a:r>
            <a:r>
              <a:rPr sz="1500" spc="-1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5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800000"/>
                </a:solidFill>
                <a:latin typeface="Courier New"/>
                <a:cs typeface="Courier New"/>
              </a:rPr>
              <a:t>date</a:t>
            </a:r>
            <a:r>
              <a:rPr sz="1500" spc="-1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5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270"/>
              </a:spcBef>
            </a:pPr>
            <a:r>
              <a:rPr sz="1500" i="1" spc="-10" dirty="0">
                <a:solidFill>
                  <a:srgbClr val="FF00FF"/>
                </a:solidFill>
                <a:latin typeface="Courier New"/>
                <a:cs typeface="Courier New"/>
              </a:rPr>
              <a:t>Sum</a:t>
            </a:r>
            <a:r>
              <a:rPr sz="1500" spc="-10" dirty="0">
                <a:solidFill>
                  <a:srgbClr val="800000"/>
                </a:solidFill>
                <a:latin typeface="Courier New"/>
                <a:cs typeface="Courier New"/>
              </a:rPr>
              <a:t>(sales_amount)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374" y="3726532"/>
            <a:ext cx="596900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sz="1500" spc="-20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GROUP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3606" y="3726532"/>
            <a:ext cx="1169035" cy="62453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5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5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800000"/>
                </a:solidFill>
                <a:latin typeface="Courier New"/>
                <a:cs typeface="Courier New"/>
              </a:rPr>
              <a:t>client</a:t>
            </a:r>
            <a:r>
              <a:rPr sz="1500" spc="-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5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19562" y="1895816"/>
          <a:ext cx="4258944" cy="3561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/>
                <a:gridCol w="1414145"/>
                <a:gridCol w="1336039"/>
                <a:gridCol w="1021080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client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Василий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160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2012-12-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33" y="1901975"/>
            <a:ext cx="620721" cy="8276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169"/>
          </a:xfrm>
          <a:prstGeom prst="rect">
            <a:avLst/>
          </a:prstGeom>
        </p:spPr>
        <p:txBody>
          <a:bodyPr vert="horz" wrap="square" lIns="0" tIns="1812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90" dirty="0"/>
              <a:t> </a:t>
            </a:r>
            <a:r>
              <a:rPr spc="-70" dirty="0"/>
              <a:t>BY:</a:t>
            </a:r>
            <a:r>
              <a:rPr spc="-90" dirty="0"/>
              <a:t> </a:t>
            </a:r>
            <a:r>
              <a:rPr dirty="0"/>
              <a:t>пример</a:t>
            </a:r>
            <a:r>
              <a:rPr spc="-85" dirty="0"/>
              <a:t> 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725" y="1928212"/>
            <a:ext cx="3374390" cy="19569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635">
              <a:lnSpc>
                <a:spcPct val="120000"/>
              </a:lnSpc>
              <a:spcBef>
                <a:spcPts val="100"/>
              </a:spcBef>
            </a:pP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Как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будет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выглядеть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следующий запрос?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Подсчитать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0" dirty="0">
                <a:solidFill>
                  <a:srgbClr val="434343"/>
                </a:solidFill>
                <a:latin typeface="Roboto Cn"/>
                <a:cs typeface="Roboto Cn"/>
              </a:rPr>
              <a:t>количество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покупок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по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каждому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 клиенту,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который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совершил 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как </a:t>
            </a:r>
            <a:r>
              <a:rPr sz="1500" b="1" i="1" spc="85" dirty="0">
                <a:solidFill>
                  <a:srgbClr val="434343"/>
                </a:solidFill>
                <a:latin typeface="Roboto Cn"/>
                <a:cs typeface="Roboto Cn"/>
              </a:rPr>
              <a:t>минимум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dirty="0">
                <a:solidFill>
                  <a:srgbClr val="434343"/>
                </a:solidFill>
                <a:latin typeface="Roboto Cn"/>
                <a:cs typeface="Roboto Cn"/>
              </a:rPr>
              <a:t>2</a:t>
            </a: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покупки.</a:t>
            </a:r>
            <a:endParaRPr sz="1500">
              <a:latin typeface="Roboto Cn"/>
              <a:cs typeface="Roboto C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33" y="1901975"/>
            <a:ext cx="620721" cy="82762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19562" y="1895816"/>
          <a:ext cx="4258944" cy="3561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/>
                <a:gridCol w="1414145"/>
                <a:gridCol w="1336039"/>
                <a:gridCol w="1021080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client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Василий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160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2012-12-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957775" y="5990984"/>
            <a:ext cx="39814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u="heavy" spc="-55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  <a:hlinkClick r:id="rId3"/>
              </a:rPr>
              <a:t>https://www.db-</a:t>
            </a:r>
            <a:r>
              <a:rPr sz="1400" u="heavy" spc="-1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  <a:hlinkClick r:id="rId3"/>
              </a:rPr>
              <a:t>fiddle.com/f/kVSgXux6384wV7LU</a:t>
            </a:r>
            <a:r>
              <a:rPr sz="1400" spc="-10" dirty="0">
                <a:solidFill>
                  <a:srgbClr val="F06292"/>
                </a:solidFill>
                <a:latin typeface="Roboto"/>
                <a:cs typeface="Roboto"/>
              </a:rPr>
              <a:t> </a:t>
            </a:r>
            <a:r>
              <a:rPr sz="1400" u="heavy" spc="-1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  <a:hlinkClick r:id="rId3"/>
              </a:rPr>
              <a:t>ZJwnQn/9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Ограничение результатов группировки</a:t>
            </a:r>
            <a:endParaRPr lang="ru-RU" sz="3600" dirty="0"/>
          </a:p>
        </p:txBody>
      </p:sp>
      <p:pic>
        <p:nvPicPr>
          <p:cNvPr id="5" name="Picture 28" descr="C:\salome_official\projects\11gR2\screenshots\les5_13s_a.gif">
            <a:extLst>
              <a:ext uri="{FF2B5EF4-FFF2-40B4-BE49-F238E27FC236}">
                <a16:creationId xmlns:a16="http://schemas.microsoft.com/office/drawing/2014/main" xmlns="" id="{C12C983E-8D1E-40B0-8AD8-19FCEB7B2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1088" y="2078209"/>
            <a:ext cx="2628900" cy="320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9" descr="C:\salome_official\projects\11gR2\screenshots\les5_13_b.gif">
            <a:extLst>
              <a:ext uri="{FF2B5EF4-FFF2-40B4-BE49-F238E27FC236}">
                <a16:creationId xmlns:a16="http://schemas.microsoft.com/office/drawing/2014/main" xmlns="" id="{6AC526CE-1826-43B6-9FA5-FFF149A7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3150" y="5562771"/>
            <a:ext cx="26289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37A12039-4096-4647-97FF-1005560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17821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xmlns="" id="{E8440D0A-B26A-4AAF-9FB8-681A8F1C8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5150021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xmlns="" id="{058A245E-1655-443C-B0B0-184AA9E9FC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55925" y="2546521"/>
            <a:ext cx="765175" cy="1873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xmlns="" id="{A7DD4E5F-CF29-42D2-8472-46DB5E2C12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70213" y="4803946"/>
            <a:ext cx="73025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xmlns="" id="{12A5D4FA-CBFD-4909-85CF-F3833AF36F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5688" y="4803946"/>
            <a:ext cx="2646362" cy="4683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xmlns="" id="{BD650F6F-00B2-413E-83DB-C078550F7503}"/>
              </a:ext>
            </a:extLst>
          </p:cNvPr>
          <p:cNvSpPr>
            <a:spLocks/>
          </p:cNvSpPr>
          <p:nvPr/>
        </p:nvSpPr>
        <p:spPr bwMode="gray">
          <a:xfrm>
            <a:off x="3713163" y="2062334"/>
            <a:ext cx="990600" cy="4232275"/>
          </a:xfrm>
          <a:custGeom>
            <a:avLst/>
            <a:gdLst>
              <a:gd name="T0" fmla="*/ 0 w 1687"/>
              <a:gd name="T1" fmla="*/ 2147483647 h 2722"/>
              <a:gd name="T2" fmla="*/ 0 w 1687"/>
              <a:gd name="T3" fmla="*/ 0 h 2722"/>
              <a:gd name="T4" fmla="*/ 2147483647 w 1687"/>
              <a:gd name="T5" fmla="*/ 2147483647 h 2722"/>
              <a:gd name="T6" fmla="*/ 2147483647 w 1687"/>
              <a:gd name="T7" fmla="*/ 2147483647 h 2722"/>
              <a:gd name="T8" fmla="*/ 0 w 1687"/>
              <a:gd name="T9" fmla="*/ 2147483647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7"/>
              <a:gd name="T16" fmla="*/ 0 h 2722"/>
              <a:gd name="T17" fmla="*/ 1687 w 1687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7" h="2722">
                <a:moveTo>
                  <a:pt x="0" y="2721"/>
                </a:moveTo>
                <a:lnTo>
                  <a:pt x="0" y="0"/>
                </a:lnTo>
                <a:lnTo>
                  <a:pt x="1686" y="1016"/>
                </a:lnTo>
                <a:lnTo>
                  <a:pt x="1686" y="1705"/>
                </a:lnTo>
                <a:lnTo>
                  <a:pt x="0" y="2721"/>
                </a:lnTo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xmlns="" id="{9FA9F5B2-2044-43AE-9248-DB5B2F4F7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2449684"/>
            <a:ext cx="29718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ru-RU" dirty="0" smtClean="0"/>
              <a:t>Максимальная зарплата на отдел, когда она больше </a:t>
            </a:r>
            <a:r>
              <a:rPr lang="en-US" altLang="ru-RU" dirty="0" smtClean="0"/>
              <a:t>$</a:t>
            </a:r>
            <a:r>
              <a:rPr lang="en-US" altLang="ru-RU" dirty="0"/>
              <a:t>10,000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xmlns="" id="{0C74C75C-D62C-41BD-88B0-A25A6EDC91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82913" y="5804071"/>
            <a:ext cx="730250" cy="2190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xmlns="" id="{2D043F0E-D273-47E9-899D-66AF52755D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79500" y="2549696"/>
            <a:ext cx="2636838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xmlns="" id="{8B0E9162-0053-4B43-8377-A99035F0AB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5213" y="5562771"/>
            <a:ext cx="2643187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29" name="Picture 30" descr="C:\salome_official\projects\11gR2\screenshots\les5_21s_c.gif">
            <a:extLst>
              <a:ext uri="{FF2B5EF4-FFF2-40B4-BE49-F238E27FC236}">
                <a16:creationId xmlns:a16="http://schemas.microsoft.com/office/drawing/2014/main" xmlns="" id="{A7DF6029-5621-449F-99B3-21CD2B96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592684"/>
            <a:ext cx="2697163" cy="1154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816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Ограничение результатов группы с помощью предложения HAVING</a:t>
            </a:r>
            <a:endParaRPr lang="ru-RU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CCAF776-5064-41DD-BE41-A34063940B5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3824289"/>
            <a:ext cx="7272338" cy="1728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SELECT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group_function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FROM  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[WHERE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[GROUP BY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group_by_expression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ru-RU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[HAVING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group_condition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[ORDER BY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C7C24A1C-A4F0-4D77-9917-8C2F8FC76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90689"/>
            <a:ext cx="7918450" cy="175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1800" dirty="0" smtClean="0"/>
              <a:t>При использовании выражения HAVING - сервер Базы Данных ограничивает группы следующим образом:</a:t>
            </a:r>
            <a:endParaRPr lang="en-US" altLang="ru-RU" sz="1800" dirty="0" smtClean="0"/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ru-RU" altLang="ru-RU" sz="1800" dirty="0" smtClean="0"/>
              <a:t>Строки сгруппированы.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ru-RU" altLang="ru-RU" sz="1800" dirty="0" smtClean="0"/>
              <a:t>Применяется функция группировки.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ru-RU" altLang="ru-RU" sz="1800" dirty="0" smtClean="0"/>
              <a:t>Отображаются группы, соответствующие предложению HAVING.</a:t>
            </a:r>
            <a:endParaRPr lang="en-US" altLang="ru-RU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72C6E95-7919-4A22-89D9-9065AF5754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2813" y="4978402"/>
            <a:ext cx="4138612" cy="2667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:p14="http://schemas.microsoft.com/office/powerpoint/2010/main" xmlns="" val="2945257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выражения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HAVING</a:t>
            </a:r>
            <a:endParaRPr lang="ru-RU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8E759D5E-B3A5-4D4B-9E9F-654098A8099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28800"/>
            <a:ext cx="7300913" cy="12239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MAX(salary)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HAVING   MAX(salary)&gt;10000 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8264ED04-B98F-472A-B8D0-9C012119B9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875" y="2717800"/>
            <a:ext cx="3686175" cy="2667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33EFE11F-EBEC-4EA4-8516-CFBA5DD0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3506788" cy="1373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84185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выражения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HAVING</a:t>
            </a:r>
            <a:endParaRPr lang="ru-RU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6DA87943-44B8-4265-B306-EDF888E9F7F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38200" y="1828800"/>
            <a:ext cx="7300913" cy="1711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SUM(salary) PAYROLL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NOT LIKE '%REP%'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HAVING   SUM(salary) &gt; 13000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SUM(salary);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612D4399-9506-4E11-8782-5BE0C8BEE0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5988" y="2986088"/>
            <a:ext cx="3971925" cy="2667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FADE83B8-2A3F-478E-9074-1A61E580E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2119313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67044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169"/>
          </a:xfrm>
          <a:prstGeom prst="rect">
            <a:avLst/>
          </a:prstGeom>
        </p:spPr>
        <p:txBody>
          <a:bodyPr vert="horz" wrap="square" lIns="0" tIns="1812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80" dirty="0"/>
              <a:t> BY</a:t>
            </a:r>
            <a:r>
              <a:rPr spc="-85" dirty="0"/>
              <a:t> </a:t>
            </a:r>
            <a:r>
              <a:rPr dirty="0"/>
              <a:t>+</a:t>
            </a:r>
            <a:r>
              <a:rPr spc="-80" dirty="0"/>
              <a:t> </a:t>
            </a:r>
            <a:r>
              <a:rPr spc="-10" dirty="0"/>
              <a:t>HAVING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725" y="1928212"/>
            <a:ext cx="3699075" cy="2239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635">
              <a:lnSpc>
                <a:spcPct val="120000"/>
              </a:lnSpc>
              <a:spcBef>
                <a:spcPts val="100"/>
              </a:spcBef>
            </a:pP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Как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будет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выглядеть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следующий запрос?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Подсчитать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0" dirty="0">
                <a:solidFill>
                  <a:srgbClr val="434343"/>
                </a:solidFill>
                <a:latin typeface="Roboto Cn"/>
                <a:cs typeface="Roboto Cn"/>
              </a:rPr>
              <a:t>количество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покупок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по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каждому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 клиенту,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который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совершил 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как </a:t>
            </a:r>
            <a:r>
              <a:rPr sz="1500" b="1" i="1" spc="85" dirty="0">
                <a:solidFill>
                  <a:srgbClr val="434343"/>
                </a:solidFill>
                <a:latin typeface="Roboto Cn"/>
                <a:cs typeface="Roboto Cn"/>
              </a:rPr>
              <a:t>минимум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dirty="0">
                <a:solidFill>
                  <a:srgbClr val="434343"/>
                </a:solidFill>
                <a:latin typeface="Roboto Cn"/>
                <a:cs typeface="Roboto Cn"/>
              </a:rPr>
              <a:t>2</a:t>
            </a: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покупки.</a:t>
            </a:r>
            <a:endParaRPr sz="1500">
              <a:latin typeface="Roboto Cn"/>
              <a:cs typeface="Roboto Cn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500">
              <a:latin typeface="Roboto Cn"/>
              <a:cs typeface="Roboto Cn"/>
            </a:endParaRPr>
          </a:p>
          <a:p>
            <a:pPr marL="12700"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725" y="5169592"/>
            <a:ext cx="520700" cy="47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-20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GROUP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5156200"/>
            <a:ext cx="911860" cy="46807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3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client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725" y="5867583"/>
            <a:ext cx="235966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HAVING</a:t>
            </a:r>
            <a:r>
              <a:rPr sz="13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order_count</a:t>
            </a:r>
            <a:r>
              <a:rPr sz="1300" spc="-17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300">
                <a:solidFill>
                  <a:srgbClr val="C0C0C0"/>
                </a:solidFill>
                <a:latin typeface="Courier New"/>
                <a:cs typeface="Courier New"/>
              </a:rPr>
              <a:t>&gt;=</a:t>
            </a:r>
            <a:r>
              <a:rPr sz="1300" spc="-15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300" spc="-25" dirty="0" smtClean="0">
                <a:solidFill>
                  <a:srgbClr val="434343"/>
                </a:solidFill>
                <a:latin typeface="Courier New"/>
                <a:cs typeface="Courier New"/>
              </a:rPr>
              <a:t>2</a:t>
            </a:r>
            <a:r>
              <a:rPr sz="1300" spc="-25" smtClean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33" y="1901975"/>
            <a:ext cx="620721" cy="827624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19562" y="1895816"/>
          <a:ext cx="4258944" cy="3561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/>
                <a:gridCol w="1414145"/>
                <a:gridCol w="1336039"/>
                <a:gridCol w="1021080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client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Василий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160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2012-12-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85800" y="4851401"/>
            <a:ext cx="373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 sz="1200" spc="-13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200" spc="-10" dirty="0" smtClean="0">
                <a:solidFill>
                  <a:srgbClr val="800000"/>
                </a:solidFill>
                <a:latin typeface="Courier New"/>
                <a:cs typeface="Courier New"/>
              </a:rPr>
              <a:t>client</a:t>
            </a:r>
            <a:r>
              <a:rPr lang="en-US" sz="1200" spc="-10" dirty="0" smtClean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r>
              <a:rPr lang="en-US" sz="1200" i="1" dirty="0" smtClean="0">
                <a:solidFill>
                  <a:srgbClr val="FF00FF"/>
                </a:solidFill>
                <a:latin typeface="Courier New"/>
                <a:cs typeface="Courier New"/>
              </a:rPr>
              <a:t> Count</a:t>
            </a:r>
            <a:r>
              <a:rPr lang="en-US" sz="1200" dirty="0" smtClean="0">
                <a:solidFill>
                  <a:srgbClr val="800000"/>
                </a:solidFill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*</a:t>
            </a:r>
            <a:r>
              <a:rPr lang="en-US" sz="1200" dirty="0" smtClean="0">
                <a:solidFill>
                  <a:srgbClr val="800000"/>
                </a:solidFill>
                <a:latin typeface="Courier New"/>
                <a:cs typeface="Courier New"/>
              </a:rPr>
              <a:t>)</a:t>
            </a:r>
            <a:r>
              <a:rPr lang="en-US" sz="1200" spc="-65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r>
              <a:rPr lang="en-US" sz="1200" spc="-7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200" spc="-10" dirty="0" err="1" smtClean="0">
                <a:solidFill>
                  <a:srgbClr val="800000"/>
                </a:solidFill>
                <a:latin typeface="Courier New"/>
                <a:cs typeface="Courier New"/>
              </a:rPr>
              <a:t>order_count</a:t>
            </a:r>
            <a:endParaRPr lang="en-US" sz="12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574" y="518011"/>
            <a:ext cx="253973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2A3890"/>
                </a:solidFill>
                <a:latin typeface="Roboto"/>
                <a:cs typeface="Roboto"/>
              </a:rPr>
              <a:t>GROUP</a:t>
            </a:r>
            <a:r>
              <a:rPr sz="3000" spc="-13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3000" spc="-65" dirty="0">
                <a:solidFill>
                  <a:srgbClr val="2A3890"/>
                </a:solidFill>
                <a:latin typeface="Roboto"/>
                <a:cs typeface="Roboto"/>
              </a:rPr>
              <a:t>BY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3576" y="1928204"/>
            <a:ext cx="78200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Разбивает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таблицу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по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строкам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на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несколько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групп.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Группы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определяются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значениями одного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или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нескольких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столбцов.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Аналитические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функции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считаются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внутри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каждой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группы</a:t>
            </a:r>
            <a:r>
              <a:rPr sz="1500" spc="-9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отдельно.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649" y="1963667"/>
            <a:ext cx="99060" cy="1146387"/>
          </a:xfrm>
          <a:custGeom>
            <a:avLst/>
            <a:gdLst/>
            <a:ahLst/>
            <a:cxnLst/>
            <a:rect l="l" t="t" r="r" b="b"/>
            <a:pathLst>
              <a:path w="99059" h="859789">
                <a:moveTo>
                  <a:pt x="98999" y="859199"/>
                </a:moveTo>
                <a:lnTo>
                  <a:pt x="0" y="859199"/>
                </a:lnTo>
                <a:lnTo>
                  <a:pt x="0" y="0"/>
                </a:lnTo>
                <a:lnTo>
                  <a:pt x="98999" y="0"/>
                </a:lnTo>
                <a:lnTo>
                  <a:pt x="98999" y="8591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169"/>
          </a:xfrm>
          <a:prstGeom prst="rect">
            <a:avLst/>
          </a:prstGeom>
        </p:spPr>
        <p:txBody>
          <a:bodyPr vert="horz" wrap="square" lIns="0" tIns="1812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80" dirty="0"/>
              <a:t> BY</a:t>
            </a:r>
            <a:r>
              <a:rPr spc="-85" dirty="0"/>
              <a:t> </a:t>
            </a:r>
            <a:r>
              <a:rPr dirty="0"/>
              <a:t>+</a:t>
            </a:r>
            <a:r>
              <a:rPr spc="-80" dirty="0"/>
              <a:t> </a:t>
            </a:r>
            <a:r>
              <a:rPr spc="-10" dirty="0"/>
              <a:t>HAVING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575" y="1928204"/>
            <a:ext cx="7512684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HAVING</a:t>
            </a:r>
            <a:r>
              <a:rPr sz="1500" b="1" spc="-8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фильтрует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внутри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каждой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группы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GROUP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434343"/>
                </a:solidFill>
                <a:latin typeface="Roboto"/>
                <a:cs typeface="Roboto"/>
              </a:rPr>
              <a:t>BY.</a:t>
            </a:r>
            <a:r>
              <a:rPr sz="15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фильтруются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в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соответствии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условием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агрегированному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значению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(sum,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count,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avg)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Без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HAVING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нужно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было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бы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написать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несколько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запросов.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649" y="1963667"/>
            <a:ext cx="99060" cy="789093"/>
          </a:xfrm>
          <a:custGeom>
            <a:avLst/>
            <a:gdLst/>
            <a:ahLst/>
            <a:cxnLst/>
            <a:rect l="l" t="t" r="r" b="b"/>
            <a:pathLst>
              <a:path w="99059" h="591819">
                <a:moveTo>
                  <a:pt x="98999" y="591299"/>
                </a:moveTo>
                <a:lnTo>
                  <a:pt x="0" y="591299"/>
                </a:lnTo>
                <a:lnTo>
                  <a:pt x="0" y="0"/>
                </a:lnTo>
                <a:lnTo>
                  <a:pt x="98999" y="0"/>
                </a:lnTo>
                <a:lnTo>
                  <a:pt x="98999" y="5912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050" y="3764907"/>
            <a:ext cx="7261655" cy="2917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Вложенные функции агрегации</a:t>
            </a:r>
            <a:endParaRPr lang="ru-RU" sz="3600" dirty="0"/>
          </a:p>
        </p:txBody>
      </p:sp>
      <p:sp>
        <p:nvSpPr>
          <p:cNvPr id="4" name="Rectangle 1026">
            <a:extLst>
              <a:ext uri="{FF2B5EF4-FFF2-40B4-BE49-F238E27FC236}">
                <a16:creationId xmlns:a16="http://schemas.microsoft.com/office/drawing/2014/main" xmlns="" id="{7115B31A-D030-4F66-9571-F7568BC4122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590791"/>
            <a:ext cx="7300913" cy="96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MAX(AVG(salary))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5" name="Rectangle 1032">
            <a:extLst>
              <a:ext uri="{FF2B5EF4-FFF2-40B4-BE49-F238E27FC236}">
                <a16:creationId xmlns:a16="http://schemas.microsoft.com/office/drawing/2014/main" xmlns="" id="{F2742B5A-A844-40B9-851F-F54A43D730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58258"/>
            <a:ext cx="7918450" cy="175101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ru-RU" altLang="ru-RU" sz="2400" dirty="0" smtClean="0"/>
              <a:t>Отобрази максимальную среднюю зарплату среди отделов</a:t>
            </a:r>
            <a:r>
              <a:rPr lang="en-US" altLang="ru-RU" sz="2400" dirty="0" smtClean="0"/>
              <a:t>:</a:t>
            </a:r>
            <a:endParaRPr lang="en-US" altLang="ru-RU" sz="2400" dirty="0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xmlns="" id="{057A830C-76EA-448F-853D-5623C42CC6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00263" y="2662229"/>
            <a:ext cx="2273300" cy="2667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1034" descr="C:\salome_official\projects\11gR2\screenshots\les5_26s_a.gif">
            <a:extLst>
              <a:ext uri="{FF2B5EF4-FFF2-40B4-BE49-F238E27FC236}">
                <a16:creationId xmlns:a16="http://schemas.microsoft.com/office/drawing/2014/main" xmlns="" id="{1DA018F2-D38A-45B3-826D-0579F6E5C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6625" y="3775066"/>
            <a:ext cx="3406775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3659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Вопрос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1A3BC8-43A5-4737-88A0-CA428997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ru-RU" altLang="ru-RU" dirty="0" smtClean="0"/>
              <a:t>Выберите два корректных правила для выражения </a:t>
            </a:r>
            <a:r>
              <a:rPr lang="en-US" altLang="ru-RU" dirty="0" smtClean="0">
                <a:latin typeface="Courier New" panose="02070309020205020404" pitchFamily="49" charset="0"/>
              </a:rPr>
              <a:t>GROUP</a:t>
            </a:r>
            <a:r>
              <a:rPr lang="en-US" altLang="ru-RU" dirty="0" smtClean="0"/>
              <a:t> </a:t>
            </a:r>
            <a:r>
              <a:rPr lang="en-US" altLang="ru-RU" dirty="0" smtClean="0">
                <a:latin typeface="Courier New" panose="02070309020205020404" pitchFamily="49" charset="0"/>
              </a:rPr>
              <a:t>BY</a:t>
            </a:r>
            <a:r>
              <a:rPr lang="ru-RU" altLang="ru-RU" dirty="0" smtClean="0">
                <a:latin typeface="Courier New" panose="02070309020205020404" pitchFamily="49" charset="0"/>
              </a:rPr>
              <a:t>:</a:t>
            </a:r>
            <a:endParaRPr lang="en-US" altLang="ru-RU" dirty="0"/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ru-RU" altLang="ru-RU" sz="2000" dirty="0" smtClean="0"/>
              <a:t>Вы не можете использовать псевдоним столбца в выражении GROUP BY.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ru-RU" altLang="ru-RU" sz="2000" dirty="0" smtClean="0"/>
              <a:t>Столбец GROUP BY должен быть в выражении SELECT.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ru-RU" altLang="ru-RU" sz="2000" dirty="0" smtClean="0"/>
              <a:t>Используя выражение WHERE, вы можете исключить строки перед разделением их на группы.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ru-RU" altLang="ru-RU" sz="2000" dirty="0" smtClean="0"/>
              <a:t>выражение GROUP BY группирует строки и обеспечивает порядок набора результатов.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ru-RU" altLang="ru-RU" sz="2000" dirty="0" smtClean="0"/>
              <a:t>Если вы включаете групповую функцию в выражение SELECT, вы должны применять выражение GROUP BY.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773818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9973" y="152187"/>
            <a:ext cx="473075" cy="618067"/>
            <a:chOff x="8539972" y="114140"/>
            <a:chExt cx="473075" cy="463550"/>
          </a:xfrm>
        </p:grpSpPr>
        <p:sp>
          <p:nvSpPr>
            <p:cNvPr id="3" name="object 3"/>
            <p:cNvSpPr/>
            <p:nvPr/>
          </p:nvSpPr>
          <p:spPr>
            <a:xfrm>
              <a:off x="8539972" y="114140"/>
              <a:ext cx="473075" cy="463550"/>
            </a:xfrm>
            <a:custGeom>
              <a:avLst/>
              <a:gdLst/>
              <a:ahLst/>
              <a:cxnLst/>
              <a:rect l="l" t="t" r="r" b="b"/>
              <a:pathLst>
                <a:path w="473075" h="463550">
                  <a:moveTo>
                    <a:pt x="236292" y="463405"/>
                  </a:moveTo>
                  <a:lnTo>
                    <a:pt x="188671" y="458698"/>
                  </a:lnTo>
                  <a:lnTo>
                    <a:pt x="144316" y="445197"/>
                  </a:lnTo>
                  <a:lnTo>
                    <a:pt x="104179" y="423834"/>
                  </a:lnTo>
                  <a:lnTo>
                    <a:pt x="69208" y="395541"/>
                  </a:lnTo>
                  <a:lnTo>
                    <a:pt x="40354" y="361249"/>
                  </a:lnTo>
                  <a:lnTo>
                    <a:pt x="18568" y="321891"/>
                  </a:lnTo>
                  <a:lnTo>
                    <a:pt x="4800" y="278398"/>
                  </a:lnTo>
                  <a:lnTo>
                    <a:pt x="0" y="231702"/>
                  </a:lnTo>
                  <a:lnTo>
                    <a:pt x="4800" y="185006"/>
                  </a:lnTo>
                  <a:lnTo>
                    <a:pt x="18568" y="141513"/>
                  </a:lnTo>
                  <a:lnTo>
                    <a:pt x="40354" y="102155"/>
                  </a:lnTo>
                  <a:lnTo>
                    <a:pt x="69208" y="67864"/>
                  </a:lnTo>
                  <a:lnTo>
                    <a:pt x="104179" y="39571"/>
                  </a:lnTo>
                  <a:lnTo>
                    <a:pt x="144316" y="18208"/>
                  </a:lnTo>
                  <a:lnTo>
                    <a:pt x="188671" y="4707"/>
                  </a:lnTo>
                  <a:lnTo>
                    <a:pt x="236292" y="0"/>
                  </a:lnTo>
                  <a:lnTo>
                    <a:pt x="282605" y="4493"/>
                  </a:lnTo>
                  <a:lnTo>
                    <a:pt x="326716" y="17637"/>
                  </a:lnTo>
                  <a:lnTo>
                    <a:pt x="367387" y="38928"/>
                  </a:lnTo>
                  <a:lnTo>
                    <a:pt x="403375" y="67864"/>
                  </a:lnTo>
                  <a:lnTo>
                    <a:pt x="432884" y="103153"/>
                  </a:lnTo>
                  <a:lnTo>
                    <a:pt x="454597" y="143033"/>
                  </a:lnTo>
                  <a:lnTo>
                    <a:pt x="468002" y="186288"/>
                  </a:lnTo>
                  <a:lnTo>
                    <a:pt x="472584" y="231702"/>
                  </a:lnTo>
                  <a:lnTo>
                    <a:pt x="467783" y="278398"/>
                  </a:lnTo>
                  <a:lnTo>
                    <a:pt x="454015" y="321891"/>
                  </a:lnTo>
                  <a:lnTo>
                    <a:pt x="432229" y="361249"/>
                  </a:lnTo>
                  <a:lnTo>
                    <a:pt x="403375" y="395541"/>
                  </a:lnTo>
                  <a:lnTo>
                    <a:pt x="368405" y="423834"/>
                  </a:lnTo>
                  <a:lnTo>
                    <a:pt x="328267" y="445197"/>
                  </a:lnTo>
                  <a:lnTo>
                    <a:pt x="283913" y="458698"/>
                  </a:lnTo>
                  <a:lnTo>
                    <a:pt x="236292" y="463405"/>
                  </a:lnTo>
                  <a:close/>
                </a:path>
              </a:pathLst>
            </a:custGeom>
            <a:solidFill>
              <a:srgbClr val="98D1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1865" y="176031"/>
              <a:ext cx="348739" cy="339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F7F7F"/>
                </a:solidFill>
                <a:latin typeface="Times New Roman"/>
                <a:cs typeface="Times New Roman"/>
              </a:rPr>
              <a:t>Функции</a:t>
            </a:r>
            <a:r>
              <a:rPr sz="1800" b="1" spc="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Times New Roman"/>
                <a:cs typeface="Times New Roman"/>
              </a:rPr>
              <a:t>агрегирования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197" y="275843"/>
            <a:ext cx="33900" cy="4451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101" y="1174167"/>
            <a:ext cx="7587449" cy="29673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6226" y="4513251"/>
            <a:ext cx="59975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Важно!</a:t>
            </a:r>
            <a:endParaRPr sz="1400">
              <a:latin typeface="Arial"/>
              <a:cs typeface="Arial"/>
            </a:endParaRPr>
          </a:p>
          <a:p>
            <a:pPr marL="208915" indent="-196215">
              <a:lnSpc>
                <a:spcPct val="100000"/>
              </a:lnSpc>
              <a:buAutoNum type="arabicPeriod"/>
              <a:tabLst>
                <a:tab pos="208915" algn="l"/>
              </a:tabLst>
            </a:pPr>
            <a:r>
              <a:rPr sz="1400" spc="-30" dirty="0">
                <a:latin typeface="Microsoft Sans Serif"/>
                <a:cs typeface="Microsoft Sans Serif"/>
              </a:rPr>
              <a:t>Функции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агрегирования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работают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</a:t>
            </a:r>
            <a:r>
              <a:rPr sz="1400" spc="-20" dirty="0">
                <a:latin typeface="Microsoft Sans Serif"/>
                <a:cs typeface="Microsoft Sans Serif"/>
              </a:rPr>
              <a:t> значениями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NULL.</a:t>
            </a:r>
            <a:endParaRPr sz="1400">
              <a:latin typeface="Microsoft Sans Serif"/>
              <a:cs typeface="Microsoft Sans Serif"/>
            </a:endParaRPr>
          </a:p>
          <a:p>
            <a:pPr marL="208915" indent="-196215">
              <a:lnSpc>
                <a:spcPct val="100000"/>
              </a:lnSpc>
              <a:buAutoNum type="arabicPeriod"/>
              <a:tabLst>
                <a:tab pos="208915" algn="l"/>
              </a:tabLst>
            </a:pPr>
            <a:r>
              <a:rPr sz="1400" spc="-25" dirty="0">
                <a:latin typeface="Microsoft Sans Serif"/>
                <a:cs typeface="Microsoft Sans Serif"/>
              </a:rPr>
              <a:t>Раздел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WHERE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допускает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использования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функций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агрегирования.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93224"/>
            <a:ext cx="26142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F7F7F"/>
                </a:solidFill>
                <a:latin typeface="Times New Roman"/>
                <a:cs typeface="Times New Roman"/>
              </a:rPr>
              <a:t>Функции</a:t>
            </a:r>
            <a:r>
              <a:rPr sz="1800" b="1" spc="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Times New Roman"/>
                <a:cs typeface="Times New Roman"/>
              </a:rPr>
              <a:t>агрегирования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197" y="275843"/>
            <a:ext cx="33900" cy="445196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8438" y="1049983"/>
          <a:ext cx="8274685" cy="4512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305"/>
                <a:gridCol w="6596380"/>
              </a:tblGrid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AVG(&lt;поле&gt;)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+mn-lt"/>
                          <a:cs typeface="Microsoft Sans Serif"/>
                        </a:rPr>
                        <a:t>Среднее</a:t>
                      </a:r>
                      <a:r>
                        <a:rPr sz="1900" spc="-3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значение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для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указанного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столбца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или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выражения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81195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COUNT(&lt;поле&gt;)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20" dirty="0">
                          <a:latin typeface="+mn-lt"/>
                          <a:cs typeface="Microsoft Sans Serif"/>
                        </a:rPr>
                        <a:t>Количество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строк,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исключая</a:t>
                      </a:r>
                      <a:r>
                        <a:rPr sz="1900" spc="-1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NULL-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строки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в</a:t>
                      </a:r>
                      <a:r>
                        <a:rPr sz="1900" spc="-1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указанном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столбце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COUNT(*)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+mn-lt"/>
                          <a:cs typeface="Microsoft Sans Serif"/>
                        </a:rPr>
                        <a:t>Общее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количество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строк,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включая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NULL-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строки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MAX(&lt;поле&gt;)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Максимальное</a:t>
                      </a:r>
                      <a:r>
                        <a:rPr sz="1900" spc="-3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значение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в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указанном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столбце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MIN(&lt;поле&gt;)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Минимальное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значение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в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указанном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столбце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3170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SUM(&lt;поле&gt;)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Сумма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всех</a:t>
                      </a:r>
                      <a:r>
                        <a:rPr sz="1900" spc="-3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значений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в</a:t>
                      </a:r>
                      <a:r>
                        <a:rPr sz="1900" spc="-3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указанном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столбце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STDEV(&lt;поле&gt;)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Статистическое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стандартное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отклонение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для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значений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столбца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3170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VAR(&lt;поле&gt;)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Несмещенная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оценка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дисперсии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величин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указанного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столбца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00136" y="6201980"/>
            <a:ext cx="39814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u="heavy" spc="-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3"/>
              </a:rPr>
              <a:t>https://www.db-</a:t>
            </a:r>
            <a:r>
              <a:rPr sz="1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3"/>
              </a:rPr>
              <a:t>fiddle.com/f/kVSgXux6384wV7LU</a:t>
            </a:r>
            <a:r>
              <a:rPr sz="1400" spc="-10" dirty="0">
                <a:solidFill>
                  <a:srgbClr val="0563C1"/>
                </a:solidFill>
                <a:latin typeface="Roboto"/>
                <a:cs typeface="Roboto"/>
              </a:rPr>
              <a:t> </a:t>
            </a:r>
            <a:r>
              <a:rPr sz="1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4"/>
              </a:rPr>
              <a:t>ZJwnQn/10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4415" y="1028700"/>
              <a:ext cx="1028699" cy="100804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6171" y="3199648"/>
            <a:ext cx="48622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Представления - </a:t>
            </a:r>
            <a:r>
              <a:rPr lang="en-US" sz="36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View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790" y="1688015"/>
            <a:ext cx="123111" cy="2407919"/>
          </a:xfrm>
          <a:prstGeom prst="rect">
            <a:avLst/>
          </a:prstGeom>
        </p:spPr>
        <p:txBody>
          <a:bodyPr vert="vert270" wrap="square" lIns="0" tIns="1968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5"/>
              </a:spcBef>
            </a:pPr>
            <a:r>
              <a:rPr sz="80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СМОТРИ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БУДУЩЕЕ.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ИНВЕСТИРУЙ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ЗНАНИЯ.</a:t>
            </a:r>
            <a:endParaRPr sz="80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078" y="118384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Представления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2232" y="1110487"/>
            <a:ext cx="6787515" cy="47224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9565" marR="398780" indent="-317500">
              <a:lnSpc>
                <a:spcPct val="100000"/>
              </a:lnSpc>
              <a:spcBef>
                <a:spcPts val="600"/>
              </a:spcBef>
              <a:buFont typeface="Microsoft Sans Serif"/>
              <a:buChar char="●"/>
              <a:tabLst>
                <a:tab pos="329565" algn="l"/>
              </a:tabLst>
            </a:pPr>
            <a:r>
              <a:rPr sz="1400" b="1" spc="-10" dirty="0">
                <a:latin typeface="Arial"/>
                <a:cs typeface="Arial"/>
              </a:rPr>
              <a:t>Представление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 </a:t>
            </a:r>
            <a:r>
              <a:rPr sz="1400" spc="-10" dirty="0">
                <a:latin typeface="Microsoft Sans Serif"/>
                <a:cs typeface="Microsoft Sans Serif"/>
              </a:rPr>
              <a:t>пользователей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базы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данных выглядит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как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таблица, однако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самом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деле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его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содержимое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формируется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запросом</a:t>
            </a:r>
            <a:r>
              <a:rPr sz="1400" spc="-10" smtClean="0">
                <a:latin typeface="Microsoft Sans Serif"/>
                <a:cs typeface="Microsoft Sans Serif"/>
              </a:rPr>
              <a:t>.</a:t>
            </a:r>
            <a:r>
              <a:rPr lang="en-US" sz="1400" spc="-10" dirty="0" smtClean="0">
                <a:latin typeface="Microsoft Sans Serif"/>
                <a:cs typeface="Microsoft Sans Serif"/>
              </a:rPr>
              <a:t/>
            </a:r>
            <a:br>
              <a:rPr lang="en-US" sz="1400" spc="-10" dirty="0" smtClean="0">
                <a:latin typeface="Microsoft Sans Serif"/>
                <a:cs typeface="Microsoft Sans Serif"/>
              </a:rPr>
            </a:br>
            <a:endParaRPr sz="1400">
              <a:latin typeface="Microsoft Sans Serif"/>
              <a:cs typeface="Microsoft Sans Serif"/>
            </a:endParaRPr>
          </a:p>
          <a:p>
            <a:pPr marL="329565" indent="-316865">
              <a:lnSpc>
                <a:spcPct val="100000"/>
              </a:lnSpc>
              <a:spcBef>
                <a:spcPts val="600"/>
              </a:spcBef>
              <a:buChar char="●"/>
              <a:tabLst>
                <a:tab pos="329565" algn="l"/>
              </a:tabLst>
            </a:pPr>
            <a:r>
              <a:rPr sz="1400" spc="-35" dirty="0">
                <a:latin typeface="Microsoft Sans Serif"/>
                <a:cs typeface="Microsoft Sans Serif"/>
              </a:rPr>
              <a:t>Физически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данные,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виртуально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принадлежащие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представлению,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находятся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в</a:t>
            </a:r>
            <a:endParaRPr sz="1400">
              <a:latin typeface="Microsoft Sans Serif"/>
              <a:cs typeface="Microsoft Sans Serif"/>
            </a:endParaRPr>
          </a:p>
          <a:p>
            <a:pPr marL="329565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Microsoft Sans Serif"/>
                <a:cs typeface="Microsoft Sans Serif"/>
              </a:rPr>
              <a:t>таблицах,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к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которым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обращается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этот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запрос</a:t>
            </a:r>
            <a:r>
              <a:rPr sz="1400" spc="-10" smtClean="0">
                <a:latin typeface="Microsoft Sans Serif"/>
                <a:cs typeface="Microsoft Sans Serif"/>
              </a:rPr>
              <a:t>.</a:t>
            </a:r>
            <a:r>
              <a:rPr lang="en-US" sz="1400" spc="-10" dirty="0" smtClean="0">
                <a:latin typeface="Microsoft Sans Serif"/>
                <a:cs typeface="Microsoft Sans Serif"/>
              </a:rPr>
              <a:t/>
            </a:r>
            <a:br>
              <a:rPr lang="en-US" sz="1400" spc="-10" dirty="0" smtClean="0">
                <a:latin typeface="Microsoft Sans Serif"/>
                <a:cs typeface="Microsoft Sans Serif"/>
              </a:rPr>
            </a:br>
            <a:endParaRPr sz="1400">
              <a:latin typeface="Microsoft Sans Serif"/>
              <a:cs typeface="Microsoft Sans Serif"/>
            </a:endParaRPr>
          </a:p>
          <a:p>
            <a:pPr marL="329565" marR="177800" indent="-317500">
              <a:lnSpc>
                <a:spcPct val="100000"/>
              </a:lnSpc>
              <a:spcBef>
                <a:spcPts val="60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Имя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представления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должно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отличаться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от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имён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других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представлений, </a:t>
            </a:r>
            <a:r>
              <a:rPr sz="1400" dirty="0">
                <a:latin typeface="Microsoft Sans Serif"/>
                <a:cs typeface="Microsoft Sans Serif"/>
              </a:rPr>
              <a:t>таблиц,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последовательностей, индексов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сторонних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таблиц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той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схеме </a:t>
            </a:r>
            <a:r>
              <a:rPr sz="1400" dirty="0">
                <a:latin typeface="Microsoft Sans Serif"/>
                <a:cs typeface="Microsoft Sans Serif"/>
              </a:rPr>
              <a:t>данных,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где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оно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создаётся</a:t>
            </a:r>
            <a:r>
              <a:rPr sz="1400" spc="-10" smtClean="0">
                <a:latin typeface="Microsoft Sans Serif"/>
                <a:cs typeface="Microsoft Sans Serif"/>
              </a:rPr>
              <a:t>.</a:t>
            </a:r>
            <a:r>
              <a:rPr lang="en-US" sz="1400" spc="-10" dirty="0" smtClean="0">
                <a:latin typeface="Microsoft Sans Serif"/>
                <a:cs typeface="Microsoft Sans Serif"/>
              </a:rPr>
              <a:t/>
            </a:r>
            <a:br>
              <a:rPr lang="en-US" sz="1400" spc="-10" dirty="0" smtClean="0">
                <a:latin typeface="Microsoft Sans Serif"/>
                <a:cs typeface="Microsoft Sans Serif"/>
              </a:rPr>
            </a:br>
            <a:endParaRPr sz="1400">
              <a:latin typeface="Microsoft Sans Serif"/>
              <a:cs typeface="Microsoft Sans Serif"/>
            </a:endParaRPr>
          </a:p>
          <a:p>
            <a:pPr marL="329565" indent="-316865">
              <a:lnSpc>
                <a:spcPct val="100000"/>
              </a:lnSpc>
              <a:spcBef>
                <a:spcPts val="60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анализе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запроса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нет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абсолютно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никакой </a:t>
            </a:r>
            <a:r>
              <a:rPr sz="1400" dirty="0">
                <a:latin typeface="Microsoft Sans Serif"/>
                <a:cs typeface="Microsoft Sans Serif"/>
              </a:rPr>
              <a:t>разницы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между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таблицами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50" dirty="0">
                <a:latin typeface="Microsoft Sans Serif"/>
                <a:cs typeface="Microsoft Sans Serif"/>
              </a:rPr>
              <a:t>и</a:t>
            </a:r>
            <a:endParaRPr sz="1400">
              <a:latin typeface="Microsoft Sans Serif"/>
              <a:cs typeface="Microsoft Sans Serif"/>
            </a:endParaRPr>
          </a:p>
          <a:p>
            <a:pPr marL="329565">
              <a:lnSpc>
                <a:spcPct val="100000"/>
              </a:lnSpc>
              <a:spcBef>
                <a:spcPts val="600"/>
              </a:spcBef>
            </a:pPr>
            <a:r>
              <a:rPr sz="1400" spc="-10">
                <a:latin typeface="Microsoft Sans Serif"/>
                <a:cs typeface="Microsoft Sans Serif"/>
              </a:rPr>
              <a:t>представлениями</a:t>
            </a:r>
            <a:r>
              <a:rPr sz="1400" spc="-10" smtClean="0">
                <a:latin typeface="Microsoft Sans Serif"/>
                <a:cs typeface="Microsoft Sans Serif"/>
              </a:rPr>
              <a:t>.</a:t>
            </a:r>
            <a:r>
              <a:rPr lang="en-US" sz="1400" spc="-10" dirty="0" smtClean="0">
                <a:latin typeface="Microsoft Sans Serif"/>
                <a:cs typeface="Microsoft Sans Serif"/>
              </a:rPr>
              <a:t/>
            </a:r>
            <a:br>
              <a:rPr lang="en-US" sz="1400" spc="-10" dirty="0" smtClean="0">
                <a:latin typeface="Microsoft Sans Serif"/>
                <a:cs typeface="Microsoft Sans Serif"/>
              </a:rPr>
            </a:br>
            <a:endParaRPr sz="1400">
              <a:latin typeface="Microsoft Sans Serif"/>
              <a:cs typeface="Microsoft Sans Serif"/>
            </a:endParaRPr>
          </a:p>
          <a:p>
            <a:pPr marL="329565" marR="393065" indent="-317500">
              <a:lnSpc>
                <a:spcPct val="100000"/>
              </a:lnSpc>
              <a:spcBef>
                <a:spcPts val="60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Microsoft Sans Serif"/>
                <a:cs typeface="Microsoft Sans Serif"/>
              </a:rPr>
              <a:t>Столбец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представления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будет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изменяемым,</a:t>
            </a:r>
            <a:r>
              <a:rPr sz="1400" dirty="0">
                <a:latin typeface="Microsoft Sans Serif"/>
                <a:cs typeface="Microsoft Sans Serif"/>
              </a:rPr>
              <a:t> если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простая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ссылка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на </a:t>
            </a:r>
            <a:r>
              <a:rPr sz="1400" spc="-10" dirty="0">
                <a:latin typeface="Microsoft Sans Serif"/>
                <a:cs typeface="Microsoft Sans Serif"/>
              </a:rPr>
              <a:t>изменяемый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столбец</a:t>
            </a:r>
            <a:r>
              <a:rPr sz="1400" spc="-5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нижележащего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базового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отношения;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противном </a:t>
            </a:r>
            <a:r>
              <a:rPr sz="1400" dirty="0">
                <a:latin typeface="Microsoft Sans Serif"/>
                <a:cs typeface="Microsoft Sans Serif"/>
              </a:rPr>
              <a:t>случае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столбец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будет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доступен </a:t>
            </a:r>
            <a:r>
              <a:rPr sz="1400" spc="-10" dirty="0">
                <a:latin typeface="Microsoft Sans Serif"/>
                <a:cs typeface="Microsoft Sans Serif"/>
              </a:rPr>
              <a:t>только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spc="-10">
                <a:latin typeface="Microsoft Sans Serif"/>
                <a:cs typeface="Microsoft Sans Serif"/>
              </a:rPr>
              <a:t>чтения</a:t>
            </a:r>
            <a:r>
              <a:rPr sz="1400" spc="-10" smtClean="0">
                <a:latin typeface="Microsoft Sans Serif"/>
                <a:cs typeface="Microsoft Sans Serif"/>
              </a:rPr>
              <a:t>.</a:t>
            </a:r>
            <a:r>
              <a:rPr lang="en-US" sz="1400" spc="-10" dirty="0" smtClean="0">
                <a:latin typeface="Microsoft Sans Serif"/>
                <a:cs typeface="Microsoft Sans Serif"/>
              </a:rPr>
              <a:t/>
            </a:r>
            <a:br>
              <a:rPr lang="en-US" sz="1400" spc="-10" dirty="0" smtClean="0">
                <a:latin typeface="Microsoft Sans Serif"/>
                <a:cs typeface="Microsoft Sans Serif"/>
              </a:rPr>
            </a:br>
            <a:endParaRPr sz="1400">
              <a:latin typeface="Microsoft Sans Serif"/>
              <a:cs typeface="Microsoft Sans Serif"/>
            </a:endParaRPr>
          </a:p>
          <a:p>
            <a:pPr marL="329565" indent="-316865">
              <a:lnSpc>
                <a:spcPct val="100000"/>
              </a:lnSpc>
              <a:spcBef>
                <a:spcPts val="600"/>
              </a:spcBef>
              <a:buChar char="●"/>
              <a:tabLst>
                <a:tab pos="329565" algn="l"/>
              </a:tabLst>
            </a:pPr>
            <a:r>
              <a:rPr sz="1400" dirty="0">
                <a:latin typeface="Microsoft Sans Serif"/>
                <a:cs typeface="Microsoft Sans Serif"/>
              </a:rPr>
              <a:t>Представления,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выбирающие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из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одной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таблицы,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недоступны</a:t>
            </a:r>
            <a:r>
              <a:rPr sz="1400" spc="-1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для</a:t>
            </a:r>
            <a:endParaRPr sz="1400">
              <a:latin typeface="Microsoft Sans Serif"/>
              <a:cs typeface="Microsoft Sans Serif"/>
            </a:endParaRPr>
          </a:p>
          <a:p>
            <a:pPr marL="329565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Microsoft Sans Serif"/>
                <a:cs typeface="Microsoft Sans Serif"/>
              </a:rPr>
              <a:t>добавления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-10" dirty="0">
                <a:latin typeface="Microsoft Sans Serif"/>
                <a:cs typeface="Microsoft Sans Serif"/>
              </a:rPr>
              <a:t> изменения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данных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2364" y="256269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Представления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83908" y="1628939"/>
            <a:ext cx="6686891" cy="38786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ourier New"/>
                <a:cs typeface="Courier New"/>
              </a:rPr>
              <a:t>DROP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VIEW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IF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EXISTS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publications;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CREATE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VIEW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publications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AS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latin typeface="Courier New"/>
                <a:cs typeface="Courier New"/>
              </a:rPr>
              <a:t>SELECT</a:t>
            </a:r>
            <a:endParaRPr sz="1600">
              <a:latin typeface="Courier New"/>
              <a:cs typeface="Courier New"/>
            </a:endParaRPr>
          </a:p>
          <a:p>
            <a:pPr marL="927100" marR="143129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a.au_lname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AS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9F0F0F"/>
                </a:solidFill>
                <a:latin typeface="Courier New"/>
                <a:cs typeface="Courier New"/>
              </a:rPr>
              <a:t>"Фамилия"</a:t>
            </a:r>
            <a:r>
              <a:rPr sz="1600" spc="-10" dirty="0">
                <a:latin typeface="Courier New"/>
                <a:cs typeface="Courier New"/>
              </a:rPr>
              <a:t>, </a:t>
            </a:r>
            <a:r>
              <a:rPr sz="1600" dirty="0">
                <a:latin typeface="Courier New"/>
                <a:cs typeface="Courier New"/>
              </a:rPr>
              <a:t>a.au_fname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AS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9F0F0F"/>
                </a:solidFill>
                <a:latin typeface="Courier New"/>
                <a:cs typeface="Courier New"/>
              </a:rPr>
              <a:t>"Имя"</a:t>
            </a:r>
            <a:r>
              <a:rPr sz="1600" spc="-10" dirty="0">
                <a:latin typeface="Courier New"/>
                <a:cs typeface="Courier New"/>
              </a:rPr>
              <a:t>, </a:t>
            </a:r>
            <a:r>
              <a:rPr sz="1600" dirty="0">
                <a:latin typeface="Courier New"/>
                <a:cs typeface="Courier New"/>
              </a:rPr>
              <a:t>t.title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AS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9F0F0F"/>
                </a:solidFill>
                <a:latin typeface="Courier New"/>
                <a:cs typeface="Courier New"/>
              </a:rPr>
              <a:t>"Название</a:t>
            </a:r>
            <a:r>
              <a:rPr sz="1600" spc="-50" dirty="0">
                <a:solidFill>
                  <a:srgbClr val="9F0F0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9F0F0F"/>
                </a:solidFill>
                <a:latin typeface="Courier New"/>
                <a:cs typeface="Courier New"/>
              </a:rPr>
              <a:t>книги"</a:t>
            </a:r>
            <a:endParaRPr sz="16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FROM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authors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a</a:t>
            </a:r>
            <a:endParaRPr sz="1600">
              <a:latin typeface="Courier New"/>
              <a:cs typeface="Courier New"/>
            </a:endParaRPr>
          </a:p>
          <a:p>
            <a:pPr marL="469900" marR="291465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JOIN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titleauthor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>
                <a:latin typeface="Courier New"/>
                <a:cs typeface="Courier New"/>
              </a:rPr>
              <a:t>ta</a:t>
            </a:r>
            <a:r>
              <a:rPr sz="1600" spc="-25">
                <a:latin typeface="Courier New"/>
                <a:cs typeface="Courier New"/>
              </a:rPr>
              <a:t> </a:t>
            </a:r>
            <a:endParaRPr lang="en-US" sz="1600" spc="-25" dirty="0" smtClean="0">
              <a:latin typeface="Courier New"/>
              <a:cs typeface="Courier New"/>
            </a:endParaRPr>
          </a:p>
          <a:p>
            <a:pPr marL="469900" marR="291465">
              <a:lnSpc>
                <a:spcPct val="100000"/>
              </a:lnSpc>
            </a:pPr>
            <a:r>
              <a:rPr sz="1600" smtClean="0">
                <a:latin typeface="Courier New"/>
                <a:cs typeface="Courier New"/>
              </a:rPr>
              <a:t>ON</a:t>
            </a:r>
            <a:r>
              <a:rPr sz="1600" spc="-30" smtClean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a.au_id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600" b="1" spc="-30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600" spc="-10">
                <a:latin typeface="Courier New"/>
                <a:cs typeface="Courier New"/>
              </a:rPr>
              <a:t>ta.au_id </a:t>
            </a:r>
            <a:endParaRPr lang="en-US" sz="1600" spc="-10" dirty="0" smtClean="0">
              <a:latin typeface="Courier New"/>
              <a:cs typeface="Courier New"/>
            </a:endParaRPr>
          </a:p>
          <a:p>
            <a:pPr marL="469900" marR="291465">
              <a:lnSpc>
                <a:spcPct val="100000"/>
              </a:lnSpc>
            </a:pPr>
            <a:r>
              <a:rPr sz="1600" smtClean="0">
                <a:latin typeface="Courier New"/>
                <a:cs typeface="Courier New"/>
              </a:rPr>
              <a:t>JOIN</a:t>
            </a:r>
            <a:r>
              <a:rPr sz="1600" spc="-40" smtClean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titles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>
                <a:latin typeface="Courier New"/>
                <a:cs typeface="Courier New"/>
              </a:rPr>
              <a:t>t</a:t>
            </a:r>
            <a:r>
              <a:rPr sz="1600" spc="-20">
                <a:latin typeface="Courier New"/>
                <a:cs typeface="Courier New"/>
              </a:rPr>
              <a:t> </a:t>
            </a:r>
            <a:endParaRPr lang="en-US" sz="1600" spc="-20" dirty="0" smtClean="0">
              <a:latin typeface="Courier New"/>
              <a:cs typeface="Courier New"/>
            </a:endParaRPr>
          </a:p>
          <a:p>
            <a:pPr marL="469900" marR="291465">
              <a:lnSpc>
                <a:spcPct val="100000"/>
              </a:lnSpc>
            </a:pPr>
            <a:r>
              <a:rPr sz="1600" smtClean="0">
                <a:latin typeface="Courier New"/>
                <a:cs typeface="Courier New"/>
              </a:rPr>
              <a:t>ON</a:t>
            </a:r>
            <a:r>
              <a:rPr sz="1600" spc="-35" smtClean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ta.title_id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ED11FF"/>
                </a:solidFill>
                <a:latin typeface="Courier New"/>
                <a:cs typeface="Courier New"/>
              </a:rPr>
              <a:t>=</a:t>
            </a:r>
            <a:r>
              <a:rPr sz="1600" b="1" spc="-20" dirty="0">
                <a:solidFill>
                  <a:srgbClr val="ED11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t.title_id;</a:t>
            </a: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ts val="3360"/>
              </a:lnSpc>
              <a:spcBef>
                <a:spcPts val="195"/>
              </a:spcBef>
            </a:pPr>
            <a:r>
              <a:rPr sz="1600" dirty="0">
                <a:latin typeface="Courier New"/>
                <a:cs typeface="Courier New"/>
              </a:rPr>
              <a:t>SELECT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*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FROM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publications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ORDER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BY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Фамилия,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Имя; </a:t>
            </a:r>
            <a:r>
              <a:rPr sz="1600" dirty="0">
                <a:latin typeface="Courier New"/>
                <a:cs typeface="Courier New"/>
              </a:rPr>
              <a:t>ALTER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VIEW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publications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RENAME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TO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summary1;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059" descr="C:\salome_official\projects\11gR2_SQL 1\screenshots\les11_5s_a.gif">
            <a:extLst>
              <a:ext uri="{FF2B5EF4-FFF2-40B4-BE49-F238E27FC236}">
                <a16:creationId xmlns="" xmlns:a16="http://schemas.microsoft.com/office/drawing/2014/main" id="{9C237A1A-4FBC-4301-917A-773B119C2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77988"/>
            <a:ext cx="6489700" cy="4037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062">
            <a:extLst>
              <a:ext uri="{FF2B5EF4-FFF2-40B4-BE49-F238E27FC236}">
                <a16:creationId xmlns="" xmlns:a16="http://schemas.microsoft.com/office/drawing/2014/main" id="{FAF57396-E4E2-4E25-8A17-40927D7D8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6972" y="330881"/>
            <a:ext cx="7918450" cy="8763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en-US" sz="3600" dirty="0" smtClean="0"/>
              <a:t>Подробнее о представлениях</a:t>
            </a:r>
            <a:endParaRPr lang="en-US" altLang="en-US" sz="3600" dirty="0"/>
          </a:p>
        </p:txBody>
      </p:sp>
      <p:sp>
        <p:nvSpPr>
          <p:cNvPr id="12" name="Rectangle 2063">
            <a:extLst>
              <a:ext uri="{FF2B5EF4-FFF2-40B4-BE49-F238E27FC236}">
                <a16:creationId xmlns="" xmlns:a16="http://schemas.microsoft.com/office/drawing/2014/main" id="{C97EA0ED-B4A4-4A0D-84A8-F976C5699C43}"/>
              </a:ext>
            </a:extLst>
          </p:cNvPr>
          <p:cNvSpPr txBox="1">
            <a:spLocks noChangeArrowheads="1"/>
          </p:cNvSpPr>
          <p:nvPr/>
        </p:nvSpPr>
        <p:spPr>
          <a:xfrm>
            <a:off x="1566636" y="1284515"/>
            <a:ext cx="7918450" cy="76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en-US" sz="2000" b="1" dirty="0" smtClean="0">
                <a:latin typeface="Courier New" panose="02070309020205020404" pitchFamily="49" charset="0"/>
              </a:rPr>
              <a:t>EMPLOYEES</a:t>
            </a:r>
            <a:endParaRPr lang="en-US" altLang="en-US" sz="2000" b="1" dirty="0"/>
          </a:p>
          <a:p>
            <a:pPr marL="0" indent="0"/>
            <a:endParaRPr lang="en-US" altLang="en-US" dirty="0"/>
          </a:p>
        </p:txBody>
      </p:sp>
      <p:sp>
        <p:nvSpPr>
          <p:cNvPr id="13" name="Freeform 2054">
            <a:extLst>
              <a:ext uri="{FF2B5EF4-FFF2-40B4-BE49-F238E27FC236}">
                <a16:creationId xmlns="" xmlns:a16="http://schemas.microsoft.com/office/drawing/2014/main" id="{82EB6D17-2279-4611-BD11-B979D4A1ECAD}"/>
              </a:ext>
            </a:extLst>
          </p:cNvPr>
          <p:cNvSpPr>
            <a:spLocks/>
          </p:cNvSpPr>
          <p:nvPr/>
        </p:nvSpPr>
        <p:spPr bwMode="gray">
          <a:xfrm>
            <a:off x="1287463" y="2584450"/>
            <a:ext cx="5732462" cy="1303338"/>
          </a:xfrm>
          <a:custGeom>
            <a:avLst/>
            <a:gdLst>
              <a:gd name="T0" fmla="*/ 0 w 3733"/>
              <a:gd name="T1" fmla="*/ 2147483647 h 821"/>
              <a:gd name="T2" fmla="*/ 2147483647 w 3733"/>
              <a:gd name="T3" fmla="*/ 2147483647 h 821"/>
              <a:gd name="T4" fmla="*/ 2147483647 w 3733"/>
              <a:gd name="T5" fmla="*/ 0 h 821"/>
              <a:gd name="T6" fmla="*/ 2147483647 w 3733"/>
              <a:gd name="T7" fmla="*/ 2147483647 h 821"/>
              <a:gd name="T8" fmla="*/ 0 w 3733"/>
              <a:gd name="T9" fmla="*/ 2147483647 h 8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33"/>
              <a:gd name="T16" fmla="*/ 0 h 821"/>
              <a:gd name="T17" fmla="*/ 3733 w 3733"/>
              <a:gd name="T18" fmla="*/ 821 h 8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33" h="821">
                <a:moveTo>
                  <a:pt x="0" y="821"/>
                </a:moveTo>
                <a:lnTo>
                  <a:pt x="1016" y="5"/>
                </a:lnTo>
                <a:lnTo>
                  <a:pt x="3733" y="0"/>
                </a:lnTo>
                <a:lnTo>
                  <a:pt x="2716" y="821"/>
                </a:lnTo>
                <a:lnTo>
                  <a:pt x="0" y="821"/>
                </a:lnTo>
                <a:close/>
              </a:path>
            </a:pathLst>
          </a:custGeom>
          <a:solidFill>
            <a:srgbClr val="99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Freeform 2055">
            <a:extLst>
              <a:ext uri="{FF2B5EF4-FFF2-40B4-BE49-F238E27FC236}">
                <a16:creationId xmlns="" xmlns:a16="http://schemas.microsoft.com/office/drawing/2014/main" id="{616E0C76-85DB-4F9B-8154-ACAC8E05A8CD}"/>
              </a:ext>
            </a:extLst>
          </p:cNvPr>
          <p:cNvSpPr>
            <a:spLocks/>
          </p:cNvSpPr>
          <p:nvPr/>
        </p:nvSpPr>
        <p:spPr bwMode="gray">
          <a:xfrm>
            <a:off x="5313321" y="2602089"/>
            <a:ext cx="1728216" cy="2668588"/>
          </a:xfrm>
          <a:custGeom>
            <a:avLst/>
            <a:gdLst>
              <a:gd name="T0" fmla="*/ 2147483647 w 1056"/>
              <a:gd name="T1" fmla="*/ 2147483647 h 1745"/>
              <a:gd name="T2" fmla="*/ 0 w 1056"/>
              <a:gd name="T3" fmla="*/ 2147483647 h 1745"/>
              <a:gd name="T4" fmla="*/ 2147483647 w 1056"/>
              <a:gd name="T5" fmla="*/ 0 h 1745"/>
              <a:gd name="T6" fmla="*/ 2147483647 w 1056"/>
              <a:gd name="T7" fmla="*/ 2147483647 h 1745"/>
              <a:gd name="T8" fmla="*/ 2147483647 w 1056"/>
              <a:gd name="T9" fmla="*/ 2147483647 h 17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6"/>
              <a:gd name="T16" fmla="*/ 0 h 1745"/>
              <a:gd name="T17" fmla="*/ 1056 w 1056"/>
              <a:gd name="T18" fmla="*/ 1745 h 17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6" h="1745">
                <a:moveTo>
                  <a:pt x="16" y="1745"/>
                </a:moveTo>
                <a:lnTo>
                  <a:pt x="0" y="817"/>
                </a:lnTo>
                <a:lnTo>
                  <a:pt x="1056" y="0"/>
                </a:lnTo>
                <a:lnTo>
                  <a:pt x="1053" y="922"/>
                </a:lnTo>
                <a:lnTo>
                  <a:pt x="16" y="1745"/>
                </a:lnTo>
                <a:close/>
              </a:path>
            </a:pathLst>
          </a:custGeom>
          <a:solidFill>
            <a:srgbClr val="3399FF"/>
          </a:solidFill>
          <a:ln w="9525">
            <a:noFill/>
            <a:round/>
            <a:headEnd/>
            <a:tailEnd/>
          </a:ln>
          <a:scene3d>
            <a:camera prst="orthographicFront">
              <a:rot lat="0" lon="1200000" rev="0"/>
            </a:camera>
            <a:lightRig rig="threePt" dir="t"/>
          </a:scene3d>
        </p:spPr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5" name="Picture 2060" descr="C:\salome_official\projects\11gR2_SQL 1\screenshots\les11_5s_b.gif">
            <a:extLst>
              <a:ext uri="{FF2B5EF4-FFF2-40B4-BE49-F238E27FC236}">
                <a16:creationId xmlns="" xmlns:a16="http://schemas.microsoft.com/office/drawing/2014/main" id="{4630F777-1362-4F53-8D2A-2CDB37D8D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325" y="3865563"/>
            <a:ext cx="4035425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21456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769E43E4-45D9-456C-9B80-1781AD18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/>
          <a:lstStyle/>
          <a:p>
            <a:r>
              <a:rPr lang="ru-RU" altLang="en-US" dirty="0" smtClean="0"/>
              <a:t>Преимущества представлений</a:t>
            </a:r>
            <a:endParaRPr lang="en-US" altLang="en-US" dirty="0"/>
          </a:p>
        </p:txBody>
      </p:sp>
      <p:pic>
        <p:nvPicPr>
          <p:cNvPr id="5" name="Picture 3" descr="C:\Projects\4021-Nancy\Gifs\SQL-Enhan.gif">
            <a:extLst>
              <a:ext uri="{FF2B5EF4-FFF2-40B4-BE49-F238E27FC236}">
                <a16:creationId xmlns="" xmlns:a16="http://schemas.microsoft.com/office/drawing/2014/main" id="{7B103BF6-EA8D-43A0-B8D0-EA8A0FCE0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471738" y="2706688"/>
            <a:ext cx="407670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="" xmlns:a16="http://schemas.microsoft.com/office/drawing/2014/main" id="{EEAA53EC-B79D-430C-9D21-DEA45A8B1D93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732971" y="1819275"/>
            <a:ext cx="1772104" cy="746125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en-US" sz="1600" dirty="0" smtClean="0"/>
              <a:t>Ограничить доступ к данным</a:t>
            </a:r>
            <a:endParaRPr lang="en-US" altLang="en-US" sz="1600" dirty="0"/>
          </a:p>
        </p:txBody>
      </p:sp>
      <p:sp>
        <p:nvSpPr>
          <p:cNvPr id="7" name="Text Box 5">
            <a:extLst>
              <a:ext uri="{FF2B5EF4-FFF2-40B4-BE49-F238E27FC236}">
                <a16:creationId xmlns="" xmlns:a16="http://schemas.microsoft.com/office/drawing/2014/main" id="{2153D794-6D80-4864-8563-7120654FF2CA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5730875" y="1819275"/>
            <a:ext cx="2403475" cy="752475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en-US" dirty="0" smtClean="0"/>
              <a:t>Упростить сложные запросы</a:t>
            </a:r>
            <a:endParaRPr lang="en-US" altLang="en-US" dirty="0"/>
          </a:p>
        </p:txBody>
      </p:sp>
      <p:sp>
        <p:nvSpPr>
          <p:cNvPr id="8" name="Text Box 6">
            <a:extLst>
              <a:ext uri="{FF2B5EF4-FFF2-40B4-BE49-F238E27FC236}">
                <a16:creationId xmlns="" xmlns:a16="http://schemas.microsoft.com/office/drawing/2014/main" id="{A02AC724-F48E-4696-AA54-6D4945401B98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885825" y="4633913"/>
            <a:ext cx="1790700" cy="949325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dirty="0" smtClean="0"/>
              <a:t>Обеспечить независимость данных</a:t>
            </a:r>
            <a:endParaRPr lang="en-US" altLang="en-US" dirty="0"/>
          </a:p>
        </p:txBody>
      </p:sp>
      <p:sp>
        <p:nvSpPr>
          <p:cNvPr id="9" name="Text Box 7">
            <a:extLst>
              <a:ext uri="{FF2B5EF4-FFF2-40B4-BE49-F238E27FC236}">
                <a16:creationId xmlns="" xmlns:a16="http://schemas.microsoft.com/office/drawing/2014/main" id="{2576E00A-A2CC-4AF8-BB00-4ACAB9BDC1A7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5845175" y="4556125"/>
            <a:ext cx="2435225" cy="1027113"/>
          </a:xfrm>
          <a:prstGeom prst="rect">
            <a:avLst/>
          </a:prstGeom>
          <a:solidFill>
            <a:srgbClr val="99CC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en-US" sz="1600" dirty="0" smtClean="0"/>
              <a:t>Представить различные взгляды на одни и те же данные</a:t>
            </a:r>
            <a:endParaRPr lang="en-US" alt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87445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Создание группы данных</a:t>
            </a:r>
            <a:endParaRPr lang="ru-RU" dirty="0"/>
          </a:p>
        </p:txBody>
      </p:sp>
      <p:pic>
        <p:nvPicPr>
          <p:cNvPr id="4" name="Picture 27" descr="C:\salome_official\projects\11gR2\screenshots\les5_13s_a.gif">
            <a:extLst>
              <a:ext uri="{FF2B5EF4-FFF2-40B4-BE49-F238E27FC236}">
                <a16:creationId xmlns:a16="http://schemas.microsoft.com/office/drawing/2014/main" xmlns="" id="{07DEF2BB-C82C-4CB5-9C85-60923EE6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47738" y="1933575"/>
            <a:ext cx="2628900" cy="320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3">
            <a:extLst>
              <a:ext uri="{FF2B5EF4-FFF2-40B4-BE49-F238E27FC236}">
                <a16:creationId xmlns:a16="http://schemas.microsoft.com/office/drawing/2014/main" xmlns="" id="{1879997A-FA22-4265-8678-276649B86F44}"/>
              </a:ext>
            </a:extLst>
          </p:cNvPr>
          <p:cNvSpPr>
            <a:spLocks/>
          </p:cNvSpPr>
          <p:nvPr/>
        </p:nvSpPr>
        <p:spPr bwMode="gray">
          <a:xfrm>
            <a:off x="3581400" y="1912938"/>
            <a:ext cx="1571625" cy="4138612"/>
          </a:xfrm>
          <a:custGeom>
            <a:avLst/>
            <a:gdLst>
              <a:gd name="T0" fmla="*/ 0 w 1210"/>
              <a:gd name="T1" fmla="*/ 2147483647 h 2607"/>
              <a:gd name="T2" fmla="*/ 0 w 1210"/>
              <a:gd name="T3" fmla="*/ 0 h 2607"/>
              <a:gd name="T4" fmla="*/ 2147483647 w 1210"/>
              <a:gd name="T5" fmla="*/ 2147483647 h 2607"/>
              <a:gd name="T6" fmla="*/ 2147483647 w 1210"/>
              <a:gd name="T7" fmla="*/ 2147483647 h 2607"/>
              <a:gd name="T8" fmla="*/ 0 w 1210"/>
              <a:gd name="T9" fmla="*/ 2147483647 h 2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607"/>
              <a:gd name="T17" fmla="*/ 1210 w 1210"/>
              <a:gd name="T18" fmla="*/ 2607 h 2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607">
                <a:moveTo>
                  <a:pt x="0" y="2606"/>
                </a:moveTo>
                <a:lnTo>
                  <a:pt x="0" y="0"/>
                </a:lnTo>
                <a:lnTo>
                  <a:pt x="1209" y="741"/>
                </a:lnTo>
                <a:lnTo>
                  <a:pt x="1209" y="1849"/>
                </a:lnTo>
                <a:lnTo>
                  <a:pt x="0" y="2606"/>
                </a:lnTo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626F51A-B2EF-4135-B1F8-6C1FCEE7F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1524000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DB847C71-F710-4E5B-AE82-F452879E71B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95350" y="4978400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34AA682D-00B2-4982-9B43-099E48D560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6150" y="2152650"/>
            <a:ext cx="2636838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5EC3BC58-95FF-4E34-8680-82D19F08F7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6150" y="2379663"/>
            <a:ext cx="2636838" cy="4127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CB52A053-569C-45CD-81B3-3C722720FA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6150" y="2794000"/>
            <a:ext cx="2638425" cy="11731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xmlns="" id="{DAD2C220-9C67-4375-925C-85ADAFEEE3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6150" y="3968750"/>
            <a:ext cx="2628900" cy="6619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xmlns="" id="{E750EBDC-7D32-458B-9100-3B91D34961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6150" y="4633913"/>
            <a:ext cx="2617788" cy="4984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xmlns="" id="{92B79FEF-635A-4938-BCF1-7585288BE9A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141538"/>
            <a:ext cx="604838" cy="2886075"/>
            <a:chOff x="2518" y="1315"/>
            <a:chExt cx="381" cy="1818"/>
          </a:xfrm>
        </p:grpSpPr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xmlns="" id="{30D0BF54-E66B-4681-BC42-5E6FBD2E1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315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ru-RU" sz="1200"/>
                <a:t>4400</a:t>
              </a: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xmlns="" id="{8CBA9A10-0FE6-41C8-84E9-92FFFC27B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40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ru-RU" sz="1200"/>
                <a:t>9500</a:t>
              </a:r>
            </a:p>
          </p:txBody>
        </p:sp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xmlns="" id="{FAEA8047-F87C-4E22-8286-DA1E1A7EB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995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ru-RU" sz="1200"/>
                <a:t>3500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xmlns="" id="{CEDB6F68-99C8-4965-94D7-FFD66CD7A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2503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ru-RU" sz="1200"/>
                <a:t>6400</a:t>
              </a: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xmlns="" id="{F3EFDAE9-291E-484F-993C-1CE9E1755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2937"/>
              <a:ext cx="38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ru-RU" sz="1200"/>
                <a:t>10033</a:t>
              </a:r>
            </a:p>
          </p:txBody>
        </p:sp>
      </p:grpSp>
      <p:sp>
        <p:nvSpPr>
          <p:cNvPr id="19" name="Rectangle 21">
            <a:extLst>
              <a:ext uri="{FF2B5EF4-FFF2-40B4-BE49-F238E27FC236}">
                <a16:creationId xmlns:a16="http://schemas.microsoft.com/office/drawing/2014/main" xmlns="" id="{EF4F51E6-1A95-4B55-B621-39994306C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599" y="1989138"/>
            <a:ext cx="3272971" cy="92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/>
              <a:t>Средняя зарплата в таблице</a:t>
            </a:r>
            <a:endParaRPr lang="en-US" altLang="ru-RU" dirty="0"/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EMPLOYEES</a:t>
            </a:r>
            <a:r>
              <a:rPr lang="en-US" altLang="ru-RU" dirty="0"/>
              <a:t> </a:t>
            </a:r>
            <a:r>
              <a:rPr lang="ru-RU" altLang="ru-RU" dirty="0" smtClean="0"/>
              <a:t>для каждого департамента</a:t>
            </a:r>
            <a:endParaRPr lang="en-US" altLang="ru-RU" dirty="0"/>
          </a:p>
        </p:txBody>
      </p:sp>
      <p:pic>
        <p:nvPicPr>
          <p:cNvPr id="20" name="Picture 28" descr="C:\salome_official\projects\11gR2\screenshots\les5_13_b.gif">
            <a:extLst>
              <a:ext uri="{FF2B5EF4-FFF2-40B4-BE49-F238E27FC236}">
                <a16:creationId xmlns:a16="http://schemas.microsoft.com/office/drawing/2014/main" xmlns="" id="{E81D88C2-AAE4-455F-A4DF-EA128DAB4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0913" y="5351463"/>
            <a:ext cx="26289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0" descr="C:\salome_official\projects\11gR2\screenshots\les5_13_c.gif">
            <a:extLst>
              <a:ext uri="{FF2B5EF4-FFF2-40B4-BE49-F238E27FC236}">
                <a16:creationId xmlns:a16="http://schemas.microsoft.com/office/drawing/2014/main" xmlns="" id="{89E20620-88DD-4C7E-AD19-183EF075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60938" y="2943225"/>
            <a:ext cx="3417887" cy="2068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6444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31"/>
          <p:cNvSpPr>
            <a:spLocks noGrp="1"/>
          </p:cNvSpPr>
          <p:nvPr>
            <p:ph type="title"/>
          </p:nvPr>
        </p:nvSpPr>
        <p:spPr>
          <a:xfrm>
            <a:off x="722993" y="0"/>
            <a:ext cx="7886700" cy="926645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Virtual View</a:t>
            </a:r>
            <a:r>
              <a:rPr lang="en-US" sz="3200" dirty="0" smtClean="0"/>
              <a:t> (</a:t>
            </a:r>
            <a:r>
              <a:rPr lang="ru-RU" sz="3200" dirty="0" smtClean="0"/>
              <a:t>Обычное представление)</a:t>
            </a:r>
            <a:endParaRPr lang="ru-RU" sz="32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508000" y="2605312"/>
            <a:ext cx="7358743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600" dirty="0" smtClean="0"/>
          </a:p>
          <a:p>
            <a:r>
              <a:rPr lang="ru-RU" sz="1600" b="1" dirty="0" smtClean="0"/>
              <a:t>Характеристики: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b="1" dirty="0" smtClean="0"/>
              <a:t> </a:t>
            </a:r>
            <a:r>
              <a:rPr lang="ru-RU" sz="1600" b="1" dirty="0" smtClean="0"/>
              <a:t>Не хранит данные</a:t>
            </a:r>
            <a:r>
              <a:rPr lang="ru-RU" sz="1600" dirty="0" smtClean="0"/>
              <a:t> — только SQL-запрос.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Выполняется каждый раз при обращении.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Всегда использует </a:t>
            </a:r>
            <a:r>
              <a:rPr lang="ru-RU" sz="1600" b="1" dirty="0" smtClean="0"/>
              <a:t>актуальные данные</a:t>
            </a:r>
            <a:r>
              <a:rPr lang="ru-RU" sz="1600" dirty="0" smtClean="0"/>
              <a:t> из базовой таблицы.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Хранится в </a:t>
            </a:r>
            <a:r>
              <a:rPr lang="ru-RU" sz="1600" b="1" dirty="0" err="1" smtClean="0"/>
              <a:t>метасторе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Hive</a:t>
            </a:r>
            <a:r>
              <a:rPr lang="ru-RU" sz="1600" dirty="0" smtClean="0"/>
              <a:t> как объект с SQL-текстом.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sz="1600" dirty="0" smtClean="0"/>
              <a:t> </a:t>
            </a:r>
            <a:r>
              <a:rPr lang="ru-RU" sz="1600" dirty="0" smtClean="0"/>
              <a:t>Можно использовать в других SQL-запросах, как обычную таблицу.</a:t>
            </a:r>
            <a:endParaRPr lang="en-US" sz="1600" dirty="0" smtClean="0"/>
          </a:p>
          <a:p>
            <a:endParaRPr lang="ru-RU" sz="1600" dirty="0" smtClean="0"/>
          </a:p>
          <a:p>
            <a:r>
              <a:rPr lang="ru-RU" sz="1600" b="1" dirty="0" smtClean="0"/>
              <a:t>Пример создания:</a:t>
            </a:r>
            <a:endParaRPr lang="ru-RU" sz="1600" b="1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55600" y="1044806"/>
            <a:ext cx="79610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Это стандартный вид представления, аналогичный SQL </a:t>
            </a:r>
            <a:r>
              <a:rPr lang="ru-RU" dirty="0" err="1" smtClean="0"/>
              <a:t>view</a:t>
            </a:r>
            <a:r>
              <a:rPr lang="ru-RU" dirty="0" smtClean="0"/>
              <a:t> в реляционных БД.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5683" y="5079545"/>
            <a:ext cx="3451534" cy="129948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9130" y="1517651"/>
            <a:ext cx="5129040" cy="1232805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8017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31"/>
          <p:cNvSpPr>
            <a:spLocks noGrp="1"/>
          </p:cNvSpPr>
          <p:nvPr>
            <p:ph type="title"/>
          </p:nvPr>
        </p:nvSpPr>
        <p:spPr>
          <a:xfrm>
            <a:off x="370114" y="0"/>
            <a:ext cx="8490857" cy="92664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Materialized View</a:t>
            </a:r>
            <a:r>
              <a:rPr lang="en-US" sz="2800" dirty="0" smtClean="0"/>
              <a:t> (</a:t>
            </a:r>
            <a:r>
              <a:rPr lang="ru-RU" sz="2800" dirty="0" smtClean="0"/>
              <a:t>Материализованное представление)</a:t>
            </a:r>
            <a:endParaRPr lang="ru-RU" sz="2800" dirty="0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08000" y="1690914"/>
            <a:ext cx="801188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Характеристики: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Хранит результат SQL-запроса.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Не обновляется автоматически (по умолчанию).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Поддерживает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инкрементальное обновление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(REBUILD).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Поддерживает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Query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Rewrite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— запросы могут быть автоматически заменены на обращение к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materialized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</a:t>
            </a:r>
            <a:r>
              <a:rPr kumimoji="0" 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view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Пример создания: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86228" y="963136"/>
            <a:ext cx="82658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1600" dirty="0" smtClean="0">
                <a:cs typeface="Arial" pitchFamily="34" charset="0"/>
              </a:rPr>
              <a:t>Материализованное представление </a:t>
            </a:r>
            <a:r>
              <a:rPr lang="ru-RU" sz="1600" b="1" dirty="0" smtClean="0">
                <a:cs typeface="Arial" pitchFamily="34" charset="0"/>
              </a:rPr>
              <a:t>хранит данные физически</a:t>
            </a:r>
            <a:r>
              <a:rPr lang="ru-RU" sz="1600" dirty="0" smtClean="0">
                <a:cs typeface="Arial" pitchFamily="34" charset="0"/>
              </a:rPr>
              <a:t>, как таблица. Это позволяет повысить производительность, особенно при агрегатах и </a:t>
            </a:r>
            <a:r>
              <a:rPr lang="ru-RU" sz="1600" dirty="0" err="1" smtClean="0">
                <a:cs typeface="Arial" pitchFamily="34" charset="0"/>
              </a:rPr>
              <a:t>join'ах</a:t>
            </a:r>
            <a:r>
              <a:rPr lang="ru-RU" sz="1600" dirty="0" smtClean="0">
                <a:cs typeface="Arial" pitchFamily="34" charset="0"/>
              </a:rPr>
              <a:t>.</a:t>
            </a:r>
            <a:endParaRPr lang="ru-RU" sz="1600" b="1" dirty="0" smtClean="0"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266" y="3441246"/>
            <a:ext cx="5092192" cy="1987097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1" name="Прямоугольник 10"/>
          <p:cNvSpPr/>
          <p:nvPr/>
        </p:nvSpPr>
        <p:spPr>
          <a:xfrm>
            <a:off x="624910" y="5777077"/>
            <a:ext cx="2168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Обновление вручную:</a:t>
            </a:r>
            <a:endParaRPr lang="ru-RU" sz="16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1388" y="5657170"/>
            <a:ext cx="4973183" cy="456339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8017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D74EDF6B-2E87-4C53-A721-41D5BEF21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en-US" sz="3600" dirty="0" smtClean="0"/>
              <a:t>Создание представления (</a:t>
            </a:r>
            <a:r>
              <a:rPr lang="en-US" altLang="en-US" sz="3600" dirty="0" err="1" smtClean="0"/>
              <a:t>PostgreSQL</a:t>
            </a:r>
            <a:r>
              <a:rPr lang="ru-RU" altLang="en-US" sz="3600" dirty="0" smtClean="0"/>
              <a:t>)</a:t>
            </a:r>
            <a:endParaRPr lang="en-US" altLang="en-US" sz="3600" dirty="0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78475F9D-6054-45F0-9FDE-2B328E7BC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23955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ru-RU" altLang="en-US" dirty="0" smtClean="0"/>
              <a:t>Вы встраиваете подзапрос в оператор CREATE VIEW: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lvl="1"/>
            <a:r>
              <a:rPr lang="ru-RU" altLang="en-US" dirty="0" smtClean="0"/>
              <a:t>Подзапрос может содержать сложный синтаксис SELECT.</a:t>
            </a:r>
            <a:endParaRPr lang="en-US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113100B5-86DA-437D-8C40-C09A819F679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85800" y="1893888"/>
            <a:ext cx="7772400" cy="14652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CREATE [ OR REPLACE ] VIEW name [ (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column_name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[, ...] ) ]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[ WITH (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view_option_name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[= </a:t>
            </a:r>
            <a:r>
              <a:rPr lang="en-US" alt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view_option_value</a:t>
            </a: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][, ... ])]</a:t>
            </a:r>
          </a:p>
          <a:p>
            <a:pPr>
              <a:spcBef>
                <a:spcPct val="0"/>
              </a:spcBef>
            </a:pPr>
            <a:r>
              <a:rPr lang="en-US" alt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   AS query</a:t>
            </a:r>
          </a:p>
        </p:txBody>
      </p:sp>
    </p:spTree>
    <p:extLst>
      <p:ext uri="{BB962C8B-B14F-4D97-AF65-F5344CB8AC3E}">
        <p14:creationId xmlns="" xmlns:p14="http://schemas.microsoft.com/office/powerpoint/2010/main" val="11882538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2993C6DE-19A0-45F1-B821-E43EFCA70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>
            <a:normAutofit/>
          </a:bodyPr>
          <a:lstStyle/>
          <a:p>
            <a:r>
              <a:rPr lang="ru-RU" altLang="en-US" dirty="0" smtClean="0"/>
              <a:t>Создание представления</a:t>
            </a:r>
            <a:endParaRPr lang="en-US" alt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DC1F0482-95C1-4681-A244-49CE1CD89C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3073400"/>
          </a:xfrm>
        </p:spPr>
        <p:txBody>
          <a:bodyPr/>
          <a:lstStyle/>
          <a:p>
            <a:pPr lvl="1"/>
            <a:r>
              <a:rPr lang="ru-RU" altLang="en-US" dirty="0" smtClean="0"/>
              <a:t>Создайте представление EMPVU80, содержащее сведения о сотрудниках отдела 80:</a:t>
            </a: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C551FC24-FAB5-4D0A-B72C-A879891CFD5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85800" y="2286000"/>
            <a:ext cx="7772400" cy="13811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CREATE VIEW 	empvu80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AS SELECT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FROM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WHERE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80;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3362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5D337BBA-1904-4A8D-B640-1E5E71399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/>
          <a:lstStyle/>
          <a:p>
            <a:r>
              <a:rPr lang="ru-RU" altLang="en-US" dirty="0" smtClean="0"/>
              <a:t>Создание представления</a:t>
            </a:r>
            <a:endParaRPr lang="en-US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434CFB09-80A1-4D58-B4F7-7216C32841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4002314"/>
          </a:xfrm>
        </p:spPr>
        <p:txBody>
          <a:bodyPr>
            <a:normAutofit/>
          </a:bodyPr>
          <a:lstStyle/>
          <a:p>
            <a:pPr lvl="1"/>
            <a:r>
              <a:rPr lang="ru-RU" altLang="en-US" dirty="0" smtClean="0"/>
              <a:t>Создайте представление, используя псевдонимы столбцов в подзапросе:</a:t>
            </a:r>
            <a:endParaRPr lang="en-US" altLang="en-US" dirty="0" smtClean="0"/>
          </a:p>
          <a:p>
            <a:pPr lvl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/>
            <a:r>
              <a:rPr lang="ru-RU" altLang="en-US" dirty="0" err="1" smtClean="0"/>
              <a:t>Выберайте</a:t>
            </a:r>
            <a:r>
              <a:rPr lang="ru-RU" altLang="en-US" dirty="0" smtClean="0"/>
              <a:t> столбцы из этого представления по заданным псевдонимам.</a:t>
            </a:r>
            <a:endParaRPr lang="en-US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37E689D7-89E0-4D5D-A470-E2B076F4B9E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584200" y="2256971"/>
            <a:ext cx="7772400" cy="1752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CREATE VIEW 	salvu50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AS SELECT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ID_NUMBER,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NAME,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salary*12 ANN_SALARY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FROM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WHERE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50;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FF33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2290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770B2487-77FF-47D1-8A0A-12DA3DE3679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85800" y="1905000"/>
            <a:ext cx="7772400" cy="568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SELECT *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FROM   salvu50;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7AD7D6E5-0152-433B-AAB9-0FC17CBC6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en-US" sz="3600" dirty="0" smtClean="0"/>
              <a:t>Получение данных из представления</a:t>
            </a:r>
            <a:endParaRPr lang="en-US" altLang="en-US" sz="3600" dirty="0"/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9E62F9F3-3BEE-4A78-8B94-E724E44A90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62113" y="2192338"/>
            <a:ext cx="1246187" cy="2603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D8B0F79-E3A4-4F9E-A504-149C73179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325755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1B1AE50-19E6-4095-AC83-A973369EC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…</a:t>
            </a:r>
          </a:p>
        </p:txBody>
      </p:sp>
    </p:spTree>
    <p:extLst>
      <p:ext uri="{BB962C8B-B14F-4D97-AF65-F5344CB8AC3E}">
        <p14:creationId xmlns="" xmlns:p14="http://schemas.microsoft.com/office/powerpoint/2010/main" val="3617787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BCAA9751-3D7C-4A11-A51F-BFB1DC56D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en-US" sz="3600" dirty="0" smtClean="0"/>
              <a:t>Изменение представления (</a:t>
            </a:r>
            <a:r>
              <a:rPr lang="en-US" altLang="en-US" sz="3600" dirty="0" err="1" smtClean="0"/>
              <a:t>PostgreSQL</a:t>
            </a:r>
            <a:r>
              <a:rPr lang="ru-RU" altLang="en-US" sz="3600" dirty="0" smtClean="0"/>
              <a:t>)</a:t>
            </a:r>
            <a:endParaRPr lang="en-US" altLang="en-US" sz="3600" dirty="0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A893E1D-8921-444E-B355-44C98CF3AC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4224338"/>
          </a:xfrm>
        </p:spPr>
        <p:txBody>
          <a:bodyPr>
            <a:normAutofit/>
          </a:bodyPr>
          <a:lstStyle/>
          <a:p>
            <a:pPr lvl="1"/>
            <a:r>
              <a:rPr lang="ru-RU" altLang="en-US" sz="1800" dirty="0" smtClean="0"/>
              <a:t>Измените представление EMPVU80 с помощью предложения CREATE OR REPLACE VIEW. Добавьте псевдоним для каждого имени столбца:</a:t>
            </a:r>
            <a:endParaRPr lang="en-US" altLang="en-US" sz="1800" dirty="0"/>
          </a:p>
          <a:p>
            <a:pPr lvl="1" eaLnBrk="1" hangingPunct="1"/>
            <a:endParaRPr lang="ru-RU" altLang="en-US" sz="1800" dirty="0" smtClean="0"/>
          </a:p>
          <a:p>
            <a:pPr lvl="1" eaLnBrk="1" hangingPunct="1"/>
            <a:endParaRPr lang="ru-RU" altLang="en-US" sz="1800" dirty="0" smtClean="0"/>
          </a:p>
          <a:p>
            <a:pPr lvl="1" eaLnBrk="1" hangingPunct="1"/>
            <a:endParaRPr lang="ru-RU" altLang="en-US" sz="1800" dirty="0" smtClean="0"/>
          </a:p>
          <a:p>
            <a:pPr lvl="1" eaLnBrk="1" hangingPunct="1"/>
            <a:endParaRPr lang="ru-RU" altLang="en-US" sz="1800" dirty="0" smtClean="0"/>
          </a:p>
          <a:p>
            <a:pPr lvl="1" eaLnBrk="1" hangingPunct="1"/>
            <a:endParaRPr lang="en-US" altLang="en-US" sz="1800" dirty="0"/>
          </a:p>
          <a:p>
            <a:pPr lvl="1" eaLnBrk="1" hangingPunct="1"/>
            <a:endParaRPr lang="en-US" altLang="en-US" sz="1800" dirty="0"/>
          </a:p>
          <a:p>
            <a:pPr lvl="1" eaLnBrk="1" hangingPunct="1"/>
            <a:endParaRPr lang="en-US" altLang="en-US" sz="1800" dirty="0"/>
          </a:p>
          <a:p>
            <a:pPr lvl="1" eaLnBrk="1" hangingPunct="1"/>
            <a:endParaRPr lang="en-US" altLang="en-US" sz="1800" dirty="0"/>
          </a:p>
          <a:p>
            <a:pPr lvl="1" eaLnBrk="1" hangingPunct="1"/>
            <a:endParaRPr lang="en-US" altLang="en-US" sz="1800" dirty="0"/>
          </a:p>
          <a:p>
            <a:pPr lvl="1"/>
            <a:r>
              <a:rPr lang="ru-RU" altLang="en-US" sz="1800" dirty="0" smtClean="0"/>
              <a:t>Псевдонимы столбцов в предложении CREATE OR REPLACE VIEW перечислены в том же порядке, что и столбцы в подзапросе.</a:t>
            </a:r>
            <a:endParaRPr lang="en-US" altLang="en-US" sz="1800" dirty="0"/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68593CFE-4C12-4D43-BA4B-08E10AFEE08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85800" y="2362200"/>
            <a:ext cx="7772400" cy="2057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CREATE OR REPLACE VIEW empvu80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id_number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name,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sal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AS SELECT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|| ' '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||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salary,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FROM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WHERE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80;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FCB0659-0ED6-4D63-8B53-92FD5EDA2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4124325"/>
            <a:ext cx="20574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3274047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F408C208-336D-47CE-8BAF-2444E35B2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en-US" sz="3600" dirty="0" smtClean="0"/>
              <a:t>Создание сложных представлений</a:t>
            </a:r>
            <a:endParaRPr lang="en-US" altLang="en-US" sz="3600" dirty="0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02C0A7ED-6290-4291-8975-BB9587E727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7032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altLang="en-US" dirty="0" smtClean="0"/>
              <a:t>Создайте сложное представление, содержащее групповые функции для отображения значений из двух таблиц:</a:t>
            </a:r>
            <a:endParaRPr lang="en-US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C806B057-3006-489B-81A0-1BA262130AB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85800" y="2362200"/>
            <a:ext cx="7772400" cy="2438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CREATE OR REPLACE VIEW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dept_sum_vu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(name,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minsal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maxsal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avgsal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AS SELECT  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MIN(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e.salary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MAX(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e.salary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),AVG(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e.salary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FROM     employees e JOIN departments d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ON       (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e.department_id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d.department_id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GROUP BY 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d.department_name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ED94E32-042D-48A5-AB0E-ACD05B42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25" y="4419600"/>
            <a:ext cx="20828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6289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BCAA9751-3D7C-4A11-A51F-BFB1DC56D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39738"/>
            <a:ext cx="7918450" cy="876300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en-US" sz="3600" dirty="0" smtClean="0"/>
              <a:t>Изменение представления (</a:t>
            </a:r>
            <a:r>
              <a:rPr lang="en-US" altLang="en-US" sz="3600" dirty="0" smtClean="0"/>
              <a:t>Hive</a:t>
            </a:r>
            <a:r>
              <a:rPr lang="ru-RU" altLang="en-US" sz="3600" dirty="0" smtClean="0"/>
              <a:t>)</a:t>
            </a:r>
            <a:endParaRPr lang="en-US" altLang="en-US" sz="3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88686" y="1667694"/>
            <a:ext cx="6945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ru-RU" altLang="en-US" dirty="0" smtClean="0"/>
              <a:t>Измените представления в </a:t>
            </a:r>
            <a:r>
              <a:rPr lang="en-US" altLang="en-US" dirty="0" smtClean="0"/>
              <a:t>Hive </a:t>
            </a:r>
            <a:r>
              <a:rPr lang="ru-RU" altLang="en-US" dirty="0" smtClean="0"/>
              <a:t>возможно только путём его пересоздания:</a:t>
            </a:r>
            <a:endParaRPr lang="en-US" alt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573" y="2683328"/>
            <a:ext cx="5134427" cy="212302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740478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4415" y="1028700"/>
              <a:ext cx="1028699" cy="100804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1331" y="3177877"/>
            <a:ext cx="297370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Times New Roman"/>
                <a:cs typeface="Times New Roman"/>
              </a:rPr>
              <a:t>Оконные</a:t>
            </a:r>
            <a:r>
              <a:rPr sz="2700" b="1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7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функции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790" y="1688015"/>
            <a:ext cx="123111" cy="2407919"/>
          </a:xfrm>
          <a:prstGeom prst="rect">
            <a:avLst/>
          </a:prstGeom>
        </p:spPr>
        <p:txBody>
          <a:bodyPr vert="vert270" wrap="square" lIns="0" tIns="1968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5"/>
              </a:spcBef>
            </a:pPr>
            <a:r>
              <a:rPr sz="80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СМОТРИ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БУДУЩЕЕ.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ИНВЕСТИРУЙ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ЗНАНИЯ.</a:t>
            </a:r>
            <a:endParaRPr sz="80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Группировка данных: синтаксис оператора GROUP BY</a:t>
            </a:r>
            <a:endParaRPr lang="ru-R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25C2019E-BE7B-429D-BDF6-3B4870470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2302363"/>
            <a:ext cx="7918450" cy="1751013"/>
          </a:xfrm>
        </p:spPr>
        <p:txBody>
          <a:bodyPr>
            <a:normAutofit/>
          </a:bodyPr>
          <a:lstStyle/>
          <a:p>
            <a:r>
              <a:rPr lang="ru-RU" altLang="ru-RU" sz="2400" dirty="0" smtClean="0"/>
              <a:t>Вы можете разделить строки в таблице на меньшие группы, используя оператор GROUP BY</a:t>
            </a:r>
            <a:endParaRPr lang="en-US" altLang="ru-RU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FDE988F-0F8B-43C1-9B1D-DBF48C5BC88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9950" y="3177076"/>
            <a:ext cx="7277100" cy="1406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SELECT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group_function(column)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FROM  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[WHERE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[GROUP BY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group_by_expression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ru-RU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[ORDER BY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9135501-473E-4078-9F8B-0FCFA95B74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952500" y="4023213"/>
            <a:ext cx="4575175" cy="3016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:p14="http://schemas.microsoft.com/office/powerpoint/2010/main" xmlns="" val="7300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Window</a:t>
            </a:r>
            <a:r>
              <a:rPr sz="3600" spc="-105" dirty="0"/>
              <a:t> </a:t>
            </a:r>
            <a:r>
              <a:rPr sz="3600" spc="-20" dirty="0"/>
              <a:t>functions</a:t>
            </a:r>
            <a:r>
              <a:rPr sz="3600" spc="-100" dirty="0"/>
              <a:t> </a:t>
            </a:r>
            <a:r>
              <a:rPr sz="3600" dirty="0"/>
              <a:t>/</a:t>
            </a:r>
            <a:r>
              <a:rPr sz="3600" spc="-95" dirty="0"/>
              <a:t> </a:t>
            </a:r>
            <a:r>
              <a:rPr sz="3600" dirty="0"/>
              <a:t>оконные</a:t>
            </a:r>
            <a:r>
              <a:rPr sz="3600" spc="-100" dirty="0"/>
              <a:t> </a:t>
            </a:r>
            <a:r>
              <a:rPr sz="3600" spc="-30" dirty="0"/>
              <a:t>функции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35908" y="1919968"/>
            <a:ext cx="7886700" cy="3635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3270">
              <a:lnSpc>
                <a:spcPct val="120000"/>
              </a:lnSpc>
              <a:spcBef>
                <a:spcPts val="100"/>
              </a:spcBef>
              <a:buNone/>
            </a:pPr>
            <a:r>
              <a:rPr sz="2000" dirty="0"/>
              <a:t>Применение</a:t>
            </a:r>
            <a:r>
              <a:rPr sz="2000" spc="-45" dirty="0"/>
              <a:t> </a:t>
            </a:r>
            <a:r>
              <a:rPr sz="2000" dirty="0"/>
              <a:t>аналитических</a:t>
            </a:r>
            <a:r>
              <a:rPr sz="2000" spc="-40" dirty="0"/>
              <a:t> </a:t>
            </a:r>
            <a:r>
              <a:rPr sz="2000" spc="-45" dirty="0"/>
              <a:t>функций </a:t>
            </a:r>
            <a:r>
              <a:rPr sz="2000" dirty="0"/>
              <a:t>на</a:t>
            </a:r>
            <a:r>
              <a:rPr sz="2000" spc="-40" dirty="0"/>
              <a:t> </a:t>
            </a:r>
            <a:r>
              <a:rPr sz="2000" dirty="0"/>
              <a:t>нескольких</a:t>
            </a:r>
            <a:r>
              <a:rPr sz="2000" spc="-45" dirty="0"/>
              <a:t> </a:t>
            </a:r>
            <a:r>
              <a:rPr sz="2000" spc="-10" dirty="0"/>
              <a:t>строках,</a:t>
            </a:r>
            <a:r>
              <a:rPr sz="2000" spc="-40" dirty="0"/>
              <a:t> </a:t>
            </a:r>
            <a:r>
              <a:rPr sz="2000" dirty="0"/>
              <a:t>в</a:t>
            </a:r>
            <a:r>
              <a:rPr sz="2000" spc="-45" dirty="0"/>
              <a:t> </a:t>
            </a:r>
            <a:r>
              <a:rPr sz="2000" spc="-35" dirty="0"/>
              <a:t>результате</a:t>
            </a:r>
            <a:r>
              <a:rPr sz="2000" spc="-40" dirty="0"/>
              <a:t> </a:t>
            </a:r>
            <a:r>
              <a:rPr sz="2000" spc="-10" dirty="0"/>
              <a:t>которого </a:t>
            </a:r>
            <a:r>
              <a:rPr sz="2000" spc="-25" dirty="0"/>
              <a:t>сохраняются</a:t>
            </a:r>
            <a:r>
              <a:rPr sz="2000" spc="-35" dirty="0"/>
              <a:t> </a:t>
            </a:r>
            <a:r>
              <a:rPr sz="2000" dirty="0"/>
              <a:t>все</a:t>
            </a:r>
            <a:r>
              <a:rPr sz="2000" spc="-35" dirty="0"/>
              <a:t> </a:t>
            </a:r>
            <a:r>
              <a:rPr sz="2000" dirty="0"/>
              <a:t>строки</a:t>
            </a:r>
            <a:r>
              <a:rPr sz="2000" spc="-30" dirty="0"/>
              <a:t> </a:t>
            </a:r>
            <a:r>
              <a:rPr sz="2000" spc="-10" dirty="0"/>
              <a:t>таблицы.</a:t>
            </a:r>
          </a:p>
          <a:p>
            <a:pPr>
              <a:lnSpc>
                <a:spcPct val="100000"/>
              </a:lnSpc>
              <a:spcBef>
                <a:spcPts val="955"/>
              </a:spcBef>
            </a:pPr>
            <a:endParaRPr sz="2000"/>
          </a:p>
          <a:p>
            <a:pPr marL="469900" marR="5080" indent="-344170">
              <a:lnSpc>
                <a:spcPct val="120000"/>
              </a:lnSpc>
              <a:spcBef>
                <a:spcPts val="5"/>
              </a:spcBef>
              <a:buFont typeface="Microsoft Sans Serif"/>
              <a:buChar char="●"/>
              <a:tabLst>
                <a:tab pos="469900" algn="l"/>
              </a:tabLst>
            </a:pPr>
            <a:r>
              <a:rPr sz="2000" dirty="0"/>
              <a:t>Агрегации</a:t>
            </a:r>
            <a:r>
              <a:rPr sz="2000" spc="-50" dirty="0"/>
              <a:t> </a:t>
            </a:r>
            <a:r>
              <a:rPr sz="2000" spc="-20" dirty="0"/>
              <a:t>вычисляются</a:t>
            </a:r>
            <a:r>
              <a:rPr sz="2000" spc="-40" dirty="0"/>
              <a:t> </a:t>
            </a:r>
            <a:r>
              <a:rPr sz="2000" dirty="0"/>
              <a:t>на</a:t>
            </a:r>
            <a:r>
              <a:rPr sz="2000" spc="-35" dirty="0"/>
              <a:t> </a:t>
            </a:r>
            <a:r>
              <a:rPr sz="2000" spc="-10" dirty="0"/>
              <a:t>строках,</a:t>
            </a:r>
            <a:r>
              <a:rPr sz="2000" spc="-40" dirty="0"/>
              <a:t> </a:t>
            </a:r>
            <a:r>
              <a:rPr sz="2000" spc="-20" dirty="0"/>
              <a:t>которые</a:t>
            </a:r>
            <a:r>
              <a:rPr sz="2000" spc="-35" dirty="0"/>
              <a:t> находятся</a:t>
            </a:r>
            <a:r>
              <a:rPr sz="2000" spc="-40" dirty="0"/>
              <a:t> </a:t>
            </a:r>
            <a:r>
              <a:rPr sz="2000" dirty="0"/>
              <a:t>в</a:t>
            </a:r>
            <a:r>
              <a:rPr sz="2000" spc="-40" dirty="0"/>
              <a:t> </a:t>
            </a:r>
            <a:r>
              <a:rPr sz="2000" spc="-10" dirty="0"/>
              <a:t>“плавающем”</a:t>
            </a:r>
            <a:r>
              <a:rPr sz="2000" spc="-35" dirty="0"/>
              <a:t> </a:t>
            </a:r>
            <a:r>
              <a:rPr sz="2000" dirty="0"/>
              <a:t>окне</a:t>
            </a:r>
            <a:r>
              <a:rPr sz="2000" spc="-40" dirty="0"/>
              <a:t> </a:t>
            </a:r>
            <a:r>
              <a:rPr sz="2000" dirty="0"/>
              <a:t>(window</a:t>
            </a:r>
            <a:r>
              <a:rPr sz="2000" spc="-35" dirty="0"/>
              <a:t> </a:t>
            </a:r>
            <a:r>
              <a:rPr sz="2000" spc="-50" dirty="0"/>
              <a:t>/ </a:t>
            </a:r>
            <a:r>
              <a:rPr sz="2000" spc="-10" dirty="0"/>
              <a:t>frame).</a:t>
            </a:r>
          </a:p>
          <a:p>
            <a:pPr marL="469900" marR="81280" indent="-344170">
              <a:lnSpc>
                <a:spcPct val="1200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2000" dirty="0"/>
              <a:t>Количество</a:t>
            </a:r>
            <a:r>
              <a:rPr sz="2000" spc="-45" dirty="0"/>
              <a:t> </a:t>
            </a:r>
            <a:r>
              <a:rPr sz="2000" spc="-10" dirty="0"/>
              <a:t>строк</a:t>
            </a:r>
            <a:r>
              <a:rPr sz="2000" spc="-40" dirty="0"/>
              <a:t> </a:t>
            </a:r>
            <a:r>
              <a:rPr sz="2000" dirty="0"/>
              <a:t>в</a:t>
            </a:r>
            <a:r>
              <a:rPr sz="2000" spc="-40" dirty="0"/>
              <a:t> </a:t>
            </a:r>
            <a:r>
              <a:rPr sz="2000" spc="-35" dirty="0"/>
              <a:t>результате</a:t>
            </a:r>
            <a:r>
              <a:rPr sz="2000" spc="-40" dirty="0"/>
              <a:t> </a:t>
            </a:r>
            <a:r>
              <a:rPr sz="2000" dirty="0"/>
              <a:t>=</a:t>
            </a:r>
            <a:r>
              <a:rPr sz="2000" spc="-40" dirty="0"/>
              <a:t> </a:t>
            </a:r>
            <a:r>
              <a:rPr sz="2000" dirty="0"/>
              <a:t>количество</a:t>
            </a:r>
            <a:r>
              <a:rPr sz="2000" spc="-40" dirty="0"/>
              <a:t> </a:t>
            </a:r>
            <a:r>
              <a:rPr sz="2000" spc="-10" dirty="0"/>
              <a:t>строк</a:t>
            </a:r>
            <a:r>
              <a:rPr sz="2000" spc="-40" dirty="0"/>
              <a:t> </a:t>
            </a:r>
            <a:r>
              <a:rPr sz="2000" dirty="0"/>
              <a:t>в</a:t>
            </a:r>
            <a:r>
              <a:rPr sz="2000" spc="-40" dirty="0"/>
              <a:t> </a:t>
            </a:r>
            <a:r>
              <a:rPr sz="2000" dirty="0"/>
              <a:t>изначальной</a:t>
            </a:r>
            <a:r>
              <a:rPr sz="2000" spc="-40" dirty="0"/>
              <a:t> </a:t>
            </a:r>
            <a:r>
              <a:rPr sz="2000" dirty="0"/>
              <a:t>таблице</a:t>
            </a:r>
            <a:r>
              <a:rPr sz="2000" spc="-40" dirty="0"/>
              <a:t> </a:t>
            </a:r>
            <a:r>
              <a:rPr sz="2000" dirty="0"/>
              <a:t>(в</a:t>
            </a:r>
            <a:r>
              <a:rPr sz="2000" spc="-40" dirty="0"/>
              <a:t> </a:t>
            </a:r>
            <a:r>
              <a:rPr sz="2000" spc="-10" dirty="0"/>
              <a:t>отличие </a:t>
            </a:r>
            <a:r>
              <a:rPr sz="2000" dirty="0"/>
              <a:t>от</a:t>
            </a:r>
            <a:r>
              <a:rPr sz="2000" spc="-75" dirty="0"/>
              <a:t> </a:t>
            </a:r>
            <a:r>
              <a:rPr sz="2000" spc="-10" dirty="0"/>
              <a:t>GROUP</a:t>
            </a:r>
            <a:r>
              <a:rPr sz="2000" spc="-70" dirty="0"/>
              <a:t> </a:t>
            </a:r>
            <a:r>
              <a:rPr sz="2000" spc="-25" dirty="0"/>
              <a:t>BY)</a:t>
            </a:r>
          </a:p>
          <a:p>
            <a:pPr marL="469900" marR="472440" indent="-344170">
              <a:lnSpc>
                <a:spcPct val="120000"/>
              </a:lnSpc>
              <a:buFont typeface="Microsoft Sans Serif"/>
              <a:buChar char="●"/>
              <a:tabLst>
                <a:tab pos="469900" algn="l"/>
              </a:tabLst>
            </a:pPr>
            <a:r>
              <a:rPr sz="2000" dirty="0"/>
              <a:t>Рамки</a:t>
            </a:r>
            <a:r>
              <a:rPr sz="2000" spc="-30" dirty="0"/>
              <a:t> </a:t>
            </a:r>
            <a:r>
              <a:rPr sz="2000" dirty="0"/>
              <a:t>окон</a:t>
            </a:r>
            <a:r>
              <a:rPr sz="2000" spc="-30" dirty="0"/>
              <a:t> </a:t>
            </a:r>
            <a:r>
              <a:rPr sz="2000" dirty="0"/>
              <a:t>можно</a:t>
            </a:r>
            <a:r>
              <a:rPr sz="2000" spc="-25" dirty="0"/>
              <a:t> задавать</a:t>
            </a:r>
            <a:r>
              <a:rPr sz="2000" spc="-30" dirty="0"/>
              <a:t> </a:t>
            </a:r>
            <a:r>
              <a:rPr sz="2000" dirty="0"/>
              <a:t>в</a:t>
            </a:r>
            <a:r>
              <a:rPr sz="2000" spc="-30" dirty="0"/>
              <a:t> </a:t>
            </a:r>
            <a:r>
              <a:rPr sz="2000" spc="-10" dirty="0"/>
              <a:t>зависимости</a:t>
            </a:r>
            <a:r>
              <a:rPr sz="2000" spc="-25" dirty="0"/>
              <a:t> </a:t>
            </a:r>
            <a:r>
              <a:rPr sz="2000" dirty="0"/>
              <a:t>от</a:t>
            </a:r>
            <a:r>
              <a:rPr sz="2000" spc="-30" dirty="0"/>
              <a:t> </a:t>
            </a:r>
            <a:r>
              <a:rPr sz="2000" spc="-10" dirty="0"/>
              <a:t>значений</a:t>
            </a:r>
            <a:r>
              <a:rPr sz="2000" spc="-30" dirty="0"/>
              <a:t> </a:t>
            </a:r>
            <a:r>
              <a:rPr sz="2000" dirty="0"/>
              <a:t>в</a:t>
            </a:r>
            <a:r>
              <a:rPr sz="2000" spc="-25" dirty="0"/>
              <a:t> </a:t>
            </a:r>
            <a:r>
              <a:rPr sz="2000" spc="-10" dirty="0"/>
              <a:t>одном</a:t>
            </a:r>
            <a:r>
              <a:rPr sz="2000" spc="-30" dirty="0"/>
              <a:t> </a:t>
            </a:r>
            <a:r>
              <a:rPr sz="2000" dirty="0"/>
              <a:t>или</a:t>
            </a:r>
            <a:r>
              <a:rPr sz="2000" spc="-25" dirty="0"/>
              <a:t> </a:t>
            </a:r>
            <a:r>
              <a:rPr sz="2000" spc="-10" dirty="0"/>
              <a:t>нескольких столбцах</a:t>
            </a:r>
          </a:p>
        </p:txBody>
      </p:sp>
      <p:sp>
        <p:nvSpPr>
          <p:cNvPr id="4" name="object 4"/>
          <p:cNvSpPr/>
          <p:nvPr/>
        </p:nvSpPr>
        <p:spPr>
          <a:xfrm>
            <a:off x="401649" y="1963667"/>
            <a:ext cx="99060" cy="789093"/>
          </a:xfrm>
          <a:custGeom>
            <a:avLst/>
            <a:gdLst/>
            <a:ahLst/>
            <a:cxnLst/>
            <a:rect l="l" t="t" r="r" b="b"/>
            <a:pathLst>
              <a:path w="99059" h="591819">
                <a:moveTo>
                  <a:pt x="98999" y="591299"/>
                </a:moveTo>
                <a:lnTo>
                  <a:pt x="0" y="591299"/>
                </a:lnTo>
                <a:lnTo>
                  <a:pt x="0" y="0"/>
                </a:lnTo>
                <a:lnTo>
                  <a:pt x="98999" y="0"/>
                </a:lnTo>
                <a:lnTo>
                  <a:pt x="98999" y="5912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/>
              <a:t>WINDOW</a:t>
            </a:r>
            <a:r>
              <a:rPr spc="-35" dirty="0"/>
              <a:t> </a:t>
            </a:r>
            <a:r>
              <a:rPr dirty="0"/>
              <a:t>/</a:t>
            </a:r>
            <a:r>
              <a:rPr spc="-30" dirty="0"/>
              <a:t> </a:t>
            </a:r>
            <a:r>
              <a:rPr spc="-20" dirty="0"/>
              <a:t>OVER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112" y="1335731"/>
            <a:ext cx="8015764" cy="45494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3575" y="6013784"/>
            <a:ext cx="53327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u="heavy" spc="-1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Microsoft Sans Serif"/>
                <a:cs typeface="Microsoft Sans Serif"/>
                <a:hlinkClick r:id="rId3"/>
              </a:rPr>
              <a:t>https://postgrespro.ru/docs/postgresql/16/tutorial-window</a:t>
            </a:r>
            <a:r>
              <a:rPr sz="1400" spc="-10" dirty="0">
                <a:solidFill>
                  <a:srgbClr val="F06292"/>
                </a:solidFill>
                <a:latin typeface="Microsoft Sans Serif"/>
                <a:cs typeface="Microsoft Sans Serif"/>
              </a:rPr>
              <a:t> </a:t>
            </a:r>
            <a:r>
              <a:rPr sz="1400" u="heavy" spc="-1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Microsoft Sans Serif"/>
                <a:cs typeface="Microsoft Sans Serif"/>
                <a:hlinkClick r:id="rId4"/>
              </a:rPr>
              <a:t>https://postgrespro.ru/docs/postgresql/16/sql-select#SQL-WINDOW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/>
              <a:t>WINDOW</a:t>
            </a:r>
            <a:r>
              <a:rPr spc="-35" dirty="0"/>
              <a:t> </a:t>
            </a:r>
            <a:r>
              <a:rPr dirty="0"/>
              <a:t>/</a:t>
            </a:r>
            <a:r>
              <a:rPr spc="-30" dirty="0"/>
              <a:t> </a:t>
            </a:r>
            <a:r>
              <a:rPr spc="-20" dirty="0"/>
              <a:t>OVER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31" y="1369640"/>
            <a:ext cx="3452285" cy="49712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5975" y="1789233"/>
            <a:ext cx="3851225" cy="278083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/>
              <a:t>WINDOW</a:t>
            </a:r>
            <a:r>
              <a:rPr spc="-35" dirty="0"/>
              <a:t> </a:t>
            </a:r>
            <a:r>
              <a:rPr dirty="0"/>
              <a:t>/</a:t>
            </a:r>
            <a:r>
              <a:rPr spc="-30" dirty="0"/>
              <a:t> </a:t>
            </a:r>
            <a:r>
              <a:rPr spc="-20" dirty="0"/>
              <a:t>OVER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549" y="3754568"/>
            <a:ext cx="3331221" cy="23566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551" y="1541866"/>
            <a:ext cx="3309449" cy="20289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09165" y="1566468"/>
            <a:ext cx="2323750" cy="376859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/>
              <a:t>Оконные</a:t>
            </a:r>
            <a:r>
              <a:rPr spc="-140" dirty="0"/>
              <a:t> </a:t>
            </a:r>
            <a:r>
              <a:rPr spc="-85" dirty="0"/>
              <a:t>функции</a:t>
            </a:r>
            <a:r>
              <a:rPr spc="-100" dirty="0"/>
              <a:t> </a:t>
            </a:r>
            <a:r>
              <a:rPr dirty="0"/>
              <a:t>вместо</a:t>
            </a:r>
            <a:r>
              <a:rPr spc="-120" dirty="0"/>
              <a:t> </a:t>
            </a:r>
            <a:r>
              <a:rPr spc="-10" dirty="0"/>
              <a:t>группировки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1" y="1766181"/>
            <a:ext cx="8707695" cy="30645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3575" y="5282916"/>
            <a:ext cx="767334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Если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группировке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исходные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теряются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(группы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"схлапываются"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единственной строки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результата),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правила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сегментирования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должны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едины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всех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агрегатов,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то </a:t>
            </a:r>
            <a:r>
              <a:rPr sz="1400" dirty="0">
                <a:latin typeface="Microsoft Sans Serif"/>
                <a:cs typeface="Microsoft Sans Serif"/>
              </a:rPr>
              <a:t>оконные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функции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исходные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данные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25" dirty="0">
                <a:latin typeface="Microsoft Sans Serif"/>
                <a:cs typeface="Microsoft Sans Serif"/>
              </a:rPr>
              <a:t> трогают,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правила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могут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быть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свои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каждой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Оконные</a:t>
            </a:r>
            <a:r>
              <a:rPr sz="3200" spc="-140" dirty="0"/>
              <a:t> </a:t>
            </a:r>
            <a:r>
              <a:rPr sz="3200" spc="-85" dirty="0"/>
              <a:t>функции</a:t>
            </a:r>
            <a:r>
              <a:rPr sz="3200" spc="-100" dirty="0"/>
              <a:t> </a:t>
            </a:r>
            <a:r>
              <a:rPr sz="3200" dirty="0"/>
              <a:t>вместо</a:t>
            </a:r>
            <a:r>
              <a:rPr sz="3200" spc="-120" dirty="0"/>
              <a:t> </a:t>
            </a:r>
            <a:r>
              <a:rPr sz="3200" spc="-10" dirty="0"/>
              <a:t>группировки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626" y="1390699"/>
            <a:ext cx="4366699" cy="21570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2276" y="1390699"/>
            <a:ext cx="3332949" cy="31305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3626" y="3817367"/>
            <a:ext cx="2418575" cy="155559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6" y="518011"/>
            <a:ext cx="55877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Оконные</a:t>
            </a:r>
            <a:r>
              <a:rPr sz="3600" spc="-90" dirty="0"/>
              <a:t> </a:t>
            </a:r>
            <a:r>
              <a:rPr sz="3600" spc="-70" dirty="0"/>
              <a:t>функции:</a:t>
            </a:r>
            <a:r>
              <a:rPr sz="3600" spc="-85" dirty="0"/>
              <a:t> </a:t>
            </a:r>
            <a:r>
              <a:rPr sz="3600" dirty="0"/>
              <a:t>пример</a:t>
            </a:r>
            <a:r>
              <a:rPr sz="3600" spc="-80" dirty="0"/>
              <a:t> </a:t>
            </a:r>
            <a:r>
              <a:rPr sz="3600"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025" y="1148777"/>
            <a:ext cx="5215890" cy="2144817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Подсчитать</a:t>
            </a:r>
            <a:r>
              <a:rPr sz="1400" spc="-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промежуточную</a:t>
            </a:r>
            <a:r>
              <a:rPr sz="14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сумму</a:t>
            </a:r>
            <a:r>
              <a:rPr sz="14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покупок</a:t>
            </a:r>
            <a:r>
              <a:rPr sz="1400" spc="-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(running</a:t>
            </a:r>
            <a:r>
              <a:rPr sz="14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total)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400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date</a:t>
            </a:r>
            <a:r>
              <a:rPr sz="1400" spc="-1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612775">
              <a:lnSpc>
                <a:spcPct val="100000"/>
              </a:lnSpc>
              <a:spcBef>
                <a:spcPts val="565"/>
              </a:spcBef>
            </a:pPr>
            <a:r>
              <a:rPr sz="1400" spc="-20" dirty="0">
                <a:solidFill>
                  <a:srgbClr val="800000"/>
                </a:solidFill>
                <a:latin typeface="Courier New"/>
                <a:cs typeface="Courier New"/>
              </a:rPr>
              <a:t>sales_amount</a:t>
            </a:r>
            <a:r>
              <a:rPr sz="1400" spc="-37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784225" marR="3169920" indent="-172085">
              <a:lnSpc>
                <a:spcPct val="142700"/>
              </a:lnSpc>
            </a:pPr>
            <a:r>
              <a:rPr sz="1400" i="1" spc="-10" dirty="0">
                <a:solidFill>
                  <a:srgbClr val="FF00FF"/>
                </a:solidFill>
                <a:latin typeface="Courier New"/>
                <a:cs typeface="Courier New"/>
              </a:rPr>
              <a:t>Sum</a:t>
            </a: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(sales_amount)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OVER</a:t>
            </a:r>
            <a:r>
              <a:rPr sz="1400" spc="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00000"/>
                </a:solidFill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955675">
              <a:lnSpc>
                <a:spcPct val="100000"/>
              </a:lnSpc>
              <a:spcBef>
                <a:spcPts val="565"/>
              </a:spcBef>
            </a:pP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ORDER</a:t>
            </a:r>
            <a:r>
              <a:rPr sz="1400" spc="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4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00000"/>
                </a:solidFill>
                <a:latin typeface="Courier New"/>
                <a:cs typeface="Courier New"/>
              </a:rPr>
              <a:t>date)</a:t>
            </a:r>
            <a:r>
              <a:rPr sz="1400" spc="5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r>
              <a:rPr sz="14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running_total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612775" algn="l"/>
              </a:tabLst>
            </a:pPr>
            <a:r>
              <a:rPr sz="1400" spc="-20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r>
              <a:rPr sz="1400" spc="-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95257" y="1374983"/>
          <a:ext cx="3352191" cy="30251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309"/>
                <a:gridCol w="1498599"/>
                <a:gridCol w="1267283"/>
              </a:tblGrid>
              <a:tr h="52239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48683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8683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0969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0969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0969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160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2012-12-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833" y="467211"/>
            <a:ext cx="575465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Оконные</a:t>
            </a:r>
            <a:r>
              <a:rPr sz="3600" spc="-90" dirty="0"/>
              <a:t> </a:t>
            </a:r>
            <a:r>
              <a:rPr sz="3600" spc="-70" dirty="0"/>
              <a:t>функции:</a:t>
            </a:r>
            <a:r>
              <a:rPr sz="3600" spc="-85" dirty="0"/>
              <a:t> </a:t>
            </a:r>
            <a:r>
              <a:rPr sz="3600" dirty="0"/>
              <a:t>пример</a:t>
            </a:r>
            <a:r>
              <a:rPr sz="3600" spc="-80" dirty="0"/>
              <a:t> </a:t>
            </a:r>
            <a:r>
              <a:rPr sz="3600"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025" y="1148777"/>
            <a:ext cx="5215890" cy="2144817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Подсчитать</a:t>
            </a:r>
            <a:r>
              <a:rPr sz="1400" spc="-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промежуточную</a:t>
            </a:r>
            <a:r>
              <a:rPr sz="14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сумму</a:t>
            </a:r>
            <a:r>
              <a:rPr sz="14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покупок</a:t>
            </a:r>
            <a:r>
              <a:rPr sz="1400" spc="-6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(running</a:t>
            </a:r>
            <a:r>
              <a:rPr sz="14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total)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400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date</a:t>
            </a:r>
            <a:r>
              <a:rPr sz="1400" spc="-1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612775">
              <a:lnSpc>
                <a:spcPct val="100000"/>
              </a:lnSpc>
              <a:spcBef>
                <a:spcPts val="565"/>
              </a:spcBef>
            </a:pPr>
            <a:r>
              <a:rPr sz="1400" spc="-20" dirty="0">
                <a:solidFill>
                  <a:srgbClr val="800000"/>
                </a:solidFill>
                <a:latin typeface="Courier New"/>
                <a:cs typeface="Courier New"/>
              </a:rPr>
              <a:t>sales_amount</a:t>
            </a:r>
            <a:r>
              <a:rPr sz="1400" spc="-37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784225" marR="3169920" indent="-172085">
              <a:lnSpc>
                <a:spcPct val="142700"/>
              </a:lnSpc>
            </a:pPr>
            <a:r>
              <a:rPr sz="1400" i="1" spc="-10" dirty="0">
                <a:solidFill>
                  <a:srgbClr val="FF00FF"/>
                </a:solidFill>
                <a:latin typeface="Courier New"/>
                <a:cs typeface="Courier New"/>
              </a:rPr>
              <a:t>Sum</a:t>
            </a: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(sales_amount)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OVER</a:t>
            </a:r>
            <a:r>
              <a:rPr sz="1400" spc="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00000"/>
                </a:solidFill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955675">
              <a:lnSpc>
                <a:spcPct val="100000"/>
              </a:lnSpc>
              <a:spcBef>
                <a:spcPts val="565"/>
              </a:spcBef>
            </a:pP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ORDER</a:t>
            </a:r>
            <a:r>
              <a:rPr sz="1400" spc="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4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00000"/>
                </a:solidFill>
                <a:latin typeface="Courier New"/>
                <a:cs typeface="Courier New"/>
              </a:rPr>
              <a:t>date)</a:t>
            </a:r>
            <a:r>
              <a:rPr sz="1400" spc="5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r>
              <a:rPr sz="1400" spc="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running_total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612775" algn="l"/>
              </a:tabLst>
            </a:pPr>
            <a:r>
              <a:rPr sz="1400" spc="-20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r>
              <a:rPr sz="1400" spc="-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64938" y="3633917"/>
          <a:ext cx="3000775" cy="30251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845"/>
                <a:gridCol w="1341499"/>
                <a:gridCol w="1134431"/>
              </a:tblGrid>
              <a:tr h="52239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48683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8683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0969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4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05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0969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4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0969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160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2012-12-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03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12343" y="3515449"/>
          <a:ext cx="4194628" cy="31089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58530"/>
                <a:gridCol w="1318049"/>
                <a:gridCol w="1318049"/>
              </a:tblGrid>
              <a:tr h="67479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running_total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48683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8683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149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8683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4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05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167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8683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4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187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48683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160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2012-12-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03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347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3387037" y="5021883"/>
            <a:ext cx="895350" cy="444500"/>
            <a:chOff x="3387037" y="3766412"/>
            <a:chExt cx="895350" cy="333375"/>
          </a:xfrm>
        </p:grpSpPr>
        <p:sp>
          <p:nvSpPr>
            <p:cNvPr id="7" name="object 7"/>
            <p:cNvSpPr/>
            <p:nvPr/>
          </p:nvSpPr>
          <p:spPr>
            <a:xfrm>
              <a:off x="3391799" y="3771174"/>
              <a:ext cx="885825" cy="323850"/>
            </a:xfrm>
            <a:custGeom>
              <a:avLst/>
              <a:gdLst/>
              <a:ahLst/>
              <a:cxnLst/>
              <a:rect l="l" t="t" r="r" b="b"/>
              <a:pathLst>
                <a:path w="885825" h="323850">
                  <a:moveTo>
                    <a:pt x="723449" y="323699"/>
                  </a:moveTo>
                  <a:lnTo>
                    <a:pt x="723449" y="242774"/>
                  </a:lnTo>
                  <a:lnTo>
                    <a:pt x="0" y="242774"/>
                  </a:lnTo>
                  <a:lnTo>
                    <a:pt x="0" y="80924"/>
                  </a:lnTo>
                  <a:lnTo>
                    <a:pt x="723449" y="80924"/>
                  </a:lnTo>
                  <a:lnTo>
                    <a:pt x="723449" y="0"/>
                  </a:lnTo>
                  <a:lnTo>
                    <a:pt x="885299" y="161849"/>
                  </a:lnTo>
                  <a:lnTo>
                    <a:pt x="723449" y="323699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91799" y="3771174"/>
              <a:ext cx="885825" cy="323850"/>
            </a:xfrm>
            <a:custGeom>
              <a:avLst/>
              <a:gdLst/>
              <a:ahLst/>
              <a:cxnLst/>
              <a:rect l="l" t="t" r="r" b="b"/>
              <a:pathLst>
                <a:path w="885825" h="323850">
                  <a:moveTo>
                    <a:pt x="0" y="80924"/>
                  </a:moveTo>
                  <a:lnTo>
                    <a:pt x="723449" y="80924"/>
                  </a:lnTo>
                  <a:lnTo>
                    <a:pt x="723449" y="0"/>
                  </a:lnTo>
                  <a:lnTo>
                    <a:pt x="885299" y="161849"/>
                  </a:lnTo>
                  <a:lnTo>
                    <a:pt x="723449" y="323699"/>
                  </a:lnTo>
                  <a:lnTo>
                    <a:pt x="723449" y="242774"/>
                  </a:lnTo>
                  <a:lnTo>
                    <a:pt x="0" y="242774"/>
                  </a:lnTo>
                  <a:lnTo>
                    <a:pt x="0" y="80924"/>
                  </a:lnTo>
                  <a:close/>
                </a:path>
              </a:pathLst>
            </a:custGeom>
            <a:ln w="9524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/>
              <a:t>Оконные</a:t>
            </a:r>
            <a:r>
              <a:rPr spc="-90" dirty="0"/>
              <a:t> </a:t>
            </a:r>
            <a:r>
              <a:rPr spc="-70" dirty="0"/>
              <a:t>функции:</a:t>
            </a:r>
            <a:r>
              <a:rPr spc="-85" dirty="0"/>
              <a:t> </a:t>
            </a:r>
            <a:r>
              <a:rPr dirty="0"/>
              <a:t>пример</a:t>
            </a:r>
            <a:r>
              <a:rPr spc="-80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750" y="1928412"/>
            <a:ext cx="3394710" cy="2797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Подсчитать</a:t>
            </a:r>
            <a:r>
              <a:rPr sz="14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общую</a:t>
            </a:r>
            <a:r>
              <a:rPr sz="14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Roboto"/>
                <a:cs typeface="Roboto"/>
              </a:rPr>
              <a:t>сумму</a:t>
            </a:r>
            <a:r>
              <a:rPr sz="14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34343"/>
                </a:solidFill>
                <a:latin typeface="Roboto"/>
                <a:cs typeface="Roboto"/>
              </a:rPr>
              <a:t>покупок</a:t>
            </a:r>
            <a:r>
              <a:rPr sz="14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Roboto"/>
                <a:cs typeface="Roboto"/>
              </a:rPr>
              <a:t>по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каждому</a:t>
            </a:r>
            <a:r>
              <a:rPr sz="14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Roboto"/>
                <a:cs typeface="Roboto"/>
              </a:rPr>
              <a:t>клиенту.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400" spc="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35" dirty="0">
                <a:solidFill>
                  <a:srgbClr val="C0C0C0"/>
                </a:solidFill>
                <a:latin typeface="Courier New"/>
                <a:cs typeface="Courier New"/>
              </a:rPr>
              <a:t>*,</a:t>
            </a:r>
            <a:endParaRPr sz="1400">
              <a:latin typeface="Courier New"/>
              <a:cs typeface="Courier New"/>
            </a:endParaRPr>
          </a:p>
          <a:p>
            <a:pPr marL="784225" marR="1348740" indent="-172085">
              <a:lnSpc>
                <a:spcPct val="142700"/>
              </a:lnSpc>
            </a:pPr>
            <a:r>
              <a:rPr sz="1400" i="1" spc="-10" dirty="0">
                <a:solidFill>
                  <a:srgbClr val="FF00FF"/>
                </a:solidFill>
                <a:latin typeface="Courier New"/>
                <a:cs typeface="Courier New"/>
              </a:rPr>
              <a:t>Sum</a:t>
            </a: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(sales_amount)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OVER</a:t>
            </a:r>
            <a:r>
              <a:rPr sz="1400" spc="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spc="-50" dirty="0">
                <a:solidFill>
                  <a:srgbClr val="800000"/>
                </a:solidFill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955675">
              <a:lnSpc>
                <a:spcPct val="100000"/>
              </a:lnSpc>
              <a:spcBef>
                <a:spcPts val="565"/>
              </a:spcBef>
            </a:pPr>
            <a:r>
              <a:rPr sz="1400" dirty="0">
                <a:solidFill>
                  <a:srgbClr val="800000"/>
                </a:solidFill>
                <a:latin typeface="Courier New"/>
                <a:cs typeface="Courier New"/>
              </a:rPr>
              <a:t>partition</a:t>
            </a:r>
            <a:r>
              <a:rPr sz="1400" spc="8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400" spc="-1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800000"/>
                </a:solidFill>
                <a:latin typeface="Courier New"/>
                <a:cs typeface="Courier New"/>
              </a:rPr>
              <a:t>client)</a:t>
            </a:r>
            <a:r>
              <a:rPr sz="1400" spc="5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400" spc="-25" dirty="0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sales_total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612775" algn="l"/>
              </a:tabLst>
            </a:pPr>
            <a:r>
              <a:rPr sz="1400" spc="-20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1400" dirty="0">
                <a:solidFill>
                  <a:srgbClr val="0000FF"/>
                </a:solidFill>
                <a:latin typeface="Courier New"/>
                <a:cs typeface="Courier New"/>
              </a:rPr>
              <a:t>	</a:t>
            </a:r>
            <a:r>
              <a:rPr sz="14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r>
              <a:rPr sz="1400" spc="-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08402" y="1895816"/>
          <a:ext cx="5309895" cy="3331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692"/>
                <a:gridCol w="1421953"/>
                <a:gridCol w="1343468"/>
                <a:gridCol w="1026891"/>
                <a:gridCol w="1026891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client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sales_total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262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Василий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4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05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38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4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38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160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2012-12-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03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262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/>
              <a:t>Оконные</a:t>
            </a:r>
            <a:r>
              <a:rPr spc="-110" dirty="0"/>
              <a:t> </a:t>
            </a:r>
            <a:r>
              <a:rPr spc="-65" dirty="0"/>
              <a:t>функции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576" y="1989164"/>
            <a:ext cx="4613275" cy="654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Другие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примеры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аналитических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оконных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функций:</a:t>
            </a:r>
            <a:endParaRPr sz="1500">
              <a:latin typeface="Roboto"/>
              <a:cs typeface="Roboto"/>
            </a:endParaRPr>
          </a:p>
          <a:p>
            <a:pPr marL="469265" indent="-343535">
              <a:lnSpc>
                <a:spcPct val="100000"/>
              </a:lnSpc>
              <a:spcBef>
                <a:spcPts val="136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500" b="1" spc="-10" dirty="0">
                <a:solidFill>
                  <a:srgbClr val="434343"/>
                </a:solidFill>
                <a:latin typeface="Roboto"/>
                <a:cs typeface="Roboto"/>
              </a:rPr>
              <a:t>ROW_NUMBER:</a:t>
            </a:r>
            <a:r>
              <a:rPr sz="1500" b="1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номер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внутри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окна;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r>
              <a:rPr lang="ru-RU" altLang="ru-RU" sz="3600" dirty="0" smtClean="0"/>
              <a:t>Применение выражения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GROUP</a:t>
            </a:r>
            <a:r>
              <a:rPr lang="en-US" altLang="ru-RU" sz="3600" dirty="0" smtClean="0"/>
              <a:t>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BY</a:t>
            </a:r>
            <a:endParaRPr lang="ru-RU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EA748FC6-ABBE-48F9-B66A-210DFE96AD5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471282"/>
            <a:ext cx="7277100" cy="9858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AVG(salary)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xmlns="" id="{276E5BE4-DE75-4841-A343-F10786F72A3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571169"/>
            <a:ext cx="7918450" cy="175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000" dirty="0" smtClean="0"/>
              <a:t>Все столбцы в списке SELECT, которые не находятся в групповых функциях, должны быть в выражении GROUP BY.</a:t>
            </a:r>
            <a:endParaRPr lang="en-US" altLang="ru-RU" sz="2000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0878B38C-AA6D-4A24-A5EC-94FD57BCE6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0113" y="3099932"/>
            <a:ext cx="3160712" cy="2873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2A572C58-99E9-4E99-AE2E-22F719ED54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5825" y="2534782"/>
            <a:ext cx="1978025" cy="3016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14B62966-82AD-4E3D-970A-0ED094A9D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3369"/>
            <a:ext cx="4276725" cy="1743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354649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/>
              <a:t>Оконные</a:t>
            </a:r>
            <a:r>
              <a:rPr spc="-110" dirty="0"/>
              <a:t> </a:t>
            </a:r>
            <a:r>
              <a:rPr spc="-65" dirty="0"/>
              <a:t>функции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575" y="1989165"/>
            <a:ext cx="7112634" cy="1000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Другие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примеры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аналитических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оконных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функций:</a:t>
            </a:r>
            <a:endParaRPr sz="1500">
              <a:latin typeface="Roboto"/>
              <a:cs typeface="Roboto"/>
            </a:endParaRPr>
          </a:p>
          <a:p>
            <a:pPr marL="469265" indent="-343535">
              <a:lnSpc>
                <a:spcPct val="100000"/>
              </a:lnSpc>
              <a:spcBef>
                <a:spcPts val="136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500" b="1" spc="-10" dirty="0">
                <a:solidFill>
                  <a:srgbClr val="434343"/>
                </a:solidFill>
                <a:latin typeface="Roboto"/>
                <a:cs typeface="Roboto"/>
              </a:rPr>
              <a:t>ROW_NUMBER:</a:t>
            </a:r>
            <a:r>
              <a:rPr sz="1500" b="1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номер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внутри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окна;</a:t>
            </a:r>
            <a:endParaRPr sz="1500">
              <a:latin typeface="Roboto"/>
              <a:cs typeface="Roboto"/>
            </a:endParaRPr>
          </a:p>
          <a:p>
            <a:pPr marL="469265" indent="-343535">
              <a:lnSpc>
                <a:spcPct val="100000"/>
              </a:lnSpc>
              <a:spcBef>
                <a:spcPts val="9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RANK,</a:t>
            </a:r>
            <a:r>
              <a:rPr sz="1500" b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DENSE_RANK:</a:t>
            </a:r>
            <a:r>
              <a:rPr sz="150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номер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в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окне</a:t>
            </a:r>
            <a:r>
              <a:rPr sz="15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отсортированными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строками;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/>
              <a:t>Оконные</a:t>
            </a:r>
            <a:r>
              <a:rPr spc="-110" dirty="0"/>
              <a:t> </a:t>
            </a:r>
            <a:r>
              <a:rPr spc="-65" dirty="0"/>
              <a:t>функции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575" y="1989164"/>
            <a:ext cx="7112634" cy="1346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Другие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примеры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аналитических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оконных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функций:</a:t>
            </a:r>
            <a:endParaRPr sz="1500">
              <a:latin typeface="Roboto"/>
              <a:cs typeface="Roboto"/>
            </a:endParaRPr>
          </a:p>
          <a:p>
            <a:pPr marL="469265" indent="-343535">
              <a:lnSpc>
                <a:spcPct val="100000"/>
              </a:lnSpc>
              <a:spcBef>
                <a:spcPts val="136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500" b="1" spc="-10" dirty="0">
                <a:solidFill>
                  <a:srgbClr val="434343"/>
                </a:solidFill>
                <a:latin typeface="Roboto"/>
                <a:cs typeface="Roboto"/>
              </a:rPr>
              <a:t>ROW_NUMBER:</a:t>
            </a:r>
            <a:r>
              <a:rPr sz="1500" b="1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номер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внутри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окна;</a:t>
            </a:r>
            <a:endParaRPr sz="1500">
              <a:latin typeface="Roboto"/>
              <a:cs typeface="Roboto"/>
            </a:endParaRPr>
          </a:p>
          <a:p>
            <a:pPr marL="469265" indent="-343535">
              <a:lnSpc>
                <a:spcPct val="100000"/>
              </a:lnSpc>
              <a:spcBef>
                <a:spcPts val="9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RANK,</a:t>
            </a:r>
            <a:r>
              <a:rPr sz="1500" b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DENSE_RANK:</a:t>
            </a:r>
            <a:r>
              <a:rPr sz="150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номер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в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окне</a:t>
            </a:r>
            <a:r>
              <a:rPr sz="15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отсортированными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строками;</a:t>
            </a:r>
            <a:endParaRPr sz="1500">
              <a:latin typeface="Roboto"/>
              <a:cs typeface="Roboto"/>
            </a:endParaRPr>
          </a:p>
          <a:p>
            <a:pPr marL="469265" indent="-343535">
              <a:lnSpc>
                <a:spcPct val="100000"/>
              </a:lnSpc>
              <a:spcBef>
                <a:spcPts val="900"/>
              </a:spcBef>
              <a:buFont typeface="Arial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LAG,</a:t>
            </a:r>
            <a:r>
              <a:rPr sz="150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LEAD:</a:t>
            </a:r>
            <a:r>
              <a:rPr sz="15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Значение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предыдущей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или</a:t>
            </a:r>
            <a:r>
              <a:rPr sz="15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последующей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в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 окне;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/>
              <a:t>Оконные</a:t>
            </a:r>
            <a:r>
              <a:rPr spc="-110" dirty="0"/>
              <a:t> </a:t>
            </a:r>
            <a:r>
              <a:rPr spc="-65" dirty="0"/>
              <a:t>функции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575" y="1989164"/>
            <a:ext cx="7112634" cy="1692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Другие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примеры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аналитических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оконных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функций:</a:t>
            </a:r>
            <a:endParaRPr sz="1500">
              <a:latin typeface="Roboto"/>
              <a:cs typeface="Roboto"/>
            </a:endParaRPr>
          </a:p>
          <a:p>
            <a:pPr marL="469265" indent="-343535">
              <a:lnSpc>
                <a:spcPct val="100000"/>
              </a:lnSpc>
              <a:spcBef>
                <a:spcPts val="136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500" b="1" spc="-10" dirty="0">
                <a:solidFill>
                  <a:srgbClr val="434343"/>
                </a:solidFill>
                <a:latin typeface="Roboto"/>
                <a:cs typeface="Roboto"/>
              </a:rPr>
              <a:t>ROW_NUMBER:</a:t>
            </a:r>
            <a:r>
              <a:rPr sz="1500" b="1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номер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внутри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окна;</a:t>
            </a:r>
            <a:endParaRPr sz="1500">
              <a:latin typeface="Roboto"/>
              <a:cs typeface="Roboto"/>
            </a:endParaRPr>
          </a:p>
          <a:p>
            <a:pPr marL="469265" indent="-343535">
              <a:lnSpc>
                <a:spcPct val="100000"/>
              </a:lnSpc>
              <a:spcBef>
                <a:spcPts val="9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RANK,</a:t>
            </a:r>
            <a:r>
              <a:rPr sz="1500" b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DENSE_RANK:</a:t>
            </a:r>
            <a:r>
              <a:rPr sz="150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номер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в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окне</a:t>
            </a:r>
            <a:r>
              <a:rPr sz="15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отсортированными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строками;</a:t>
            </a:r>
            <a:endParaRPr sz="1500">
              <a:latin typeface="Roboto"/>
              <a:cs typeface="Roboto"/>
            </a:endParaRPr>
          </a:p>
          <a:p>
            <a:pPr marL="469265" indent="-343535">
              <a:lnSpc>
                <a:spcPct val="100000"/>
              </a:lnSpc>
              <a:spcBef>
                <a:spcPts val="900"/>
              </a:spcBef>
              <a:buFont typeface="Arial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LAG,</a:t>
            </a:r>
            <a:r>
              <a:rPr sz="1500" b="1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LEAD:</a:t>
            </a:r>
            <a:r>
              <a:rPr sz="1500" b="1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Значение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предыдущей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или</a:t>
            </a:r>
            <a:r>
              <a:rPr sz="15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последующей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в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 окне;</a:t>
            </a:r>
            <a:endParaRPr sz="1500">
              <a:latin typeface="Roboto"/>
              <a:cs typeface="Roboto"/>
            </a:endParaRPr>
          </a:p>
          <a:p>
            <a:pPr marL="469265" indent="-343535">
              <a:lnSpc>
                <a:spcPct val="100000"/>
              </a:lnSpc>
              <a:spcBef>
                <a:spcPts val="90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1500" b="1" spc="-10" dirty="0">
                <a:solidFill>
                  <a:srgbClr val="434343"/>
                </a:solidFill>
                <a:latin typeface="Roboto"/>
                <a:cs typeface="Roboto"/>
              </a:rPr>
              <a:t>FIRST_VALUE,</a:t>
            </a:r>
            <a:r>
              <a:rPr sz="1500" b="1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LAST_VALUE: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Первое</a:t>
            </a:r>
            <a:r>
              <a:rPr sz="15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или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последнее</a:t>
            </a:r>
            <a:r>
              <a:rPr sz="15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значение</a:t>
            </a:r>
            <a:r>
              <a:rPr sz="15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в</a:t>
            </a:r>
            <a:r>
              <a:rPr sz="1500" spc="-1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окне;</a:t>
            </a:r>
            <a:endParaRPr sz="1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Оконные</a:t>
            </a:r>
            <a:r>
              <a:rPr sz="3600" spc="-140" dirty="0"/>
              <a:t> </a:t>
            </a:r>
            <a:r>
              <a:rPr sz="3600" spc="-85" dirty="0"/>
              <a:t>функции</a:t>
            </a:r>
            <a:r>
              <a:rPr sz="3600" spc="-100" dirty="0"/>
              <a:t> </a:t>
            </a:r>
            <a:r>
              <a:rPr sz="3600" dirty="0"/>
              <a:t>вместо</a:t>
            </a:r>
            <a:r>
              <a:rPr sz="3600" spc="-120" dirty="0"/>
              <a:t> </a:t>
            </a:r>
            <a:r>
              <a:rPr sz="3600" spc="-10" dirty="0"/>
              <a:t>рекурсии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375" y="1349465"/>
            <a:ext cx="3260302" cy="45494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4626" y="1349466"/>
            <a:ext cx="4356899" cy="2145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69696" y="3691079"/>
            <a:ext cx="2316148" cy="211840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Совместное</a:t>
            </a:r>
            <a:r>
              <a:rPr sz="2800" spc="-60" dirty="0"/>
              <a:t> </a:t>
            </a:r>
            <a:r>
              <a:rPr sz="2800" dirty="0"/>
              <a:t>вычисление</a:t>
            </a:r>
            <a:r>
              <a:rPr sz="2800" spc="-60" dirty="0"/>
              <a:t> </a:t>
            </a:r>
            <a:r>
              <a:rPr sz="2800" dirty="0"/>
              <a:t>по</a:t>
            </a:r>
            <a:r>
              <a:rPr sz="2800" spc="-55" dirty="0"/>
              <a:t> </a:t>
            </a:r>
            <a:r>
              <a:rPr sz="2800" spc="-20" dirty="0"/>
              <a:t>разным</a:t>
            </a:r>
            <a:r>
              <a:rPr sz="2800" spc="-60" dirty="0"/>
              <a:t> </a:t>
            </a:r>
            <a:r>
              <a:rPr sz="2800" spc="-10" dirty="0"/>
              <a:t>"окнам"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375" y="1349465"/>
            <a:ext cx="3699826" cy="42597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6150" y="1349467"/>
            <a:ext cx="4502624" cy="3543032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193" y="198212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/>
              <a:t>Оконные</a:t>
            </a:r>
            <a:r>
              <a:rPr spc="-110"/>
              <a:t> </a:t>
            </a:r>
            <a:r>
              <a:rPr spc="-65" smtClean="0"/>
              <a:t>функции</a:t>
            </a:r>
            <a:r>
              <a:rPr lang="en-US" spc="-65" dirty="0" smtClean="0"/>
              <a:t> </a:t>
            </a:r>
            <a:r>
              <a:rPr lang="ru-RU" spc="-65" dirty="0" smtClean="0"/>
              <a:t>в </a:t>
            </a:r>
            <a:r>
              <a:rPr lang="en-US" spc="-65" dirty="0" smtClean="0"/>
              <a:t>Hive</a:t>
            </a:r>
            <a:endParaRPr spc="-65" dirty="0"/>
          </a:p>
        </p:txBody>
      </p:sp>
      <p:sp>
        <p:nvSpPr>
          <p:cNvPr id="3" name="object 3"/>
          <p:cNvSpPr txBox="1"/>
          <p:nvPr/>
        </p:nvSpPr>
        <p:spPr>
          <a:xfrm>
            <a:off x="530031" y="1169106"/>
            <a:ext cx="7656025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dirty="0" smtClean="0"/>
              <a:t>Оконные функции (</a:t>
            </a:r>
            <a:r>
              <a:rPr lang="ru-RU" sz="1600" dirty="0" err="1" smtClean="0"/>
              <a:t>window</a:t>
            </a:r>
            <a:r>
              <a:rPr lang="ru-RU" sz="1600" dirty="0" smtClean="0"/>
              <a:t> </a:t>
            </a:r>
            <a:r>
              <a:rPr lang="ru-RU" sz="1600" dirty="0" err="1" smtClean="0"/>
              <a:t>functions</a:t>
            </a:r>
            <a:r>
              <a:rPr lang="ru-RU" sz="1600" dirty="0" smtClean="0"/>
              <a:t>) в </a:t>
            </a:r>
            <a:r>
              <a:rPr lang="ru-RU" sz="1600" b="1" dirty="0" err="1" smtClean="0"/>
              <a:t>Apache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Hive</a:t>
            </a:r>
            <a:r>
              <a:rPr lang="ru-RU" sz="1600" dirty="0" smtClean="0"/>
              <a:t> — это мощный инструмент для выполнения </a:t>
            </a:r>
            <a:r>
              <a:rPr lang="ru-RU" sz="1600" b="1" dirty="0" smtClean="0"/>
              <a:t>аналитических вычислений</a:t>
            </a:r>
            <a:r>
              <a:rPr lang="ru-RU" sz="1600" dirty="0" smtClean="0"/>
              <a:t> по строкам, сгруппированным по определённому окну (</a:t>
            </a:r>
            <a:r>
              <a:rPr lang="ru-RU" sz="1600" dirty="0" err="1" smtClean="0"/>
              <a:t>partition</a:t>
            </a:r>
            <a:r>
              <a:rPr lang="ru-RU" sz="1600" dirty="0" smtClean="0"/>
              <a:t>).</a:t>
            </a:r>
            <a:endParaRPr lang="en-US" sz="1600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dirty="0" smtClean="0"/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600" dirty="0" smtClean="0"/>
              <a:t> </a:t>
            </a:r>
            <a:r>
              <a:rPr lang="ru-RU" sz="1600" dirty="0" smtClean="0"/>
              <a:t>В отличие от агрегатных функций, оконные функции </a:t>
            </a:r>
            <a:r>
              <a:rPr lang="ru-RU" sz="1600" b="1" dirty="0" smtClean="0"/>
              <a:t>не уменьшают количество строк</a:t>
            </a:r>
            <a:r>
              <a:rPr lang="ru-RU" sz="1600" dirty="0" smtClean="0"/>
              <a:t> в результате, а возвращают вычисленное значение для каждой строки в пределах заданного окна.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1029" name="Picture 5" descr="D:\GitHub\AIS_courses\Анализ_данных_SQL_Hive\лекция_08\img\sql-window-function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421" y="3276599"/>
            <a:ext cx="7123113" cy="274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193" y="198212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GROUP BY </a:t>
            </a:r>
            <a:r>
              <a:rPr lang="ru-RU" dirty="0" smtClean="0"/>
              <a:t>и </a:t>
            </a:r>
            <a:r>
              <a:rPr smtClean="0"/>
              <a:t>Оконные</a:t>
            </a:r>
            <a:r>
              <a:rPr spc="-110" smtClean="0"/>
              <a:t> </a:t>
            </a:r>
            <a:r>
              <a:rPr spc="-65" smtClean="0"/>
              <a:t>функции</a:t>
            </a:r>
            <a:endParaRPr spc="-65" dirty="0"/>
          </a:p>
        </p:txBody>
      </p:sp>
      <p:pic>
        <p:nvPicPr>
          <p:cNvPr id="73730" name="Picture 2" descr="D:\GitHub\AIS_courses\Анализ_данных_SQL_Hive\лекция_08\img\B01781_06_0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218" y="1863724"/>
            <a:ext cx="8345810" cy="34122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2193" y="198212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/>
              <a:t>Оконные</a:t>
            </a:r>
            <a:r>
              <a:rPr spc="-110"/>
              <a:t> </a:t>
            </a:r>
            <a:r>
              <a:rPr spc="-65" smtClean="0"/>
              <a:t>функции</a:t>
            </a:r>
            <a:r>
              <a:rPr lang="en-US" spc="-65" dirty="0" smtClean="0"/>
              <a:t> </a:t>
            </a:r>
            <a:r>
              <a:rPr lang="ru-RU" spc="-65" dirty="0" smtClean="0"/>
              <a:t>в </a:t>
            </a:r>
            <a:r>
              <a:rPr lang="en-US" spc="-65" dirty="0" smtClean="0"/>
              <a:t>Hive</a:t>
            </a:r>
            <a:endParaRPr spc="-65" dirty="0"/>
          </a:p>
        </p:txBody>
      </p:sp>
      <p:pic>
        <p:nvPicPr>
          <p:cNvPr id="1027" name="Picture 3" descr="D:\GitHub\AIS_courses\Анализ_данных_SQL_Hive\лекция_08\img\1_PVhKnZYaGNSoJyxwAtzq9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315" y="1216705"/>
            <a:ext cx="7412266" cy="52415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93" y="161926"/>
            <a:ext cx="7886700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dirty="0" smtClean="0"/>
              <a:t>Синтаксис оконной </a:t>
            </a:r>
            <a:r>
              <a:rPr lang="ru-RU" dirty="0" smtClean="0"/>
              <a:t>функции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325" y="1232810"/>
            <a:ext cx="3546475" cy="1929045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544286" y="3868057"/>
            <a:ext cx="7866743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PARTITION BY — разбивает данные на группы (например, по клиенту)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ORDER BY — упорядочивает строки внутри группы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ROWS BETWEEN ... — определяет диапазон строк (например, текущая + предыдущие)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8022" y="190955"/>
            <a:ext cx="78867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lang="ru-RU" sz="4000" dirty="0" smtClean="0"/>
              <a:t>Диапазон строк в Оконной функции</a:t>
            </a:r>
            <a:endParaRPr sz="4000" spc="-65" dirty="0"/>
          </a:p>
        </p:txBody>
      </p:sp>
      <p:pic>
        <p:nvPicPr>
          <p:cNvPr id="74754" name="Picture 2" descr="D:\GitHub\AIS_courses\Анализ_данных_SQL_Hive\лекция_08\img\window-fram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184" y="1579335"/>
            <a:ext cx="7765948" cy="3174093"/>
          </a:xfrm>
          <a:prstGeom prst="rect">
            <a:avLst/>
          </a:prstGeom>
          <a:noFill/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7487" y="5145313"/>
            <a:ext cx="738777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Вы</a:t>
            </a:r>
            <a:r>
              <a:rPr kumimoji="0" lang="ru-RU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можете задать различные </a:t>
            </a:r>
            <a:r>
              <a:rPr lang="ru-RU" sz="1600" dirty="0" smtClean="0">
                <a:cs typeface="Arial" pitchFamily="34" charset="0"/>
              </a:rPr>
              <a:t>настройки для Оконной функции, что бы управлять «размером окна» - то есть количеством входящих в него строк.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выражения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GROUP</a:t>
            </a:r>
            <a:r>
              <a:rPr lang="en-US" altLang="ru-RU" sz="3600" dirty="0" smtClean="0"/>
              <a:t>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BY</a:t>
            </a:r>
            <a:endParaRPr lang="ru-RU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32E902E3-C71E-4390-8480-97CE9D977C7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350678"/>
            <a:ext cx="7258050" cy="915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xmlns="" id="{52659EC9-BD67-4FD8-8427-61D8D8D9E3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20370"/>
            <a:ext cx="7918450" cy="17510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altLang="ru-RU" dirty="0" smtClean="0"/>
              <a:t>Колонка внутри</a:t>
            </a:r>
            <a:r>
              <a:rPr lang="en-US" altLang="ru-RU" dirty="0" smtClean="0"/>
              <a:t> </a:t>
            </a:r>
            <a:r>
              <a:rPr lang="en-US" altLang="ru-RU" dirty="0" smtClean="0">
                <a:latin typeface="Courier New" panose="02070309020205020404" pitchFamily="49" charset="0"/>
              </a:rPr>
              <a:t>GROUP</a:t>
            </a:r>
            <a:r>
              <a:rPr lang="en-US" altLang="ru-RU" dirty="0" smtClean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BY</a:t>
            </a:r>
            <a:r>
              <a:rPr lang="en-US" altLang="ru-RU" dirty="0"/>
              <a:t> </a:t>
            </a:r>
            <a:r>
              <a:rPr lang="ru-RU" altLang="ru-RU" dirty="0" smtClean="0"/>
              <a:t>необязательно должна быть в выборке</a:t>
            </a:r>
            <a:r>
              <a:rPr lang="en-US" altLang="ru-RU" dirty="0" smtClean="0"/>
              <a:t> </a:t>
            </a:r>
            <a:r>
              <a:rPr lang="en-US" altLang="ru-RU" dirty="0" smtClean="0">
                <a:latin typeface="Courier New" panose="02070309020205020404" pitchFamily="49" charset="0"/>
              </a:rPr>
              <a:t>SELECT</a:t>
            </a:r>
            <a:endParaRPr lang="en-US" alt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CE5222C-F3D3-472C-BCE8-63C7AEE7294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36625" y="2337978"/>
            <a:ext cx="605155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AVG(salary)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B43CAA89-28C2-4A81-A317-88A44E36FF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2188" y="2936466"/>
            <a:ext cx="3065462" cy="3016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xmlns="" id="{12211B80-CE7F-4B33-8479-A0FC1723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33378"/>
            <a:ext cx="3446463" cy="1909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988099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93" y="161926"/>
            <a:ext cx="788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4000" dirty="0" smtClean="0"/>
              <a:t>Параметры </a:t>
            </a:r>
            <a:r>
              <a:rPr lang="en-US" sz="4000" dirty="0" smtClean="0"/>
              <a:t>ROWS BETWEEN</a:t>
            </a:r>
            <a:endParaRPr lang="ru-RU" sz="4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435428" y="1148080"/>
          <a:ext cx="7765144" cy="20726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82572"/>
                <a:gridCol w="38825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Форма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Что она делает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ROWS BETWEEN </a:t>
                      </a:r>
                      <a:r>
                        <a:rPr lang="en-US" sz="1600" b="1" dirty="0"/>
                        <a:t>UNBOUNDED</a:t>
                      </a:r>
                      <a:r>
                        <a:rPr lang="en-US" sz="1600" dirty="0"/>
                        <a:t> PRECEDING AND </a:t>
                      </a:r>
                      <a:r>
                        <a:rPr lang="en-US" sz="1600" b="1" dirty="0"/>
                        <a:t>CURRENT 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/>
                        <a:t>От начала окна до текущей строки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ROWS BETWEEN </a:t>
                      </a:r>
                      <a:r>
                        <a:rPr lang="en-US" sz="1600" b="1" dirty="0"/>
                        <a:t>2</a:t>
                      </a:r>
                      <a:r>
                        <a:rPr lang="en-US" sz="1600" dirty="0"/>
                        <a:t> PRECEDING AND </a:t>
                      </a:r>
                      <a:r>
                        <a:rPr lang="en-US" sz="1600" b="1" dirty="0"/>
                        <a:t>CURRENT</a:t>
                      </a:r>
                      <a:r>
                        <a:rPr lang="en-US" sz="1600" dirty="0"/>
                        <a:t> 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Последние 3 строки (2 предыдущие + текущая)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ROWS BETWEEN </a:t>
                      </a:r>
                      <a:r>
                        <a:rPr lang="en-US" sz="1600" b="1" dirty="0"/>
                        <a:t>CURRENT</a:t>
                      </a:r>
                      <a:r>
                        <a:rPr lang="en-US" sz="1600" dirty="0"/>
                        <a:t> ROW AND </a:t>
                      </a:r>
                      <a:r>
                        <a:rPr lang="en-US" sz="1600" b="1" dirty="0"/>
                        <a:t>UNBOUNDED</a:t>
                      </a:r>
                      <a:r>
                        <a:rPr lang="en-US" sz="1600" dirty="0"/>
                        <a:t> FOLLOWING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Текущая и все после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1681" name="Picture 1" descr="D:\GitHub\AIS_courses\Анализ_данных_SQL_Hive\лекция_08\img\window-fram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40970" y="3419602"/>
            <a:ext cx="6103257" cy="32118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93" y="161926"/>
            <a:ext cx="7886700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3200" dirty="0" smtClean="0"/>
              <a:t>SUM() — накопительная сумма (</a:t>
            </a:r>
            <a:r>
              <a:rPr lang="ru-RU" sz="3200" dirty="0" err="1" smtClean="0"/>
              <a:t>running</a:t>
            </a:r>
            <a:r>
              <a:rPr lang="ru-RU" sz="3200" dirty="0" smtClean="0"/>
              <a:t> </a:t>
            </a:r>
            <a:r>
              <a:rPr lang="ru-RU" sz="3200" dirty="0" err="1" smtClean="0"/>
              <a:t>total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06398" y="972457"/>
            <a:ext cx="78667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ts val="600"/>
              </a:spcBef>
              <a:spcAft>
                <a:spcPct val="0"/>
              </a:spcAft>
            </a:pPr>
            <a:r>
              <a:rPr lang="ru-RU" sz="1600" b="1" dirty="0" smtClean="0"/>
              <a:t>Задача:</a:t>
            </a:r>
            <a:r>
              <a:rPr lang="ru-RU" sz="1600" dirty="0" smtClean="0"/>
              <a:t> накопительная сумма заказов клиента по дате: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7709" y="1730142"/>
            <a:ext cx="6151309" cy="3132138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4628" y="5283191"/>
            <a:ext cx="78667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ts val="600"/>
              </a:spcBef>
              <a:spcAft>
                <a:spcPct val="0"/>
              </a:spcAft>
            </a:pPr>
            <a:r>
              <a:rPr lang="ru-RU" sz="1600" dirty="0" smtClean="0"/>
              <a:t>Вычисляет сумму всех заказов клиента от самого первого до текущего.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93" y="161926"/>
            <a:ext cx="7886700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3200" dirty="0" smtClean="0"/>
              <a:t>SUM() — накопительная сумма (</a:t>
            </a:r>
            <a:r>
              <a:rPr lang="ru-RU" sz="3200" dirty="0" err="1" smtClean="0"/>
              <a:t>running</a:t>
            </a:r>
            <a:r>
              <a:rPr lang="ru-RU" sz="3200" dirty="0" smtClean="0"/>
              <a:t> </a:t>
            </a:r>
            <a:r>
              <a:rPr lang="ru-RU" sz="3200" dirty="0" err="1" smtClean="0"/>
              <a:t>total</a:t>
            </a:r>
            <a:r>
              <a:rPr lang="ru-RU" sz="3200" dirty="0" smtClean="0"/>
              <a:t>)</a:t>
            </a:r>
            <a:endParaRPr lang="ru-RU" sz="3200" dirty="0"/>
          </a:p>
        </p:txBody>
      </p:sp>
      <p:pic>
        <p:nvPicPr>
          <p:cNvPr id="78850" name="Picture 2" descr="D:\GitHub\AIS_courses\Анализ_данных_SQL_Hive\лекция_08\img\sum-application.p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344" y="2512785"/>
            <a:ext cx="8721909" cy="21535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93" y="161926"/>
            <a:ext cx="7886700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dirty="0" smtClean="0"/>
              <a:t>AVG() — </a:t>
            </a:r>
            <a:r>
              <a:rPr lang="ru-RU" sz="3200" dirty="0" smtClean="0"/>
              <a:t>скользящее среднее</a:t>
            </a:r>
            <a:endParaRPr lang="ru-RU" sz="320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06398" y="972457"/>
            <a:ext cx="78667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ts val="600"/>
              </a:spcBef>
              <a:spcAft>
                <a:spcPct val="0"/>
              </a:spcAft>
            </a:pPr>
            <a:r>
              <a:rPr lang="ru-RU" sz="1600" b="1" dirty="0" smtClean="0"/>
              <a:t>Задача:</a:t>
            </a:r>
            <a:r>
              <a:rPr lang="ru-RU" sz="1600" dirty="0" smtClean="0"/>
              <a:t> средняя сумма заказа за последние 3 строки по каждому клиенту: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84628" y="5246906"/>
            <a:ext cx="78667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ts val="600"/>
              </a:spcBef>
              <a:spcAft>
                <a:spcPct val="0"/>
              </a:spcAft>
            </a:pPr>
            <a:r>
              <a:rPr lang="ru-RU" sz="1600" dirty="0" smtClean="0"/>
              <a:t>Вычисляет сумму всех заказов клиента от самого первого до текущего.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472" y="1544636"/>
            <a:ext cx="5500295" cy="336844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93" y="161926"/>
            <a:ext cx="7886700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dirty="0" smtClean="0"/>
              <a:t>AVG() — </a:t>
            </a:r>
            <a:r>
              <a:rPr lang="ru-RU" sz="3200" dirty="0" smtClean="0"/>
              <a:t>скользящее среднее</a:t>
            </a:r>
            <a:endParaRPr lang="ru-RU" sz="3200" dirty="0"/>
          </a:p>
        </p:txBody>
      </p:sp>
      <p:pic>
        <p:nvPicPr>
          <p:cNvPr id="77826" name="Picture 2" descr="D:\GitHub\AIS_courses\Анализ_данных_SQL_Hive\лекция_08\img\partition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88" y="1800225"/>
            <a:ext cx="8505825" cy="32575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93" y="198212"/>
            <a:ext cx="7886700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dirty="0" smtClean="0"/>
              <a:t>COUNT() </a:t>
            </a:r>
            <a:r>
              <a:rPr lang="ru-RU" sz="3200" dirty="0" smtClean="0"/>
              <a:t>— подсчёт строк в окне</a:t>
            </a:r>
            <a:endParaRPr lang="ru-RU" sz="320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06398" y="972457"/>
            <a:ext cx="81134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ts val="600"/>
              </a:spcBef>
              <a:spcAft>
                <a:spcPct val="0"/>
              </a:spcAft>
            </a:pPr>
            <a:r>
              <a:rPr lang="ru-RU" sz="1600" b="1" dirty="0" smtClean="0"/>
              <a:t>Задача:</a:t>
            </a:r>
            <a:r>
              <a:rPr lang="ru-RU" sz="1600" dirty="0" smtClean="0"/>
              <a:t> Для каждого клиента посчитать, </a:t>
            </a:r>
            <a:r>
              <a:rPr lang="ru-RU" sz="1600" b="1" dirty="0" smtClean="0"/>
              <a:t>сколько клиентов в его городе</a:t>
            </a:r>
            <a:r>
              <a:rPr lang="ru-RU" sz="1600" dirty="0" smtClean="0"/>
              <a:t> (включая его самого</a:t>
            </a:r>
            <a:r>
              <a:rPr lang="ru-RU" sz="1600" dirty="0" smtClean="0"/>
              <a:t>):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00742" y="4470379"/>
            <a:ext cx="786674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/>
              <a:t>Что делает этот запрос</a:t>
            </a:r>
            <a:r>
              <a:rPr lang="ru-RU" sz="1600" b="1" dirty="0" smtClean="0"/>
              <a:t>:</a:t>
            </a:r>
          </a:p>
          <a:p>
            <a:endParaRPr lang="ru-RU" sz="1600" b="1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COUNT</a:t>
            </a:r>
            <a:r>
              <a:rPr lang="ru-RU" sz="1600" dirty="0" smtClean="0"/>
              <a:t>(*) OVER (PARTITION BY </a:t>
            </a:r>
            <a:r>
              <a:rPr lang="ru-RU" sz="1600" dirty="0" err="1" smtClean="0"/>
              <a:t>city</a:t>
            </a:r>
            <a:r>
              <a:rPr lang="ru-RU" sz="1600" dirty="0" smtClean="0"/>
              <a:t>) — считает количество клиентов </a:t>
            </a:r>
            <a:r>
              <a:rPr lang="ru-RU" sz="1600" b="1" dirty="0" smtClean="0"/>
              <a:t>в рамках каждого города</a:t>
            </a:r>
            <a:r>
              <a:rPr lang="ru-RU" sz="1600" dirty="0" smtClean="0"/>
              <a:t>, не агрегируя строки</a:t>
            </a:r>
            <a:r>
              <a:rPr lang="ru-RU" sz="1600" dirty="0" smtClean="0"/>
              <a:t>.</a:t>
            </a:r>
            <a:br>
              <a:rPr lang="ru-RU" sz="1600" dirty="0" smtClean="0"/>
            </a:b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Каждая </a:t>
            </a:r>
            <a:r>
              <a:rPr lang="ru-RU" sz="1600" dirty="0" smtClean="0"/>
              <a:t>строка остаётся на месте, просто появляется новое значение </a:t>
            </a:r>
            <a:r>
              <a:rPr lang="ru-RU" sz="1600" dirty="0" err="1" smtClean="0"/>
              <a:t>clients_in_city</a:t>
            </a:r>
            <a:r>
              <a:rPr lang="ru-RU" sz="1600" dirty="0" smtClean="0"/>
              <a:t>, показывающее, сколько клиентов проживают в том же городе, что и текущий клиент.</a:t>
            </a:r>
            <a:endParaRPr lang="ru-RU" sz="1600" dirty="0"/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746" y="1694541"/>
            <a:ext cx="5824383" cy="2565401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93" y="161926"/>
            <a:ext cx="7886700" cy="899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3200" dirty="0" smtClean="0"/>
              <a:t>ROW_NUMBER() — порядковый номер строки в пределах группы</a:t>
            </a:r>
            <a:endParaRPr lang="ru-RU" sz="320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35425" y="1531257"/>
            <a:ext cx="78667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ts val="600"/>
              </a:spcBef>
              <a:spcAft>
                <a:spcPct val="0"/>
              </a:spcAft>
            </a:pPr>
            <a:r>
              <a:rPr lang="ru-RU" sz="1600" b="1" dirty="0" smtClean="0"/>
              <a:t>Задача:</a:t>
            </a:r>
            <a:r>
              <a:rPr lang="ru-RU" sz="1600" dirty="0" smtClean="0"/>
              <a:t> </a:t>
            </a:r>
            <a:r>
              <a:rPr lang="ru-RU" sz="1600" dirty="0" smtClean="0"/>
              <a:t>показать </a:t>
            </a:r>
            <a:r>
              <a:rPr lang="ru-RU" sz="1600" dirty="0" smtClean="0"/>
              <a:t>номер заказа по дате для каждого клиента.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904" y="2016807"/>
            <a:ext cx="8431666" cy="171579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993" y="161926"/>
            <a:ext cx="7886700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3200" dirty="0" smtClean="0"/>
              <a:t>RANK</a:t>
            </a:r>
            <a:r>
              <a:rPr lang="ru-RU" sz="3200" dirty="0" smtClean="0"/>
              <a:t>()— </a:t>
            </a:r>
            <a:r>
              <a:rPr lang="ru-RU" sz="3200" dirty="0" smtClean="0"/>
              <a:t>ранжирование с пропусками</a:t>
            </a:r>
            <a:endParaRPr lang="ru-RU" sz="320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35425" y="1531257"/>
            <a:ext cx="78667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ts val="600"/>
              </a:spcBef>
              <a:spcAft>
                <a:spcPct val="0"/>
              </a:spcAft>
            </a:pPr>
            <a:r>
              <a:rPr lang="ru-RU" sz="1600" b="1" dirty="0" smtClean="0"/>
              <a:t>Задача:</a:t>
            </a:r>
            <a:r>
              <a:rPr lang="ru-RU" sz="1600" dirty="0" smtClean="0"/>
              <a:t> определить «топ» заказов по сумме.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155" y="2057175"/>
            <a:ext cx="8443547" cy="1520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29" y="161926"/>
            <a:ext cx="8021864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dirty="0" smtClean="0"/>
              <a:t>DENSE_RANK</a:t>
            </a:r>
            <a:r>
              <a:rPr lang="en-US" sz="3200" dirty="0" smtClean="0"/>
              <a:t>()</a:t>
            </a:r>
            <a:r>
              <a:rPr lang="ru-RU" sz="3200" dirty="0" smtClean="0"/>
              <a:t>— </a:t>
            </a:r>
            <a:r>
              <a:rPr lang="ru-RU" sz="3200" dirty="0" smtClean="0"/>
              <a:t>ранжирование </a:t>
            </a:r>
            <a:r>
              <a:rPr lang="ru-RU" sz="3200" dirty="0" smtClean="0"/>
              <a:t>без пропусков</a:t>
            </a:r>
            <a:endParaRPr lang="ru-RU" sz="320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35425" y="1531257"/>
            <a:ext cx="786674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ts val="600"/>
              </a:spcBef>
              <a:spcAft>
                <a:spcPct val="0"/>
              </a:spcAft>
            </a:pPr>
            <a:r>
              <a:rPr lang="ru-RU" sz="1600" b="1" dirty="0" smtClean="0"/>
              <a:t>Задача:</a:t>
            </a:r>
            <a:r>
              <a:rPr lang="ru-RU" sz="1600" dirty="0" smtClean="0"/>
              <a:t> определить «топ» заказов по сумме.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143" y="2085815"/>
            <a:ext cx="8304485" cy="1571786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15" y="321583"/>
            <a:ext cx="8021864" cy="4560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3200" dirty="0" smtClean="0"/>
              <a:t>Разница между RANK() и DENSE_RANK()</a:t>
            </a:r>
            <a:endParaRPr lang="ru-RU" sz="320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70110" y="1531257"/>
            <a:ext cx="786674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 smtClean="0"/>
              <a:t>RANK() пропускает значения при одинаковых рангах (например: 1, 1, 3</a:t>
            </a:r>
            <a:r>
              <a:rPr lang="ru-RU" sz="1600" dirty="0" smtClean="0"/>
              <a:t>).</a:t>
            </a:r>
          </a:p>
          <a:p>
            <a:endParaRPr lang="ru-RU" sz="1600" dirty="0" smtClean="0"/>
          </a:p>
          <a:p>
            <a:r>
              <a:rPr lang="ru-RU" sz="1600" dirty="0" smtClean="0"/>
              <a:t>DENSE_RANK() не пропускает значения (например: 1, 1, 2</a:t>
            </a:r>
            <a:r>
              <a:rPr lang="ru-RU" sz="1600" dirty="0" smtClean="0"/>
              <a:t>).</a:t>
            </a:r>
          </a:p>
          <a:p>
            <a:endParaRPr lang="ru-RU" sz="1600" dirty="0" smtClean="0"/>
          </a:p>
          <a:p>
            <a:endParaRPr lang="ru-RU" sz="1600" dirty="0" smtClean="0"/>
          </a:p>
          <a:p>
            <a:r>
              <a:rPr lang="ru-RU" sz="1600" dirty="0" smtClean="0"/>
              <a:t>Это полезно, если нужно </a:t>
            </a:r>
            <a:r>
              <a:rPr lang="ru-RU" sz="1600" b="1" dirty="0" smtClean="0"/>
              <a:t>последовательно ранжировать без разрывов</a:t>
            </a:r>
            <a:r>
              <a:rPr lang="ru-RU" sz="1600" dirty="0" smtClean="0"/>
              <a:t>, даже при одинаковых значениях </a:t>
            </a:r>
            <a:r>
              <a:rPr lang="ru-RU" sz="1600" dirty="0" err="1" smtClean="0"/>
              <a:t>order_ammount</a:t>
            </a:r>
            <a:r>
              <a:rPr lang="ru-RU" sz="1600" dirty="0" smtClean="0"/>
              <a:t>.</a:t>
            </a:r>
            <a:endParaRPr lang="ru-RU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Группировка по более чем одной колонке</a:t>
            </a:r>
            <a:endParaRPr lang="ru-RU" sz="32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42D0914-E385-4D5B-A8EF-524F3D7B4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90689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xmlns="" id="{D3AB28E4-802A-43F0-B4E0-7BAD486557C8}"/>
              </a:ext>
            </a:extLst>
          </p:cNvPr>
          <p:cNvSpPr>
            <a:spLocks/>
          </p:cNvSpPr>
          <p:nvPr/>
        </p:nvSpPr>
        <p:spPr bwMode="gray">
          <a:xfrm>
            <a:off x="4267200" y="2147889"/>
            <a:ext cx="533400" cy="4191000"/>
          </a:xfrm>
          <a:custGeom>
            <a:avLst/>
            <a:gdLst>
              <a:gd name="T0" fmla="*/ 0 w 1090"/>
              <a:gd name="T1" fmla="*/ 2147483647 h 2752"/>
              <a:gd name="T2" fmla="*/ 0 w 1090"/>
              <a:gd name="T3" fmla="*/ 0 h 2752"/>
              <a:gd name="T4" fmla="*/ 2147483647 w 1090"/>
              <a:gd name="T5" fmla="*/ 2147483647 h 2752"/>
              <a:gd name="T6" fmla="*/ 2147483647 w 1090"/>
              <a:gd name="T7" fmla="*/ 2147483647 h 2752"/>
              <a:gd name="T8" fmla="*/ 0 w 1090"/>
              <a:gd name="T9" fmla="*/ 2147483647 h 27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0"/>
              <a:gd name="T16" fmla="*/ 0 h 2752"/>
              <a:gd name="T17" fmla="*/ 1090 w 1090"/>
              <a:gd name="T18" fmla="*/ 2752 h 27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0" h="2752">
                <a:moveTo>
                  <a:pt x="0" y="2751"/>
                </a:moveTo>
                <a:lnTo>
                  <a:pt x="0" y="0"/>
                </a:lnTo>
                <a:lnTo>
                  <a:pt x="1089" y="405"/>
                </a:lnTo>
                <a:lnTo>
                  <a:pt x="1089" y="2362"/>
                </a:lnTo>
                <a:lnTo>
                  <a:pt x="0" y="2751"/>
                </a:lnTo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F363B960-5AFE-4FD0-A401-F4599C30A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90689"/>
            <a:ext cx="3849914" cy="73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ru-RU" sz="1400" dirty="0" smtClean="0"/>
              <a:t>Добавьте зарплаты в таблицу EMPLOYEES</a:t>
            </a:r>
          </a:p>
          <a:p>
            <a:pPr>
              <a:spcBef>
                <a:spcPct val="0"/>
              </a:spcBef>
            </a:pPr>
            <a:r>
              <a:rPr lang="ru-RU" altLang="ru-RU" sz="1400" dirty="0" smtClean="0"/>
              <a:t>для каждой должности, сгруппированные по отделам.</a:t>
            </a:r>
            <a:endParaRPr lang="en-US" altLang="ru-RU" sz="1400" dirty="0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xmlns="" id="{3A72A145-BEA0-4E21-92A3-A7246845A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5424489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3" name="Picture 22" descr="C:\salome_official\projects\11gR2\screenshots\les5_17s_a.gif">
            <a:extLst>
              <a:ext uri="{FF2B5EF4-FFF2-40B4-BE49-F238E27FC236}">
                <a16:creationId xmlns:a16="http://schemas.microsoft.com/office/drawing/2014/main" xmlns="" id="{EBB62FB0-4DC9-49FC-BA74-CF3EDA74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3738" y="2138364"/>
            <a:ext cx="3578225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3" descr="C:\salome_official\projects\11gR2\screenshots\les5_17s_b.gif">
            <a:extLst>
              <a:ext uri="{FF2B5EF4-FFF2-40B4-BE49-F238E27FC236}">
                <a16:creationId xmlns:a16="http://schemas.microsoft.com/office/drawing/2014/main" xmlns="" id="{BE37EA3E-B11B-4144-B0C5-FE635CDC3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2625" y="5846764"/>
            <a:ext cx="3578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xmlns="" id="{1DD1E9BD-1EE1-478B-BAC8-D95E39936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05089"/>
            <a:ext cx="3833813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418790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29" y="161926"/>
            <a:ext cx="8021864" cy="899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3200" dirty="0" smtClean="0"/>
              <a:t>Различия </a:t>
            </a:r>
            <a:r>
              <a:rPr lang="ru-RU" sz="3200" dirty="0" smtClean="0"/>
              <a:t>между:</a:t>
            </a:r>
            <a:br>
              <a:rPr lang="ru-RU" sz="3200" dirty="0" smtClean="0"/>
            </a:br>
            <a:r>
              <a:rPr lang="en-US" sz="3200" dirty="0" smtClean="0"/>
              <a:t>ROW_NUMBER</a:t>
            </a:r>
            <a:r>
              <a:rPr lang="en-US" sz="3200" dirty="0" smtClean="0"/>
              <a:t>(), RANK(), DENSE_RANK()</a:t>
            </a:r>
            <a:endParaRPr lang="ru-RU" sz="32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341084" y="1665514"/>
          <a:ext cx="8476344" cy="344128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61887"/>
                <a:gridCol w="2576285"/>
                <a:gridCol w="1531258"/>
                <a:gridCol w="2706914"/>
              </a:tblGrid>
              <a:tr h="627743"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Функция</a:t>
                      </a:r>
                    </a:p>
                  </a:txBody>
                  <a:tcPr marL="78154" marR="78154" marT="39077" marB="3907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Поведение при одинаковых значениях</a:t>
                      </a:r>
                    </a:p>
                  </a:txBody>
                  <a:tcPr marL="78154" marR="78154" marT="39077" marB="3907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Пропускает номера?</a:t>
                      </a:r>
                    </a:p>
                  </a:txBody>
                  <a:tcPr marL="78154" marR="78154" marT="39077" marB="3907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Пример результата при значениях: 100, 100, 90</a:t>
                      </a:r>
                    </a:p>
                  </a:txBody>
                  <a:tcPr marL="78154" marR="78154" marT="39077" marB="3907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781538">
                <a:tc>
                  <a:txBody>
                    <a:bodyPr/>
                    <a:lstStyle/>
                    <a:p>
                      <a:r>
                        <a:rPr lang="en-US" sz="1500"/>
                        <a:t>ROW_NUMBER()</a:t>
                      </a:r>
                    </a:p>
                  </a:txBody>
                  <a:tcPr marL="78154" marR="78154" marT="39077" marB="39077" anchor="ctr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Всегда уникальные номера</a:t>
                      </a:r>
                    </a:p>
                  </a:txBody>
                  <a:tcPr marL="78154" marR="78154" marT="39077" marB="39077" anchor="ctr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Нет</a:t>
                      </a:r>
                    </a:p>
                  </a:txBody>
                  <a:tcPr marL="78154" marR="78154" marT="39077" marB="39077" anchor="ctr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1, 2, 3</a:t>
                      </a:r>
                    </a:p>
                  </a:txBody>
                  <a:tcPr marL="78154" marR="78154" marT="39077" marB="39077" anchor="ctr"/>
                </a:tc>
              </a:tr>
              <a:tr h="1016000">
                <a:tc>
                  <a:txBody>
                    <a:bodyPr/>
                    <a:lstStyle/>
                    <a:p>
                      <a:r>
                        <a:rPr lang="en-US" sz="1500"/>
                        <a:t>RANK()</a:t>
                      </a:r>
                    </a:p>
                  </a:txBody>
                  <a:tcPr marL="78154" marR="78154" marT="39077" marB="39077" anchor="ctr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Одинаковый ранг при одинаковом значении</a:t>
                      </a:r>
                    </a:p>
                  </a:txBody>
                  <a:tcPr marL="78154" marR="78154" marT="39077" marB="39077" anchor="ctr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Да</a:t>
                      </a:r>
                    </a:p>
                  </a:txBody>
                  <a:tcPr marL="78154" marR="78154" marT="39077" marB="39077" anchor="ctr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1, 1, 3</a:t>
                      </a:r>
                    </a:p>
                  </a:txBody>
                  <a:tcPr marL="78154" marR="78154" marT="39077" marB="39077" anchor="ctr"/>
                </a:tc>
              </a:tr>
              <a:tr h="1016000">
                <a:tc>
                  <a:txBody>
                    <a:bodyPr/>
                    <a:lstStyle/>
                    <a:p>
                      <a:r>
                        <a:rPr lang="en-US" sz="1500"/>
                        <a:t>DENSE_RANK()</a:t>
                      </a:r>
                    </a:p>
                  </a:txBody>
                  <a:tcPr marL="78154" marR="78154" marT="39077" marB="39077" anchor="ctr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Одинаковый ранг при одинаковом значении</a:t>
                      </a:r>
                    </a:p>
                  </a:txBody>
                  <a:tcPr marL="78154" marR="78154" marT="39077" marB="39077" anchor="ctr"/>
                </a:tc>
                <a:tc>
                  <a:txBody>
                    <a:bodyPr/>
                    <a:lstStyle/>
                    <a:p>
                      <a:r>
                        <a:rPr lang="ru-RU" sz="1500"/>
                        <a:t>Нет</a:t>
                      </a:r>
                    </a:p>
                  </a:txBody>
                  <a:tcPr marL="78154" marR="78154" marT="39077" marB="39077" anchor="ctr"/>
                </a:tc>
                <a:tc>
                  <a:txBody>
                    <a:bodyPr/>
                    <a:lstStyle/>
                    <a:p>
                      <a:r>
                        <a:rPr lang="ru-RU" sz="1500" dirty="0"/>
                        <a:t>1, 1, 2</a:t>
                      </a:r>
                    </a:p>
                  </a:txBody>
                  <a:tcPr marL="78154" marR="78154" marT="39077" marB="39077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29" y="161926"/>
            <a:ext cx="8021864" cy="899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3200" dirty="0" smtClean="0"/>
              <a:t>Различия </a:t>
            </a:r>
            <a:r>
              <a:rPr lang="ru-RU" sz="3200" dirty="0" smtClean="0"/>
              <a:t>между:</a:t>
            </a:r>
            <a:br>
              <a:rPr lang="ru-RU" sz="3200" dirty="0" smtClean="0"/>
            </a:br>
            <a:r>
              <a:rPr lang="en-US" sz="3200" dirty="0" smtClean="0"/>
              <a:t>ROW_NUMBER</a:t>
            </a:r>
            <a:r>
              <a:rPr lang="en-US" sz="3200" dirty="0" smtClean="0"/>
              <a:t>(), RANK(), DENSE_RANK()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7681" y="1604220"/>
            <a:ext cx="355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Когда какую функцию применять?</a:t>
            </a:r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515257" y="2087154"/>
          <a:ext cx="7990114" cy="2286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489200"/>
                <a:gridCol w="550091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Функция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Использовать когда...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ROW_NUMBER()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Нужно присвоить уникальный порядковый номер каждой строке, даже при дубликатах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RANK()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Нужен реалистичный рейтинг с пропущенными местами при равных значениях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DENSE_RANK()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Нужен рейтинг без пропусков (например, в спорте или распределении призовых мест)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829" y="161926"/>
            <a:ext cx="8021864" cy="899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3200" dirty="0" smtClean="0"/>
              <a:t>Различия </a:t>
            </a:r>
            <a:r>
              <a:rPr lang="ru-RU" sz="3200" dirty="0" smtClean="0"/>
              <a:t>между:</a:t>
            </a:r>
            <a:br>
              <a:rPr lang="ru-RU" sz="3200" dirty="0" smtClean="0"/>
            </a:br>
            <a:r>
              <a:rPr lang="en-US" sz="3200" dirty="0" smtClean="0"/>
              <a:t>ROW_NUMBER</a:t>
            </a:r>
            <a:r>
              <a:rPr lang="en-US" sz="3200" dirty="0" smtClean="0"/>
              <a:t>(), RANK(), DENSE_RANK()</a:t>
            </a:r>
            <a:endParaRPr lang="ru-RU" sz="3200" dirty="0"/>
          </a:p>
        </p:txBody>
      </p: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543" y="1277257"/>
            <a:ext cx="3137399" cy="5279990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737424" y="1313541"/>
            <a:ext cx="48913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/>
              <a:t>Задача</a:t>
            </a:r>
            <a:r>
              <a:rPr lang="ru-RU" sz="1600" dirty="0" smtClean="0"/>
              <a:t>: показать сумму заказа и сразу применить все три оконные функции для каждого клиента.</a:t>
            </a:r>
            <a:endParaRPr lang="ru-RU" sz="16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885" y="263525"/>
            <a:ext cx="8258629" cy="788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2800" b="1" dirty="0" smtClean="0"/>
              <a:t>LAG() / LEAD() </a:t>
            </a:r>
            <a:r>
              <a:rPr lang="ru-RU" sz="2800" dirty="0" smtClean="0"/>
              <a:t>— доступ к предыдущей / следующей </a:t>
            </a:r>
            <a:r>
              <a:rPr lang="ru-RU" sz="2800" dirty="0" smtClean="0"/>
              <a:t>строке</a:t>
            </a:r>
            <a:endParaRPr lang="ru-RU" sz="280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4288971" y="1110342"/>
            <a:ext cx="4622800" cy="1554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</a:pPr>
            <a:r>
              <a:rPr lang="ru-RU" sz="1600" dirty="0" smtClean="0"/>
              <a:t>Для каждого клиента и заказа вывести: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ru-RU" sz="1600" dirty="0" smtClean="0"/>
              <a:t> текущую </a:t>
            </a:r>
            <a:r>
              <a:rPr lang="ru-RU" sz="1600" dirty="0" smtClean="0"/>
              <a:t>сумму заказа,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ru-RU" sz="1600" dirty="0" smtClean="0"/>
              <a:t> сумму </a:t>
            </a:r>
            <a:r>
              <a:rPr lang="ru-RU" sz="1600" b="1" dirty="0" smtClean="0"/>
              <a:t>предыдущего</a:t>
            </a:r>
            <a:r>
              <a:rPr lang="ru-RU" sz="1600" dirty="0" smtClean="0"/>
              <a:t> заказа (с помощью LAG()),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ru-RU" sz="1600" dirty="0" smtClean="0"/>
              <a:t> сумму </a:t>
            </a:r>
            <a:r>
              <a:rPr lang="ru-RU" sz="1600" b="1" dirty="0" smtClean="0"/>
              <a:t>следующего</a:t>
            </a:r>
            <a:r>
              <a:rPr lang="ru-RU" sz="1600" dirty="0" smtClean="0"/>
              <a:t> заказа (с помощью LEAD()),</a:t>
            </a:r>
            <a:br>
              <a:rPr lang="ru-RU" sz="1600" dirty="0" smtClean="0"/>
            </a:br>
            <a:r>
              <a:rPr lang="ru-RU" sz="1600" dirty="0" smtClean="0"/>
              <a:t>упорядочив по дате заказа.</a:t>
            </a:r>
            <a:endParaRPr lang="ru-RU" sz="16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88972" y="2989936"/>
            <a:ext cx="4252686" cy="32932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600" b="1" dirty="0" smtClean="0"/>
              <a:t>Что делает запрос</a:t>
            </a:r>
            <a:r>
              <a:rPr lang="ru-RU" sz="1600" b="1" dirty="0" smtClean="0"/>
              <a:t>:</a:t>
            </a:r>
            <a:br>
              <a:rPr lang="ru-RU" sz="1600" b="1" dirty="0" smtClean="0"/>
            </a:br>
            <a:endParaRPr lang="ru-RU" sz="1600" b="1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</a:t>
            </a:r>
            <a:r>
              <a:rPr lang="en-US" sz="1600" dirty="0" smtClean="0"/>
              <a:t>LAG(</a:t>
            </a:r>
            <a:r>
              <a:rPr lang="en-US" sz="1600" dirty="0" err="1" smtClean="0"/>
              <a:t>order_ammount</a:t>
            </a:r>
            <a:r>
              <a:rPr lang="en-US" sz="1600" dirty="0" smtClean="0"/>
              <a:t>) — </a:t>
            </a:r>
            <a:r>
              <a:rPr lang="ru-RU" sz="1600" dirty="0" smtClean="0"/>
              <a:t>берёт </a:t>
            </a:r>
            <a:r>
              <a:rPr lang="ru-RU" sz="1600" b="1" dirty="0" smtClean="0"/>
              <a:t>сумму предыдущего заказа</a:t>
            </a:r>
            <a:r>
              <a:rPr lang="ru-RU" sz="1600" dirty="0" smtClean="0"/>
              <a:t> клиента по дате</a:t>
            </a:r>
            <a:r>
              <a:rPr lang="ru-RU" sz="1600" dirty="0" smtClean="0"/>
              <a:t>;</a:t>
            </a:r>
            <a:br>
              <a:rPr lang="ru-RU" sz="1600" dirty="0" smtClean="0"/>
            </a:b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</a:t>
            </a:r>
            <a:r>
              <a:rPr lang="en-US" sz="1600" dirty="0" smtClean="0"/>
              <a:t>LEAD(</a:t>
            </a:r>
            <a:r>
              <a:rPr lang="en-US" sz="1600" dirty="0" err="1" smtClean="0"/>
              <a:t>order_ammount</a:t>
            </a:r>
            <a:r>
              <a:rPr lang="en-US" sz="1600" dirty="0" smtClean="0"/>
              <a:t>) — </a:t>
            </a:r>
            <a:r>
              <a:rPr lang="ru-RU" sz="1600" dirty="0" smtClean="0"/>
              <a:t>берёт </a:t>
            </a:r>
            <a:r>
              <a:rPr lang="ru-RU" sz="1600" b="1" dirty="0" smtClean="0"/>
              <a:t>сумму следующего заказа</a:t>
            </a:r>
            <a:r>
              <a:rPr lang="ru-RU" sz="1600" dirty="0" smtClean="0"/>
              <a:t>;</a:t>
            </a:r>
            <a:br>
              <a:rPr lang="ru-RU" sz="1600" dirty="0" smtClean="0"/>
            </a:b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</a:t>
            </a:r>
            <a:r>
              <a:rPr lang="en-US" sz="1600" dirty="0" smtClean="0"/>
              <a:t>PARTITION </a:t>
            </a:r>
            <a:r>
              <a:rPr lang="en-US" sz="1600" dirty="0" smtClean="0"/>
              <a:t>BY </a:t>
            </a:r>
            <a:r>
              <a:rPr lang="en-US" sz="1600" dirty="0" err="1" smtClean="0"/>
              <a:t>client_id</a:t>
            </a:r>
            <a:r>
              <a:rPr lang="en-US" sz="1600" dirty="0" smtClean="0"/>
              <a:t> — </a:t>
            </a:r>
            <a:r>
              <a:rPr lang="ru-RU" sz="1600" dirty="0" smtClean="0"/>
              <a:t>расчёты ведутся отдельно </a:t>
            </a:r>
            <a:r>
              <a:rPr lang="ru-RU" sz="1600" b="1" dirty="0" smtClean="0"/>
              <a:t>для каждого клиента</a:t>
            </a:r>
            <a:r>
              <a:rPr lang="ru-RU" sz="1600" dirty="0" smtClean="0"/>
              <a:t>;</a:t>
            </a:r>
            <a:br>
              <a:rPr lang="ru-RU" sz="1600" dirty="0" smtClean="0"/>
            </a:br>
            <a:endParaRPr lang="ru-RU" sz="1600" dirty="0" smtClean="0"/>
          </a:p>
          <a:p>
            <a:pPr>
              <a:buFont typeface="Arial" pitchFamily="34" charset="0"/>
              <a:buChar char="•"/>
            </a:pPr>
            <a:r>
              <a:rPr lang="ru-RU" sz="1600" dirty="0" smtClean="0"/>
              <a:t> </a:t>
            </a:r>
            <a:r>
              <a:rPr lang="en-US" sz="1600" dirty="0" smtClean="0"/>
              <a:t>ORDER </a:t>
            </a:r>
            <a:r>
              <a:rPr lang="en-US" sz="1600" dirty="0" smtClean="0"/>
              <a:t>BY </a:t>
            </a:r>
            <a:r>
              <a:rPr lang="en-US" sz="1600" dirty="0" err="1" smtClean="0"/>
              <a:t>order_date</a:t>
            </a:r>
            <a:r>
              <a:rPr lang="en-US" sz="1600" dirty="0" smtClean="0"/>
              <a:t> — </a:t>
            </a:r>
            <a:r>
              <a:rPr lang="ru-RU" sz="1600" dirty="0" smtClean="0"/>
              <a:t>упорядочивание заказов по времени.</a:t>
            </a:r>
            <a:endParaRPr lang="ru-RU" sz="1600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722" y="1120320"/>
            <a:ext cx="3437247" cy="5396593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885" y="263525"/>
            <a:ext cx="8258629" cy="788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2800" b="1" dirty="0" smtClean="0"/>
              <a:t>LAG() / LEAD() </a:t>
            </a:r>
            <a:r>
              <a:rPr lang="ru-RU" sz="2800" dirty="0" smtClean="0"/>
              <a:t>— доступ к предыдущей / следующей </a:t>
            </a:r>
            <a:r>
              <a:rPr lang="ru-RU" sz="2800" dirty="0" smtClean="0"/>
              <a:t>строке</a:t>
            </a:r>
            <a:endParaRPr lang="ru-RU" sz="2800" dirty="0"/>
          </a:p>
        </p:txBody>
      </p:sp>
      <p:pic>
        <p:nvPicPr>
          <p:cNvPr id="89090" name="Picture 2" descr="D:\GitHub\AIS_courses\Анализ_данных_SQL_Hive\лекция_08\img\LearnSQL-com-Six-Examples-Using-MySQL-Window-Functions.png"/>
          <p:cNvPicPr>
            <a:picLocks noChangeAspect="1" noChangeArrowheads="1"/>
          </p:cNvPicPr>
          <p:nvPr/>
        </p:nvPicPr>
        <p:blipFill>
          <a:blip r:embed="rId2"/>
          <a:srcRect t="11265" r="22114"/>
          <a:stretch>
            <a:fillRect/>
          </a:stretch>
        </p:blipFill>
        <p:spPr bwMode="auto">
          <a:xfrm>
            <a:off x="310241" y="1226459"/>
            <a:ext cx="7999187" cy="48848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885" y="263525"/>
            <a:ext cx="82586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4000" dirty="0" smtClean="0"/>
              <a:t>Пример прикладного запроса</a:t>
            </a:r>
            <a:endParaRPr lang="ru-RU" sz="4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77371" y="1414921"/>
            <a:ext cx="61322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Найти самый первый заказ каждого клиента по дате:</a:t>
            </a:r>
            <a:endParaRPr lang="ru-RU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343" y="2429633"/>
            <a:ext cx="8367485" cy="2304290"/>
          </a:xfrm>
          <a:prstGeom prst="rect">
            <a:avLst/>
          </a:prstGeom>
          <a:noFill/>
          <a:ln w="9525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Применение </a:t>
            </a:r>
            <a:r>
              <a:rPr lang="en-US" altLang="ru-RU" sz="3200" dirty="0" smtClean="0">
                <a:latin typeface="Courier New" panose="02070309020205020404" pitchFamily="49" charset="0"/>
              </a:rPr>
              <a:t>GROUP</a:t>
            </a:r>
            <a:r>
              <a:rPr lang="en-US" altLang="ru-RU" sz="3200" dirty="0" smtClean="0"/>
              <a:t> </a:t>
            </a:r>
            <a:r>
              <a:rPr lang="en-US" altLang="ru-RU" sz="3200" dirty="0">
                <a:latin typeface="Courier New" panose="02070309020205020404" pitchFamily="49" charset="0"/>
              </a:rPr>
              <a:t>BY</a:t>
            </a:r>
            <a:r>
              <a:rPr lang="en-US" altLang="ru-RU" sz="3200" dirty="0"/>
              <a:t> </a:t>
            </a:r>
            <a:r>
              <a:rPr lang="ru-RU" altLang="ru-RU" sz="3200" dirty="0" smtClean="0"/>
              <a:t>выражения для нескольких колонок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6C1F016B-8B4F-4A5D-A1F5-77E6591063E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600200"/>
            <a:ext cx="7277100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SUM(salary)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	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&gt; 40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883BD16E-15A5-4B8E-B4F6-F7C4950D5C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933450" y="2419350"/>
            <a:ext cx="4195763" cy="2809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xmlns="" id="{E405D2DA-2071-4F71-89B6-A95EE49BD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3962400" cy="232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9428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Некорректные запросы на применение функций группировки</a:t>
            </a:r>
            <a:endParaRPr lang="ru-RU" sz="3200" dirty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A309A365-4EE0-464E-9114-C54EB7DC20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96081"/>
            <a:ext cx="7918450" cy="175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000" dirty="0" smtClean="0"/>
              <a:t>Любой столбец или выражение в списке SELECT, не являющееся агрегатной функцией, должно быть в GROUP BY</a:t>
            </a:r>
            <a:r>
              <a:rPr lang="en-US" altLang="ru-RU" sz="2000" dirty="0" smtClean="0"/>
              <a:t>:</a:t>
            </a:r>
            <a:endParaRPr lang="en-US" alt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586C7EF-8C95-4A3B-8283-F55914E0DB7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85800" y="2434281"/>
            <a:ext cx="7305675" cy="803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COUNT(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xmlns="" id="{FFD80293-94CA-419D-868D-266FA47E4A07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95325" y="4339281"/>
            <a:ext cx="7305675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COUNT(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xmlns="" id="{FF59C952-2254-4D4E-A624-1D928F8E7655}"/>
              </a:ext>
            </a:extLst>
          </p:cNvPr>
          <p:cNvSpPr>
            <a:spLocks noChangeShapeType="1"/>
          </p:cNvSpPr>
          <p:nvPr/>
        </p:nvSpPr>
        <p:spPr bwMode="gray">
          <a:xfrm>
            <a:off x="749300" y="6015681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xmlns="" id="{85D3E421-D148-4B9F-8339-6D2702A18A21}"/>
              </a:ext>
            </a:extLst>
          </p:cNvPr>
          <p:cNvSpPr>
            <a:spLocks noChangeShapeType="1"/>
          </p:cNvSpPr>
          <p:nvPr/>
        </p:nvSpPr>
        <p:spPr bwMode="gray">
          <a:xfrm>
            <a:off x="749300" y="5329881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xmlns="" id="{F2104390-8CF4-438F-A23A-CD866B3AEEAC}"/>
              </a:ext>
            </a:extLst>
          </p:cNvPr>
          <p:cNvSpPr>
            <a:spLocks noChangeShapeType="1"/>
          </p:cNvSpPr>
          <p:nvPr/>
        </p:nvSpPr>
        <p:spPr bwMode="gray">
          <a:xfrm>
            <a:off x="762000" y="3577281"/>
            <a:ext cx="1555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xmlns="" id="{50D8EC82-2F43-4A47-8F4A-04FF78A981F9}"/>
              </a:ext>
            </a:extLst>
          </p:cNvPr>
          <p:cNvSpPr>
            <a:spLocks noChangeShapeType="1"/>
          </p:cNvSpPr>
          <p:nvPr/>
        </p:nvSpPr>
        <p:spPr bwMode="gray">
          <a:xfrm>
            <a:off x="762000" y="3272481"/>
            <a:ext cx="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xmlns="" id="{78E7DA41-3BAD-41F9-8292-54104FE4157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43400" y="3347094"/>
            <a:ext cx="434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 smtClean="0">
                <a:solidFill>
                  <a:schemeClr val="hlink"/>
                </a:solidFill>
              </a:rPr>
              <a:t>Для подсчета фамилий для каждого </a:t>
            </a:r>
            <a:r>
              <a:rPr lang="ru-RU" altLang="ru-RU" sz="1600" dirty="0" err="1" smtClean="0">
                <a:solidFill>
                  <a:schemeClr val="hlink"/>
                </a:solidFill>
              </a:rPr>
              <a:t>department_id</a:t>
            </a:r>
            <a:r>
              <a:rPr lang="ru-RU" altLang="ru-RU" sz="1600" dirty="0" smtClean="0">
                <a:solidFill>
                  <a:schemeClr val="hlink"/>
                </a:solidFill>
              </a:rPr>
              <a:t> необходимо добавить выражение GROUP BY.</a:t>
            </a:r>
            <a:endParaRPr lang="en-US" altLang="ru-RU" sz="1600" dirty="0">
              <a:solidFill>
                <a:schemeClr val="hlink"/>
              </a:solidFill>
            </a:endParaRPr>
          </a:p>
        </p:txBody>
      </p:sp>
      <p:sp>
        <p:nvSpPr>
          <p:cNvPr id="12" name="Text Box 20">
            <a:extLst>
              <a:ext uri="{FF2B5EF4-FFF2-40B4-BE49-F238E27FC236}">
                <a16:creationId xmlns:a16="http://schemas.microsoft.com/office/drawing/2014/main" xmlns="" id="{1A2BF431-B12E-4B45-BD20-5813BBE03BB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81438" y="5482281"/>
            <a:ext cx="449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 smtClean="0">
                <a:solidFill>
                  <a:schemeClr val="hlink"/>
                </a:solidFill>
              </a:rPr>
              <a:t>Либо добавьте </a:t>
            </a:r>
            <a:r>
              <a:rPr lang="ru-RU" altLang="ru-RU" sz="1600" dirty="0" err="1" smtClean="0">
                <a:solidFill>
                  <a:schemeClr val="hlink"/>
                </a:solidFill>
              </a:rPr>
              <a:t>job_id</a:t>
            </a:r>
            <a:r>
              <a:rPr lang="ru-RU" altLang="ru-RU" sz="1600" dirty="0" smtClean="0">
                <a:solidFill>
                  <a:schemeClr val="hlink"/>
                </a:solidFill>
              </a:rPr>
              <a:t> в GROUP BY, либо удалите столбец </a:t>
            </a:r>
            <a:r>
              <a:rPr lang="ru-RU" altLang="ru-RU" sz="1600" dirty="0" err="1" smtClean="0">
                <a:solidFill>
                  <a:schemeClr val="hlink"/>
                </a:solidFill>
              </a:rPr>
              <a:t>job_id</a:t>
            </a:r>
            <a:r>
              <a:rPr lang="ru-RU" altLang="ru-RU" sz="1600" dirty="0" smtClean="0">
                <a:solidFill>
                  <a:schemeClr val="hlink"/>
                </a:solidFill>
              </a:rPr>
              <a:t> из списка SELECT.</a:t>
            </a:r>
            <a:endParaRPr lang="en-US" altLang="ru-RU" sz="1600" dirty="0">
              <a:solidFill>
                <a:schemeClr val="hlink"/>
              </a:solidFill>
            </a:endParaRPr>
          </a:p>
        </p:txBody>
      </p:sp>
      <p:pic>
        <p:nvPicPr>
          <p:cNvPr id="13" name="Picture 25" descr="C:\salome_official\projects\11gR2_SQL 1\screenshots\les5_19s_a1.gif">
            <a:extLst>
              <a:ext uri="{FF2B5EF4-FFF2-40B4-BE49-F238E27FC236}">
                <a16:creationId xmlns:a16="http://schemas.microsoft.com/office/drawing/2014/main" xmlns="" id="{57DA453B-EF89-4EF5-BAE1-958E5EE21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3450" y="3399481"/>
            <a:ext cx="33718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6" descr="C:\salome_official\projects\11gR2_SQL 1\screenshots\les5_19s_b1.gif">
            <a:extLst>
              <a:ext uri="{FF2B5EF4-FFF2-40B4-BE49-F238E27FC236}">
                <a16:creationId xmlns:a16="http://schemas.microsoft.com/office/drawing/2014/main" xmlns="" id="{12AC0502-B4FE-49C0-A901-6D7F47F9A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6625" y="5823594"/>
            <a:ext cx="29146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9904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4196</TotalTime>
  <Words>2499</Words>
  <Application>Microsoft Office PowerPoint</Application>
  <PresentationFormat>Экран (4:3)</PresentationFormat>
  <Paragraphs>611</Paragraphs>
  <Slides>75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76" baseType="lpstr">
      <vt:lpstr>Office Theme</vt:lpstr>
      <vt:lpstr>Слайд 1</vt:lpstr>
      <vt:lpstr>Слайд 2</vt:lpstr>
      <vt:lpstr>Создание группы данных</vt:lpstr>
      <vt:lpstr>Группировка данных: синтаксис оператора GROUP BY</vt:lpstr>
      <vt:lpstr>Применение выражения GROUP BY</vt:lpstr>
      <vt:lpstr>Применение выражения GROUP BY</vt:lpstr>
      <vt:lpstr>Группировка по более чем одной колонке</vt:lpstr>
      <vt:lpstr>Применение GROUP BY выражения для нескольких колонок</vt:lpstr>
      <vt:lpstr>Некорректные запросы на применение функций группировки</vt:lpstr>
      <vt:lpstr>Некорректные запросы на применение функций группировки</vt:lpstr>
      <vt:lpstr>GROUP BY: пример 1</vt:lpstr>
      <vt:lpstr>GROUP BY: пример 1</vt:lpstr>
      <vt:lpstr>GROUP BY: пример 2</vt:lpstr>
      <vt:lpstr>GROUP BY: пример 3</vt:lpstr>
      <vt:lpstr>Ограничение результатов группировки</vt:lpstr>
      <vt:lpstr>Ограничение результатов группы с помощью предложения HAVING</vt:lpstr>
      <vt:lpstr>Применение выражения HAVING</vt:lpstr>
      <vt:lpstr>Применение выражения HAVING</vt:lpstr>
      <vt:lpstr>GROUP BY + HAVING</vt:lpstr>
      <vt:lpstr>GROUP BY + HAVING</vt:lpstr>
      <vt:lpstr>Вложенные функции агрегации</vt:lpstr>
      <vt:lpstr>Вопрос</vt:lpstr>
      <vt:lpstr>Функции агрегирования</vt:lpstr>
      <vt:lpstr>Слайд 24</vt:lpstr>
      <vt:lpstr>Представления - View</vt:lpstr>
      <vt:lpstr>Представления</vt:lpstr>
      <vt:lpstr>Представления</vt:lpstr>
      <vt:lpstr>Подробнее о представлениях</vt:lpstr>
      <vt:lpstr>Преимущества представлений</vt:lpstr>
      <vt:lpstr>Virtual View (Обычное представление)</vt:lpstr>
      <vt:lpstr>Materialized View (Материализованное представление)</vt:lpstr>
      <vt:lpstr>Создание представления (PostgreSQL)</vt:lpstr>
      <vt:lpstr>Создание представления</vt:lpstr>
      <vt:lpstr>Создание представления</vt:lpstr>
      <vt:lpstr>Получение данных из представления</vt:lpstr>
      <vt:lpstr>Изменение представления (PostgreSQL)</vt:lpstr>
      <vt:lpstr>Создание сложных представлений</vt:lpstr>
      <vt:lpstr>Изменение представления (Hive)</vt:lpstr>
      <vt:lpstr>Оконные функции</vt:lpstr>
      <vt:lpstr>Window functions / оконные функции</vt:lpstr>
      <vt:lpstr>WINDOW / OVER</vt:lpstr>
      <vt:lpstr>WINDOW / OVER</vt:lpstr>
      <vt:lpstr>WINDOW / OVER</vt:lpstr>
      <vt:lpstr>Оконные функции вместо группировки</vt:lpstr>
      <vt:lpstr>Оконные функции вместо группировки</vt:lpstr>
      <vt:lpstr>Оконные функции: пример 1</vt:lpstr>
      <vt:lpstr>Оконные функции: пример 1</vt:lpstr>
      <vt:lpstr>Оконные функции: пример 2</vt:lpstr>
      <vt:lpstr>Оконные функции</vt:lpstr>
      <vt:lpstr>Оконные функции</vt:lpstr>
      <vt:lpstr>Оконные функции</vt:lpstr>
      <vt:lpstr>Оконные функции</vt:lpstr>
      <vt:lpstr>Оконные функции вместо рекурсии</vt:lpstr>
      <vt:lpstr>Совместное вычисление по разным "окнам"</vt:lpstr>
      <vt:lpstr>Оконные функции в Hive</vt:lpstr>
      <vt:lpstr>GROUP BY и Оконные функции</vt:lpstr>
      <vt:lpstr>Оконные функции в Hive</vt:lpstr>
      <vt:lpstr>Синтаксис оконной функции</vt:lpstr>
      <vt:lpstr>Диапазон строк в Оконной функции</vt:lpstr>
      <vt:lpstr>Параметры ROWS BETWEEN</vt:lpstr>
      <vt:lpstr>SUM() — накопительная сумма (running total)</vt:lpstr>
      <vt:lpstr>SUM() — накопительная сумма (running total)</vt:lpstr>
      <vt:lpstr>AVG() — скользящее среднее</vt:lpstr>
      <vt:lpstr>AVG() — скользящее среднее</vt:lpstr>
      <vt:lpstr>COUNT() — подсчёт строк в окне</vt:lpstr>
      <vt:lpstr>ROW_NUMBER() — порядковый номер строки в пределах группы</vt:lpstr>
      <vt:lpstr>RANK()— ранжирование с пропусками</vt:lpstr>
      <vt:lpstr>DENSE_RANK()— ранжирование без пропусков</vt:lpstr>
      <vt:lpstr>Разница между RANK() и DENSE_RANK()</vt:lpstr>
      <vt:lpstr>Различия между: ROW_NUMBER(), RANK(), DENSE_RANK()</vt:lpstr>
      <vt:lpstr>Различия между: ROW_NUMBER(), RANK(), DENSE_RANK()</vt:lpstr>
      <vt:lpstr>Различия между: ROW_NUMBER(), RANK(), DENSE_RANK()</vt:lpstr>
      <vt:lpstr>LAG() / LEAD() — доступ к предыдущей / следующей строке</vt:lpstr>
      <vt:lpstr>LAG() / LEAD() — доступ к предыдущей / следующей строке</vt:lpstr>
      <vt:lpstr>Пример прикладного запроса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Suboch, Kirill</dc:creator>
  <cp:lastModifiedBy>andrey</cp:lastModifiedBy>
  <cp:revision>201</cp:revision>
  <dcterms:created xsi:type="dcterms:W3CDTF">2020-10-05T08:41:16Z</dcterms:created>
  <dcterms:modified xsi:type="dcterms:W3CDTF">2025-06-04T06:55:48Z</dcterms:modified>
</cp:coreProperties>
</file>