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8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47" r:id="rId10"/>
    <p:sldId id="353" r:id="rId11"/>
    <p:sldId id="383" r:id="rId12"/>
    <p:sldId id="354" r:id="rId13"/>
    <p:sldId id="355" r:id="rId14"/>
    <p:sldId id="356" r:id="rId15"/>
    <p:sldId id="374" r:id="rId16"/>
    <p:sldId id="375" r:id="rId17"/>
    <p:sldId id="357" r:id="rId18"/>
    <p:sldId id="358" r:id="rId19"/>
    <p:sldId id="359" r:id="rId20"/>
    <p:sldId id="407" r:id="rId21"/>
    <p:sldId id="384" r:id="rId22"/>
    <p:sldId id="385" r:id="rId23"/>
    <p:sldId id="386" r:id="rId24"/>
    <p:sldId id="412" r:id="rId25"/>
    <p:sldId id="387" r:id="rId26"/>
    <p:sldId id="413" r:id="rId27"/>
    <p:sldId id="388" r:id="rId28"/>
    <p:sldId id="389" r:id="rId29"/>
    <p:sldId id="390" r:id="rId30"/>
    <p:sldId id="391" r:id="rId31"/>
    <p:sldId id="392" r:id="rId32"/>
    <p:sldId id="416" r:id="rId33"/>
    <p:sldId id="415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17" r:id="rId43"/>
    <p:sldId id="418" r:id="rId44"/>
    <p:sldId id="419" r:id="rId45"/>
    <p:sldId id="420" r:id="rId46"/>
    <p:sldId id="401" r:id="rId47"/>
    <p:sldId id="402" r:id="rId48"/>
    <p:sldId id="403" r:id="rId49"/>
    <p:sldId id="404" r:id="rId50"/>
    <p:sldId id="422" r:id="rId51"/>
    <p:sldId id="421" r:id="rId52"/>
    <p:sldId id="405" r:id="rId53"/>
    <p:sldId id="406" r:id="rId54"/>
    <p:sldId id="423" r:id="rId55"/>
    <p:sldId id="42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509" y="-5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queries-with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b-fiddle.com/f/sEf371RH9xrLcR6e3ntUDq/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ZJwnQn/9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b-fiddle.com/f/kVSgXux6384wV7LUZJwnQn/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1928" y="3177877"/>
            <a:ext cx="411298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Объединения:</a:t>
            </a:r>
            <a: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/>
            </a:r>
            <a:b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UNION </a:t>
            </a:r>
            <a:r>
              <a:rPr lang="ru-RU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UNION ALL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CTE (Common Table Expression) </a:t>
            </a:r>
            <a:r>
              <a:rPr lang="ru-RU" sz="2800" b="1" dirty="0" smtClean="0"/>
              <a:t>или блок </a:t>
            </a:r>
            <a:r>
              <a:rPr lang="en-US" sz="2800" b="1" dirty="0" smtClean="0"/>
              <a:t>WITH</a:t>
            </a:r>
            <a:endParaRPr lang="ru-RU" sz="2800" b="1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696686" y="1313543"/>
            <a:ext cx="7445829" cy="95410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CTE 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Table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Expression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это временная именованная таблица, определяемая в начале SQL-запроса с помощью конструкции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Она позволяет упростить сложные запросы, сделать код читаемым и повторно использовать подзапросы.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8285" y="2515551"/>
            <a:ext cx="5007430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b="1" dirty="0" smtClean="0"/>
              <a:t>Когда используется: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Разделение запроса на логические шаги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Повторное использование подзапросов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Улучшение читаемости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Подготовка промежуточных данных для основного запроса</a:t>
            </a:r>
            <a:endParaRPr lang="ru-RU" sz="1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39" y="4031796"/>
            <a:ext cx="3344862" cy="168341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726" y="1473232"/>
            <a:ext cx="7386825" cy="485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575" y="6412284"/>
            <a:ext cx="4530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Microsoft Sans Serif"/>
                <a:cs typeface="Microsoft Sans Serif"/>
                <a:hlinkClick r:id="rId3"/>
              </a:rPr>
              <a:t>https://www.postgresql.org/docs/current/queries-with.html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23714"/>
            <a:ext cx="1016000" cy="1215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3000">
              <a:latin typeface="Roboto"/>
              <a:cs typeface="Roboto"/>
            </a:endParaRPr>
          </a:p>
          <a:p>
            <a:pPr marL="201295">
              <a:lnSpc>
                <a:spcPct val="100000"/>
              </a:lnSpc>
              <a:spcBef>
                <a:spcPts val="1670"/>
              </a:spcBef>
            </a:pPr>
            <a:r>
              <a:rPr sz="1700" dirty="0">
                <a:solidFill>
                  <a:srgbClr val="2A3890"/>
                </a:solidFill>
                <a:latin typeface="Roboto"/>
                <a:cs typeface="Roboto"/>
              </a:rPr>
              <a:t>Без</a:t>
            </a:r>
            <a:r>
              <a:rPr sz="1700" spc="-7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6300" y="1442917"/>
            <a:ext cx="60833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2A3890"/>
                </a:solidFill>
                <a:latin typeface="Roboto"/>
                <a:cs typeface="Roboto"/>
              </a:rPr>
              <a:t>С</a:t>
            </a:r>
            <a:r>
              <a:rPr sz="1700" spc="1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17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550" y="1946767"/>
            <a:ext cx="7759700" cy="4514427"/>
            <a:chOff x="500550" y="1460075"/>
            <a:chExt cx="7759700" cy="3385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927" y="1511174"/>
              <a:ext cx="2936251" cy="2443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" y="3913099"/>
              <a:ext cx="6802724" cy="533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3275" y="1460075"/>
              <a:ext cx="3486474" cy="3385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15" dirty="0"/>
              <a:t> </a:t>
            </a:r>
            <a:r>
              <a:rPr dirty="0">
                <a:solidFill>
                  <a:srgbClr val="1AB1CD"/>
                </a:solidFill>
              </a:rPr>
              <a:t>f</a:t>
            </a:r>
            <a:r>
              <a:rPr spc="-10" dirty="0">
                <a:solidFill>
                  <a:srgbClr val="1AB1CD"/>
                </a:solidFill>
              </a:rPr>
              <a:t> </a:t>
            </a:r>
            <a:r>
              <a:rPr dirty="0">
                <a:solidFill>
                  <a:srgbClr val="1AB1CD"/>
                </a:solidFill>
              </a:rPr>
              <a:t>AS</a:t>
            </a:r>
            <a:r>
              <a:rPr spc="-10" dirty="0">
                <a:solidFill>
                  <a:srgbClr val="1AB1CD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(</a:t>
            </a:r>
          </a:p>
          <a:p>
            <a:pPr marL="400050">
              <a:lnSpc>
                <a:spcPct val="100000"/>
              </a:lnSpc>
            </a:pPr>
            <a:r>
              <a:rPr dirty="0"/>
              <a:t>TABLE</a:t>
            </a:r>
            <a:r>
              <a:rPr spc="-30" dirty="0"/>
              <a:t> </a:t>
            </a:r>
            <a:r>
              <a:rPr dirty="0">
                <a:solidFill>
                  <a:srgbClr val="0050A0"/>
                </a:solidFill>
              </a:rPr>
              <a:t>x</a:t>
            </a:r>
            <a:r>
              <a:rPr spc="-20" dirty="0">
                <a:solidFill>
                  <a:srgbClr val="0050A0"/>
                </a:solidFill>
              </a:rPr>
              <a:t> </a:t>
            </a:r>
            <a:r>
              <a:rPr b="1" spc="-10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spc="-20" dirty="0">
                <a:solidFill>
                  <a:srgbClr val="EE11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</a:rPr>
              <a:t>это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обращение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к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реальной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таблице</a:t>
            </a:r>
          </a:p>
          <a:p>
            <a:pPr marL="187325">
              <a:lnSpc>
                <a:spcPct val="100000"/>
              </a:lnSpc>
            </a:pPr>
            <a:r>
              <a:rPr spc="-50" dirty="0">
                <a:solidFill>
                  <a:srgbClr val="F00000"/>
                </a:solidFill>
              </a:rPr>
              <a:t>)</a:t>
            </a:r>
          </a:p>
          <a:p>
            <a:pPr marL="187325">
              <a:lnSpc>
                <a:spcPct val="100000"/>
              </a:lnSpc>
            </a:pPr>
            <a:r>
              <a:rPr dirty="0">
                <a:solidFill>
                  <a:srgbClr val="F00000"/>
                </a:solidFill>
              </a:rPr>
              <a:t>,</a:t>
            </a:r>
            <a:r>
              <a:rPr spc="-10" dirty="0">
                <a:solidFill>
                  <a:srgbClr val="F00000"/>
                </a:solidFill>
              </a:rPr>
              <a:t> </a:t>
            </a:r>
            <a:r>
              <a:rPr dirty="0">
                <a:solidFill>
                  <a:srgbClr val="F00000"/>
                </a:solidFill>
              </a:rPr>
              <a:t>g</a:t>
            </a:r>
            <a:r>
              <a:rPr spc="-5" dirty="0">
                <a:solidFill>
                  <a:srgbClr val="F00000"/>
                </a:solidFill>
              </a:rPr>
              <a:t> </a:t>
            </a:r>
            <a:r>
              <a:rPr dirty="0">
                <a:solidFill>
                  <a:srgbClr val="F00000"/>
                </a:solidFill>
              </a:rPr>
              <a:t>AS</a:t>
            </a:r>
            <a:r>
              <a:rPr spc="-5" dirty="0">
                <a:solidFill>
                  <a:srgbClr val="F00000"/>
                </a:solidFill>
              </a:rPr>
              <a:t> </a:t>
            </a:r>
            <a:r>
              <a:rPr spc="-50" dirty="0">
                <a:solidFill>
                  <a:srgbClr val="F00000"/>
                </a:solidFill>
              </a:rPr>
              <a:t>(</a:t>
            </a:r>
          </a:p>
          <a:p>
            <a:pPr marL="400050">
              <a:lnSpc>
                <a:spcPct val="100000"/>
              </a:lnSpc>
            </a:pPr>
            <a:r>
              <a:rPr dirty="0"/>
              <a:t>TABLE</a:t>
            </a:r>
            <a:r>
              <a:rPr spc="-25" dirty="0"/>
              <a:t> </a:t>
            </a:r>
            <a:r>
              <a:rPr dirty="0">
                <a:solidFill>
                  <a:srgbClr val="0050A0"/>
                </a:solidFill>
              </a:rPr>
              <a:t>f</a:t>
            </a:r>
            <a:r>
              <a:rPr spc="-25" dirty="0">
                <a:solidFill>
                  <a:srgbClr val="0050A0"/>
                </a:solidFill>
              </a:rPr>
              <a:t> </a:t>
            </a:r>
            <a:r>
              <a:rPr b="1" spc="-10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spc="-20" dirty="0">
                <a:solidFill>
                  <a:srgbClr val="EE11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</a:rPr>
              <a:t>это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уже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обращение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к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сформированной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/>
              <a:t>CTE</a:t>
            </a:r>
          </a:p>
          <a:p>
            <a:pPr marL="187325">
              <a:lnSpc>
                <a:spcPct val="100000"/>
              </a:lnSpc>
            </a:pPr>
            <a:r>
              <a:rPr spc="-50" dirty="0">
                <a:solidFill>
                  <a:srgbClr val="F00000"/>
                </a:solidFill>
              </a:rPr>
              <a:t>)</a:t>
            </a:r>
          </a:p>
          <a:p>
            <a:pPr marL="187325">
              <a:lnSpc>
                <a:spcPct val="100000"/>
              </a:lnSpc>
            </a:pPr>
            <a:r>
              <a:rPr dirty="0"/>
              <a:t>TABLE</a:t>
            </a:r>
            <a:r>
              <a:rPr spc="-25" dirty="0"/>
              <a:t> </a:t>
            </a:r>
            <a:r>
              <a:rPr spc="-25" dirty="0">
                <a:solidFill>
                  <a:srgbClr val="1AB1CD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25" y="1624331"/>
            <a:ext cx="4344648" cy="4028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4850" y="1636482"/>
            <a:ext cx="3909225" cy="40044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D9839FE-0492-4F8A-8608-0DF4EA551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439739"/>
            <a:ext cx="7918451" cy="876300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WITH</a:t>
            </a:r>
            <a:r>
              <a:rPr lang="en-US" altLang="en-US" dirty="0" smtClean="0"/>
              <a:t> </a:t>
            </a:r>
            <a:r>
              <a:rPr lang="ru-RU" altLang="en-US" dirty="0" smtClean="0"/>
              <a:t>Выражение</a:t>
            </a:r>
            <a:r>
              <a:rPr lang="en-US" altLang="en-US" dirty="0" smtClean="0"/>
              <a:t>: </a:t>
            </a:r>
            <a:r>
              <a:rPr lang="ru-RU" altLang="en-US" dirty="0" smtClean="0"/>
              <a:t>Пример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9BAD82B-F0CF-4743-85F7-707B15B6A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1" y="1447800"/>
            <a:ext cx="7918451" cy="10414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ru-RU" dirty="0" smtClean="0"/>
              <a:t>Используя оператор WITH, напишите запрос для отображения названия отдела и общей суммы заработной платы для тех отделов, общая сумма заработной платы которых превышает среднюю заработную плату по всем отделам.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8366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4DD87DE-A719-4884-9EFF-1731175D2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439739"/>
            <a:ext cx="7918451" cy="8763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ourier New" panose="02070309020205020404" pitchFamily="49" charset="0"/>
              </a:rPr>
              <a:t>WITH</a:t>
            </a:r>
            <a:r>
              <a:rPr lang="en-US" altLang="en-US" sz="4000" dirty="0"/>
              <a:t> </a:t>
            </a:r>
            <a:r>
              <a:rPr lang="ru-RU" altLang="en-US" sz="4000" dirty="0" smtClean="0"/>
              <a:t>Выражение</a:t>
            </a:r>
            <a:r>
              <a:rPr lang="en-US" altLang="en-US" sz="4000" dirty="0" smtClean="0"/>
              <a:t>: </a:t>
            </a:r>
            <a:r>
              <a:rPr lang="ru-RU" altLang="en-US" sz="4000" dirty="0" smtClean="0"/>
              <a:t>Пример</a:t>
            </a:r>
            <a:endParaRPr lang="en-US" altLang="en-US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03647FB-228D-49AF-BF12-FD6903104CC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09600" y="1609725"/>
            <a:ext cx="7924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9" rIns="92075" bIns="46039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916F136D-7EDF-4421-8CA0-61BDA7C8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132139"/>
            <a:ext cx="73152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9" rIns="92075" bIns="46039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B217D809-4B89-413C-AE64-816269497B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1863" y="1776414"/>
            <a:ext cx="7162800" cy="378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WITH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  AS (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SELECT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, SUM(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e.salary</a:t>
            </a:r>
            <a:r>
              <a:rPr lang="en-US" altLang="en-US" sz="1600" b="1" dirty="0">
                <a:latin typeface="Courier New" panose="02070309020205020404" pitchFamily="49" charset="0"/>
              </a:rPr>
              <a:t>) AS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FROM   employees e JOIN departments 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ON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e.department_id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d.department_id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GROUP BY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avg_cost</a:t>
            </a:r>
            <a:r>
              <a:rPr lang="en-US" altLang="en-US" sz="1600" b="1" dirty="0">
                <a:latin typeface="Courier New" panose="02070309020205020404" pitchFamily="49" charset="0"/>
              </a:rPr>
              <a:t>    AS (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SELECT SUM(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r>
              <a:rPr lang="en-US" altLang="en-US" sz="1600" b="1" dirty="0">
                <a:latin typeface="Courier New" panose="02070309020205020404" pitchFamily="49" charset="0"/>
              </a:rPr>
              <a:t>)/COUNT(*) AS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dept_avg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FROM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SELECT *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FROM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WHERE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r>
              <a:rPr lang="en-US" altLang="en-US" sz="1600" b="1" dirty="0">
                <a:latin typeface="Courier New" panose="02070309020205020404" pitchFamily="49" charset="0"/>
              </a:rPr>
              <a:t>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(SELECT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dept_avg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FROM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avg_cost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ORDER BY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4E3EC5B9-8710-40F7-A5B5-530D39DF6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8539" y="1776413"/>
            <a:ext cx="685800" cy="3048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2772C36D-394F-4361-9302-477E24899E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5363" y="209391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36BE6C9C-89FE-4BAD-AF69-5E7473B2F8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3926" y="3324225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EC71DB48-3C4F-4731-B9C5-ABE52737B6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19326" y="381476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E3889FCC-BFC2-4AA6-AB54-EEF24708E4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38426" y="503396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" name="Rectangle 11">
            <a:extLst>
              <a:ext uri="{FF2B5EF4-FFF2-40B4-BE49-F238E27FC236}">
                <a16:creationId xmlns="" xmlns:a16="http://schemas.microsoft.com/office/drawing/2014/main" id="{FD38AB12-0E4E-44D4-862D-1245750108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6" y="430371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59800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51" y="1624334"/>
            <a:ext cx="4187563" cy="490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592" y="1624331"/>
            <a:ext cx="3443742" cy="45494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93" y="1452680"/>
            <a:ext cx="1643103" cy="5130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3875" y="1423618"/>
            <a:ext cx="5210810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каждом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следующем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рекурсии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такой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получает </a:t>
            </a:r>
            <a:r>
              <a:rPr sz="1400" dirty="0">
                <a:latin typeface="Microsoft Sans Serif"/>
                <a:cs typeface="Microsoft Sans Serif"/>
              </a:rPr>
              <a:t>"на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вход"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(под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именем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"своей"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CTE)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 </a:t>
            </a:r>
            <a:r>
              <a:rPr sz="1400" spc="-10" dirty="0">
                <a:latin typeface="Microsoft Sans Serif"/>
                <a:cs typeface="Microsoft Sans Serif"/>
              </a:rPr>
              <a:t>генерации записей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предыдущего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сегмента,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пока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непустой,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затравочную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выборку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первого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шага</a:t>
            </a:r>
            <a:endParaRPr sz="1400">
              <a:latin typeface="Microsoft Sans Serif"/>
              <a:cs typeface="Microsoft Sans Serif"/>
            </a:endParaRPr>
          </a:p>
          <a:p>
            <a:pPr marL="80645" marR="435609">
              <a:lnSpc>
                <a:spcPct val="100000"/>
              </a:lnSpc>
              <a:spcBef>
                <a:spcPts val="1520"/>
              </a:spcBef>
            </a:pPr>
            <a:r>
              <a:rPr sz="1400" dirty="0">
                <a:latin typeface="Microsoft Sans Serif"/>
                <a:cs typeface="Microsoft Sans Serif"/>
              </a:rPr>
              <a:t>Важно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понимать,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хоть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какое-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условие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(по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наличию записей,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количеству,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счетчику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времени </a:t>
            </a:r>
            <a:r>
              <a:rPr sz="1400" dirty="0">
                <a:latin typeface="Microsoft Sans Serif"/>
                <a:cs typeface="Microsoft Sans Serif"/>
              </a:rPr>
              <a:t>выполнения)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ограничивать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продолжение формирования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выборки,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иначе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риск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получить бесконечно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выполняющийся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запрос.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51" y="1624331"/>
            <a:ext cx="4405278" cy="45494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2058" y="1566276"/>
            <a:ext cx="2857004" cy="3543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1200" y="5798051"/>
            <a:ext cx="39554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4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https://www.db-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fiddle.com/f/sEf371RH9xrLcR6e3</a:t>
            </a:r>
            <a:r>
              <a:rPr sz="1400" spc="-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ntUDq/0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</a:t>
            </a:r>
            <a:r>
              <a:rPr lang="ru-RU" dirty="0" smtClean="0"/>
              <a:t>и </a:t>
            </a:r>
            <a:r>
              <a:rPr lang="en-US" dirty="0" smtClean="0"/>
              <a:t>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A3BC8-43A5-4737-88A0-CA428997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Дубликаты строк автоматически удаляются, за исключением UNION ALL.</a:t>
            </a:r>
          </a:p>
          <a:p>
            <a:r>
              <a:rPr lang="ru-RU" dirty="0" smtClean="0"/>
              <a:t>Имена столбцов из первого запроса появляются в результате.</a:t>
            </a:r>
          </a:p>
          <a:p>
            <a:r>
              <a:rPr lang="ru-RU" dirty="0" smtClean="0"/>
              <a:t>По умолчанию результаты сортируются в порядке возрастания, за исключением UNION ALL.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429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 Black"/>
                <a:cs typeface="Arial Black"/>
              </a:rPr>
              <a:t>Агрегатные (Аналитические) функции</a:t>
            </a:r>
            <a:endParaRPr sz="24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73B52-B4B6-46C6-B7CD-344338C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Темы презентации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B9C601-B1B2-4F6C-9E18-9E98CEA8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ru-RU" dirty="0"/>
              <a:t>Group functions:</a:t>
            </a:r>
          </a:p>
          <a:p>
            <a:pPr lvl="2" eaLnBrk="1" hangingPunct="1"/>
            <a:r>
              <a:rPr lang="en-US" altLang="ru-RU" dirty="0"/>
              <a:t>Types and syntax</a:t>
            </a:r>
          </a:p>
          <a:p>
            <a:pPr lvl="2" eaLnBrk="1" hangingPunct="1"/>
            <a:r>
              <a:rPr lang="en-US" altLang="ru-RU" dirty="0"/>
              <a:t>Use </a:t>
            </a:r>
            <a:r>
              <a:rPr lang="en-US" altLang="ru-RU" dirty="0">
                <a:latin typeface="Courier New" panose="02070309020205020404" pitchFamily="49" charset="0"/>
              </a:rPr>
              <a:t>AVG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SUM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MIN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MAX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COUNT</a:t>
            </a:r>
          </a:p>
          <a:p>
            <a:pPr lvl="2" eaLnBrk="1" hangingPunct="1"/>
            <a:r>
              <a:rPr lang="en-US" altLang="ru-RU" dirty="0"/>
              <a:t>Use the </a:t>
            </a:r>
            <a:r>
              <a:rPr lang="en-US" altLang="ru-RU" dirty="0">
                <a:latin typeface="Courier New" panose="02070309020205020404" pitchFamily="49" charset="0"/>
              </a:rPr>
              <a:t>DISTINCT</a:t>
            </a:r>
            <a:r>
              <a:rPr lang="en-US" altLang="ru-RU" dirty="0"/>
              <a:t> keyword within group functions</a:t>
            </a:r>
          </a:p>
          <a:p>
            <a:pPr lvl="2" eaLnBrk="1" hangingPunct="1"/>
            <a:r>
              <a:rPr lang="en-US" altLang="ru-RU" dirty="0">
                <a:latin typeface="Courier New" panose="02070309020205020404" pitchFamily="49" charset="0"/>
              </a:rPr>
              <a:t>NULL</a:t>
            </a:r>
            <a:r>
              <a:rPr lang="en-US" altLang="ru-RU" dirty="0"/>
              <a:t> values in a group function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altLang="ru-RU" dirty="0"/>
              <a:t>Grouping rows: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GROUP</a:t>
            </a:r>
            <a:r>
              <a:rPr lang="en-US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Courier New" panose="02070309020205020404" pitchFamily="49" charset="0"/>
              </a:rPr>
              <a:t>BY</a:t>
            </a:r>
            <a:r>
              <a:rPr lang="en-US" altLang="ru-RU" dirty="0"/>
              <a:t> clause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HAVING</a:t>
            </a:r>
            <a:r>
              <a:rPr lang="en-US" altLang="ru-RU" dirty="0"/>
              <a:t> clause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altLang="ru-RU" dirty="0"/>
              <a:t>Nesting group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2043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8EF47-DAE9-4266-8947-4A88FE32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What Are Group Functions?</a:t>
            </a:r>
            <a:endParaRPr lang="ru-RU" dirty="0"/>
          </a:p>
        </p:txBody>
      </p:sp>
      <p:pic>
        <p:nvPicPr>
          <p:cNvPr id="4" name="Picture 20" descr="C:\salome_official\projects\11gR2\screenshots\les5_4s_a.gif">
            <a:extLst>
              <a:ext uri="{FF2B5EF4-FFF2-40B4-BE49-F238E27FC236}">
                <a16:creationId xmlns:a16="http://schemas.microsoft.com/office/drawing/2014/main" xmlns="" id="{6987213C-FC45-488E-AAD7-D7DB440A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473325"/>
            <a:ext cx="2628900" cy="2525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27FE10E-DF17-47C8-A233-A138365C91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8550" y="3841750"/>
            <a:ext cx="1825625" cy="10128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xmlns="" id="{881565CC-32A3-47C7-A6D5-1963EED8BB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ru-RU"/>
              <a:t>Group functions operate on sets of rows to give one result per group.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191432B-6F07-4E04-96D5-090584EA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21209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FE5046F1-A5D8-4C94-A3EB-EA5609C2BE8F}"/>
              </a:ext>
            </a:extLst>
          </p:cNvPr>
          <p:cNvSpPr>
            <a:spLocks/>
          </p:cNvSpPr>
          <p:nvPr/>
        </p:nvSpPr>
        <p:spPr bwMode="gray">
          <a:xfrm>
            <a:off x="4019550" y="2457450"/>
            <a:ext cx="2157413" cy="3589338"/>
          </a:xfrm>
          <a:custGeom>
            <a:avLst/>
            <a:gdLst>
              <a:gd name="T0" fmla="*/ 0 w 1359"/>
              <a:gd name="T1" fmla="*/ 2147483647 h 2543"/>
              <a:gd name="T2" fmla="*/ 0 w 1359"/>
              <a:gd name="T3" fmla="*/ 0 h 2543"/>
              <a:gd name="T4" fmla="*/ 2147483647 w 1359"/>
              <a:gd name="T5" fmla="*/ 2147483647 h 2543"/>
              <a:gd name="T6" fmla="*/ 2147483647 w 1359"/>
              <a:gd name="T7" fmla="*/ 2147483647 h 2543"/>
              <a:gd name="T8" fmla="*/ 0 w 1359"/>
              <a:gd name="T9" fmla="*/ 2147483647 h 2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9"/>
              <a:gd name="T16" fmla="*/ 0 h 2543"/>
              <a:gd name="T17" fmla="*/ 1359 w 1359"/>
              <a:gd name="T18" fmla="*/ 2543 h 2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95A5728-2D4A-4847-9D47-0635F85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962400"/>
            <a:ext cx="2278062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Maximum salary in </a:t>
            </a:r>
            <a:r>
              <a:rPr lang="en-US" altLang="ru-RU">
                <a:latin typeface="Courier New" panose="02070309020205020404" pitchFamily="49" charset="0"/>
              </a:rPr>
              <a:t>EMPLOYEES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/>
              <a:t>table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xmlns="" id="{492BEA86-0BA1-4CD6-A9C6-651AF5DA29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4450" y="488156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1" name="Picture 21" descr="C:\salome_official\projects\11gR2\screenshots\les5_4s_b.gif">
            <a:extLst>
              <a:ext uri="{FF2B5EF4-FFF2-40B4-BE49-F238E27FC236}">
                <a16:creationId xmlns:a16="http://schemas.microsoft.com/office/drawing/2014/main" xmlns="" id="{44FA23B7-8AB5-49CC-BB9B-D7A25762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3188" y="530701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80BA7460-E381-4195-AAD1-E9FBB7AB1C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1513" y="2462213"/>
            <a:ext cx="790575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2" descr="C:\salome_official\projects\11gR2\screenshots\les5_4s_c.gif">
            <a:extLst>
              <a:ext uri="{FF2B5EF4-FFF2-40B4-BE49-F238E27FC236}">
                <a16:creationId xmlns:a16="http://schemas.microsoft.com/office/drawing/2014/main" xmlns="" id="{EB8A8E96-3242-4BC4-A373-3CE4B3E0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25" y="4110038"/>
            <a:ext cx="1165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546EBE7-538B-4CF4-BB05-865D99FCD3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23038" y="4305300"/>
            <a:ext cx="1157287" cy="252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104694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83A48-DD84-4B66-9251-B98DA5EF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Types of Group Functions</a:t>
            </a:r>
            <a:endParaRPr lang="ru-RU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0E2EBB7E-A573-447B-8D1E-243E9AD36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541108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AVG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COUNT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MAX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MIN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FF8D7FC-2295-4758-AD97-6FBF3B88DF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59300" y="2401888"/>
            <a:ext cx="2263775" cy="950912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Group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functions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xmlns="" id="{E02381CA-422D-4172-B2B7-80B7D14C0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xmlns="" id="{2C363109-CDDA-42CE-9D9F-BE4CC6ED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xmlns="" id="{71379987-72DE-438C-842D-C531D3AF2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5717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xmlns="" id="{FA64AD67-28BE-492F-9736-731448417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3124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424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518011"/>
            <a:ext cx="77358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Агрегатные</a:t>
            </a:r>
            <a:r>
              <a:rPr spc="-120" dirty="0"/>
              <a:t> </a:t>
            </a:r>
            <a:r>
              <a:rPr spc="-55" dirty="0"/>
              <a:t>функции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2364" y="1948996"/>
            <a:ext cx="788670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None/>
            </a:pPr>
            <a:r>
              <a:rPr sz="2000" spc="-25" dirty="0"/>
              <a:t>Производят</a:t>
            </a:r>
            <a:r>
              <a:rPr sz="2000" spc="-40" dirty="0"/>
              <a:t> </a:t>
            </a:r>
            <a:r>
              <a:rPr sz="2000" spc="-20" dirty="0"/>
              <a:t>подсчет</a:t>
            </a:r>
            <a:r>
              <a:rPr sz="2000" spc="-35" dirty="0"/>
              <a:t> </a:t>
            </a:r>
            <a:r>
              <a:rPr sz="2000" dirty="0"/>
              <a:t>на</a:t>
            </a:r>
            <a:r>
              <a:rPr sz="2000" spc="-35" dirty="0"/>
              <a:t> </a:t>
            </a:r>
            <a:r>
              <a:rPr sz="2000" dirty="0"/>
              <a:t>основе</a:t>
            </a:r>
            <a:r>
              <a:rPr sz="2000" spc="-40" dirty="0"/>
              <a:t> </a:t>
            </a:r>
            <a:r>
              <a:rPr sz="2000" dirty="0"/>
              <a:t>нескольких</a:t>
            </a:r>
            <a:r>
              <a:rPr sz="2000" spc="-35" dirty="0"/>
              <a:t> </a:t>
            </a:r>
            <a:r>
              <a:rPr sz="2000" spc="-20" dirty="0"/>
              <a:t>показателей</a:t>
            </a:r>
            <a:r>
              <a:rPr sz="2000" spc="-35" dirty="0"/>
              <a:t> </a:t>
            </a:r>
            <a:r>
              <a:rPr sz="2000" dirty="0"/>
              <a:t>(все</a:t>
            </a:r>
            <a:r>
              <a:rPr sz="2000" spc="-40" dirty="0"/>
              <a:t> </a:t>
            </a:r>
            <a:r>
              <a:rPr sz="2000" dirty="0"/>
              <a:t>строки</a:t>
            </a:r>
            <a:r>
              <a:rPr sz="2000" spc="-35" dirty="0"/>
              <a:t> </a:t>
            </a:r>
            <a:r>
              <a:rPr sz="2000" spc="-10" dirty="0"/>
              <a:t>одного</a:t>
            </a:r>
            <a:r>
              <a:rPr sz="2000" spc="-35" dirty="0"/>
              <a:t> </a:t>
            </a:r>
            <a:r>
              <a:rPr sz="2000" spc="-10" dirty="0"/>
              <a:t>столбца)</a:t>
            </a:r>
            <a:r>
              <a:rPr sz="2000" spc="-40" dirty="0"/>
              <a:t> </a:t>
            </a:r>
            <a:r>
              <a:rPr sz="2000" spc="-50" dirty="0"/>
              <a:t>и </a:t>
            </a:r>
            <a:r>
              <a:rPr sz="2000" spc="-20" dirty="0"/>
              <a:t>возвращают</a:t>
            </a:r>
            <a:r>
              <a:rPr sz="2000" spc="-40" dirty="0"/>
              <a:t> </a:t>
            </a:r>
            <a:r>
              <a:rPr sz="2000" spc="-20" dirty="0"/>
              <a:t>атомарный</a:t>
            </a:r>
            <a:r>
              <a:rPr sz="2000" spc="-35" dirty="0"/>
              <a:t> </a:t>
            </a:r>
            <a:r>
              <a:rPr sz="2000" spc="-30" dirty="0"/>
              <a:t>результат</a:t>
            </a:r>
            <a:r>
              <a:rPr sz="2000" spc="-40" dirty="0"/>
              <a:t> </a:t>
            </a:r>
            <a:r>
              <a:rPr sz="2000" spc="-10" dirty="0"/>
              <a:t>(число).</a:t>
            </a: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000"/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sz="2000" dirty="0"/>
              <a:t>Основные</a:t>
            </a:r>
            <a:r>
              <a:rPr sz="2000" spc="-55" dirty="0"/>
              <a:t> </a:t>
            </a:r>
            <a:r>
              <a:rPr sz="2000" dirty="0"/>
              <a:t>аналитические</a:t>
            </a:r>
            <a:r>
              <a:rPr sz="2000" spc="-50" dirty="0"/>
              <a:t> </a:t>
            </a:r>
            <a:r>
              <a:rPr sz="2000" spc="-10" dirty="0"/>
              <a:t>функции:</a:t>
            </a:r>
          </a:p>
          <a:p>
            <a:pPr marL="469265" indent="-343535">
              <a:lnSpc>
                <a:spcPct val="100000"/>
              </a:lnSpc>
              <a:spcBef>
                <a:spcPts val="6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SUM:</a:t>
            </a:r>
            <a:r>
              <a:rPr sz="2000" b="1" spc="-55" dirty="0">
                <a:cs typeface="Roboto"/>
              </a:rPr>
              <a:t> </a:t>
            </a:r>
            <a:r>
              <a:rPr sz="2000" spc="-10" dirty="0"/>
              <a:t>сумма</a:t>
            </a:r>
            <a:r>
              <a:rPr sz="2000" spc="-50" dirty="0"/>
              <a:t> </a:t>
            </a:r>
            <a:r>
              <a:rPr sz="2000" spc="-10" dirty="0"/>
              <a:t>значений</a:t>
            </a:r>
            <a:r>
              <a:rPr sz="2000" spc="-50" dirty="0"/>
              <a:t> </a:t>
            </a:r>
            <a:r>
              <a:rPr sz="2000" spc="-10" dirty="0"/>
              <a:t>столбца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COUNT</a:t>
            </a:r>
            <a:r>
              <a:rPr sz="2000" dirty="0"/>
              <a:t>:</a:t>
            </a:r>
            <a:r>
              <a:rPr sz="2000" spc="-30" dirty="0"/>
              <a:t> </a:t>
            </a:r>
            <a:r>
              <a:rPr sz="2000" dirty="0"/>
              <a:t>количество</a:t>
            </a:r>
            <a:r>
              <a:rPr sz="2000" spc="-30" dirty="0"/>
              <a:t> </a:t>
            </a:r>
            <a:r>
              <a:rPr sz="2000" spc="-10" dirty="0"/>
              <a:t>строк</a:t>
            </a:r>
            <a:r>
              <a:rPr sz="2000" spc="-30" dirty="0"/>
              <a:t> </a:t>
            </a:r>
            <a:r>
              <a:rPr sz="2000" dirty="0"/>
              <a:t>или</a:t>
            </a:r>
            <a:r>
              <a:rPr sz="2000" spc="-30" dirty="0"/>
              <a:t> </a:t>
            </a:r>
            <a:r>
              <a:rPr sz="2000" spc="-10" dirty="0"/>
              <a:t>ненулевых</a:t>
            </a:r>
            <a:r>
              <a:rPr sz="2000" spc="-25" dirty="0"/>
              <a:t> </a:t>
            </a:r>
            <a:r>
              <a:rPr sz="2000" spc="-10" dirty="0"/>
              <a:t>значений</a:t>
            </a:r>
            <a:r>
              <a:rPr sz="2000" spc="-30" dirty="0"/>
              <a:t> </a:t>
            </a:r>
            <a:r>
              <a:rPr sz="2000" dirty="0"/>
              <a:t>в</a:t>
            </a:r>
            <a:r>
              <a:rPr sz="2000" spc="-30" dirty="0"/>
              <a:t> </a:t>
            </a:r>
            <a:r>
              <a:rPr sz="2000" spc="-10" dirty="0"/>
              <a:t>столбце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AVG:</a:t>
            </a:r>
            <a:r>
              <a:rPr sz="2000" b="1" spc="-35" dirty="0">
                <a:cs typeface="Roboto"/>
              </a:rPr>
              <a:t> </a:t>
            </a:r>
            <a:r>
              <a:rPr sz="2000" dirty="0"/>
              <a:t>среднее</a:t>
            </a:r>
            <a:r>
              <a:rPr sz="2000" spc="-35" dirty="0"/>
              <a:t> </a:t>
            </a:r>
            <a:r>
              <a:rPr sz="2000" spc="-10" dirty="0"/>
              <a:t>значение</a:t>
            </a:r>
            <a:r>
              <a:rPr sz="2000" spc="-35" dirty="0"/>
              <a:t> </a:t>
            </a:r>
            <a:r>
              <a:rPr sz="2000" spc="-10" dirty="0"/>
              <a:t>столбца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MAX:</a:t>
            </a:r>
            <a:r>
              <a:rPr sz="2000" b="1" spc="10" dirty="0">
                <a:cs typeface="Roboto"/>
              </a:rPr>
              <a:t> </a:t>
            </a:r>
            <a:r>
              <a:rPr sz="2000" spc="-10" dirty="0"/>
              <a:t>максимальное</a:t>
            </a:r>
            <a:r>
              <a:rPr sz="2000" spc="10" dirty="0"/>
              <a:t> </a:t>
            </a:r>
            <a:r>
              <a:rPr sz="2000" spc="-10" dirty="0"/>
              <a:t>значение</a:t>
            </a:r>
            <a:r>
              <a:rPr sz="2000" spc="5" dirty="0"/>
              <a:t> </a:t>
            </a:r>
            <a:r>
              <a:rPr sz="2000" spc="-10" dirty="0"/>
              <a:t>столбца</a:t>
            </a: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510F-DCD5-4903-A37F-AD8ADBE8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Group Functions: Syntax</a:t>
            </a:r>
            <a:endParaRPr lang="ru-RU" dirty="0"/>
          </a:p>
        </p:txBody>
      </p:sp>
      <p:sp>
        <p:nvSpPr>
          <p:cNvPr id="5" name="Rectangle 2050">
            <a:extLst>
              <a:ext uri="{FF2B5EF4-FFF2-40B4-BE49-F238E27FC236}">
                <a16:creationId xmlns:a16="http://schemas.microsoft.com/office/drawing/2014/main" xmlns="" id="{2F6AAF36-CE18-4464-B756-C2159712F6E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1838325"/>
            <a:ext cx="7200900" cy="1209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group_function(column), ...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	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2052">
            <a:extLst>
              <a:ext uri="{FF2B5EF4-FFF2-40B4-BE49-F238E27FC236}">
                <a16:creationId xmlns:a16="http://schemas.microsoft.com/office/drawing/2014/main" xmlns="" id="{FAD2DCB4-6AA6-4E6F-A5BD-81800BA208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2200" y="2057400"/>
            <a:ext cx="38100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384564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Агрегатные</a:t>
            </a:r>
            <a:r>
              <a:rPr spc="-120" dirty="0"/>
              <a:t> </a:t>
            </a:r>
            <a:r>
              <a:rPr spc="-70" dirty="0"/>
              <a:t>функции:</a:t>
            </a:r>
            <a:r>
              <a:rPr spc="-114" dirty="0"/>
              <a:t> </a:t>
            </a:r>
            <a:r>
              <a:rPr spc="-10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26" y="1989372"/>
            <a:ext cx="3179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покупок.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026" y="3135082"/>
            <a:ext cx="3522345" cy="914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7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700" spc="-9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7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7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57188" y="2660649"/>
          <a:ext cx="4404359" cy="2675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/>
                <a:gridCol w="1468120"/>
                <a:gridCol w="1468119"/>
              </a:tblGrid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20" dirty="0">
                          <a:latin typeface="Arial"/>
                          <a:cs typeface="Arial"/>
                        </a:rPr>
                        <a:t>Date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19/05/2023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20/05/2023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21/05/2023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22084-4EA0-479C-A369-D0D541FB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AVG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SUM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функций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9D8CD05-3A59-4500-90D1-5CEB8851FC0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569020"/>
            <a:ext cx="7262813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AVG(salary), MAX(salary),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MIN(salary), SUM(salary)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'%REP%';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6F2DE675-CB51-4979-99E7-3AEEDFEC5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83220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Для числовых данных можно использовать функции AVG и SUM.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B89054-C0DC-46AD-974E-DD89914FED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7375" y="2627758"/>
            <a:ext cx="3524250" cy="541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1" descr="C:\salome_official\projects\11gR2\screenshots\les5_7s_a.gif">
            <a:extLst>
              <a:ext uri="{FF2B5EF4-FFF2-40B4-BE49-F238E27FC236}">
                <a16:creationId xmlns:a16="http://schemas.microsoft.com/office/drawing/2014/main" xmlns="" id="{BB7BE04A-27D7-4229-BCCD-05AE71DC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120"/>
            <a:ext cx="5064125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99D707-829E-49DB-A1C4-87EA2A359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4938" y="3991420"/>
            <a:ext cx="4568825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3037520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MIN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MAX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BA5BF98-E3D8-41FA-8BA7-90A3C0F8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4192"/>
            <a:ext cx="7918450" cy="1751013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Вы можете использовать MIN и MAX для числовых, символьных типов данных и так же для даты.</a:t>
            </a:r>
            <a:endParaRPr lang="en-US" altLang="ru-RU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1828F52-F1A1-4A82-940A-782392F840E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920992"/>
            <a:ext cx="7262813" cy="6524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MIN(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), MAX(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  employees;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34BE4F1-FAA8-429F-AAD5-7D50AEE050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6263" y="2963855"/>
            <a:ext cx="4189412" cy="279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B73F31C0-FFB8-4F00-A847-C30D918C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87792"/>
            <a:ext cx="3241675" cy="51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2ABEACB7-4AB2-475C-849A-01833C9F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87792"/>
            <a:ext cx="32004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79810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Функция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COUNT</a:t>
            </a:r>
            <a:endParaRPr lang="ru-RU" sz="3600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9B3D47E6-5DC8-4196-A4ED-78F31768F988}"/>
              </a:ext>
            </a:extLst>
          </p:cNvPr>
          <p:cNvSpPr txBox="1">
            <a:spLocks noChangeArrowheads="1"/>
          </p:cNvSpPr>
          <p:nvPr/>
        </p:nvSpPr>
        <p:spPr>
          <a:xfrm>
            <a:off x="840262" y="1447800"/>
            <a:ext cx="791845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000" dirty="0" smtClean="0">
                <a:latin typeface="Courier New" panose="02070309020205020404" pitchFamily="49" charset="0"/>
              </a:rPr>
              <a:t>COUNT(*) возвращает количество строк в таблице:</a:t>
            </a:r>
          </a:p>
          <a:p>
            <a:pPr marL="0" indent="0">
              <a:buNone/>
            </a:pPr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>
              <a:buNone/>
            </a:pPr>
            <a:r>
              <a:rPr lang="ru-RU" altLang="ru-RU" sz="2000" dirty="0" smtClean="0">
                <a:latin typeface="Courier New" panose="02070309020205020404" pitchFamily="49" charset="0"/>
              </a:rPr>
              <a:t>COUNT(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) возвращает количество строк с ненулевыми значениями для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: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A5C7351-81D0-4E11-8B53-AC0EEB3E18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4267200"/>
            <a:ext cx="7277100" cy="944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08313D7-85B7-4EB6-B7EE-7962D18B809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05000"/>
            <a:ext cx="7277100" cy="944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COUNT(*)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B938183-1C93-46CB-AD12-43D6ED28F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33563" y="1952625"/>
            <a:ext cx="1209675" cy="317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E792920B-D771-4429-B691-C6F3B41BC4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0550" y="4318000"/>
            <a:ext cx="2932113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16" descr="C:\salome_official\projects\11gR2\screenshots\les5_9s_a.gif">
            <a:extLst>
              <a:ext uri="{FF2B5EF4-FFF2-40B4-BE49-F238E27FC236}">
                <a16:creationId xmlns:a16="http://schemas.microsoft.com/office/drawing/2014/main" xmlns="" id="{0BEA5098-AB2F-4DBC-B9DF-F1318560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2944895"/>
            <a:ext cx="142875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xmlns="" id="{36B85F16-8A66-49E5-8F67-332EA3690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234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" name="Oval 20">
            <a:extLst>
              <a:ext uri="{FF2B5EF4-FFF2-40B4-BE49-F238E27FC236}">
                <a16:creationId xmlns:a16="http://schemas.microsoft.com/office/drawing/2014/main" xmlns="" id="{A30A4D60-4185-42F2-A52B-0B626DA5905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4572000"/>
            <a:ext cx="381000" cy="37941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xmlns="" id="{28B3EF22-5681-4FFA-9695-0C425BF55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2133600"/>
            <a:ext cx="373063" cy="37306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8101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UNION</a:t>
            </a:r>
            <a:r>
              <a:rPr lang="en-US" altLang="ru-RU" dirty="0"/>
              <a:t> </a:t>
            </a:r>
            <a:r>
              <a:rPr lang="ru-RU" altLang="ru-RU" dirty="0" smtClean="0"/>
              <a:t>оператор</a:t>
            </a:r>
            <a:endParaRPr lang="ru-RU" dirty="0"/>
          </a:p>
        </p:txBody>
      </p:sp>
      <p:sp>
        <p:nvSpPr>
          <p:cNvPr id="5" name="Oval 3">
            <a:extLst>
              <a:ext uri="{FF2B5EF4-FFF2-40B4-BE49-F238E27FC236}">
                <a16:creationId xmlns="" xmlns:a16="http://schemas.microsoft.com/office/drawing/2014/main" id="{36015AD8-A46C-4A77-83E3-291D789DB8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357438"/>
            <a:ext cx="3073400" cy="29686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19D0207F-2E91-402A-B0CF-F046E868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18319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="" xmlns:a16="http://schemas.microsoft.com/office/drawing/2014/main" id="{1B66A724-51BF-4D43-A4ED-DDA9B12C60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1760" y="2335667"/>
            <a:ext cx="3073400" cy="29686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C0822119-C7D7-4AD9-81E1-CE1ED23B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577" y="180294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/>
              <a:t>B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97EC5E5A-2D8D-4C5F-BBAB-E43C5A27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487988"/>
            <a:ext cx="72723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Оператор UNION возвращает строки из обоих запросов после удаления дубликатов.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117827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оператора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DISTINCT</a:t>
            </a:r>
            <a:r>
              <a:rPr lang="ru-RU" altLang="ru-RU" sz="2800" dirty="0" smtClean="0">
                <a:latin typeface="Courier New" panose="02070309020205020404" pitchFamily="49" charset="0"/>
              </a:rPr>
              <a:t> и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COUNT</a:t>
            </a:r>
            <a:endParaRPr lang="ru-RU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CD5D79D-D9F8-4842-B7CF-F4625F7424A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417884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COUNT(DISTINCT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D237E80F-F3D5-48DC-BE66-C32D23877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0914" y="1643742"/>
            <a:ext cx="7918450" cy="1751013"/>
          </a:xfrm>
        </p:spPr>
        <p:txBody>
          <a:bodyPr>
            <a:normAutofit/>
          </a:bodyPr>
          <a:lstStyle/>
          <a:p>
            <a:pPr lvl="1"/>
            <a:r>
              <a:rPr lang="ru-RU" altLang="ru-RU" sz="2000" dirty="0" smtClean="0">
                <a:latin typeface="Courier New" panose="02070309020205020404" pitchFamily="49" charset="0"/>
              </a:rPr>
              <a:t>COUNT(DISTINCT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) возвращает количество отдельных ненулевых значений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.</a:t>
            </a:r>
            <a:endParaRPr lang="en-US" altLang="ru-RU" sz="2000" dirty="0" smtClean="0">
              <a:latin typeface="Courier New" panose="02070309020205020404" pitchFamily="49" charset="0"/>
            </a:endParaRPr>
          </a:p>
          <a:p>
            <a:pPr lvl="1"/>
            <a:endParaRPr lang="en-US" altLang="ru-RU" sz="2000" dirty="0" smtClean="0">
              <a:latin typeface="Courier New" panose="02070309020205020404" pitchFamily="49" charset="0"/>
            </a:endParaRPr>
          </a:p>
          <a:p>
            <a:pPr lvl="1"/>
            <a:r>
              <a:rPr lang="ru-RU" altLang="ru-RU" sz="2000" dirty="0" smtClean="0">
                <a:latin typeface="Courier New" panose="02070309020205020404" pitchFamily="49" charset="0"/>
              </a:rPr>
              <a:t>Отобразите количество уникальных значений отделов в таблице EMPLOYEES:</a:t>
            </a:r>
            <a:endParaRPr lang="en-US" altLang="ru-RU" sz="20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FB0B716-2D04-4F38-9D90-761A00FA90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2138" y="3478209"/>
            <a:ext cx="4060825" cy="280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5_10s_a.gif">
            <a:extLst>
              <a:ext uri="{FF2B5EF4-FFF2-40B4-BE49-F238E27FC236}">
                <a16:creationId xmlns:a16="http://schemas.microsoft.com/office/drawing/2014/main" xmlns="" id="{00D60588-7FAF-4E3C-BA4D-8C90049E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638" y="4311646"/>
            <a:ext cx="2960687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3414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Функции группировки и нулевые значения</a:t>
            </a:r>
            <a:endParaRPr lang="ru-RU" sz="3200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0688F4EB-7612-4977-8F76-D1EE61C42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74365"/>
            <a:ext cx="7918450" cy="290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Групповые функции игнорируют нулевые значения в столбце:</a:t>
            </a:r>
          </a:p>
          <a:p>
            <a:pPr marL="0" indent="0">
              <a:buNone/>
            </a:pPr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marL="0" indent="0">
              <a:buNone/>
            </a:pPr>
            <a:r>
              <a:rPr lang="ru-RU" altLang="ru-RU" sz="2000" dirty="0" smtClean="0"/>
              <a:t>Функция COALESCE заставляет групповые функции включать нулевые значения: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E532D2-B38D-4F3F-B418-45AB47FED35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326815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F37932C-3BE8-4369-BF04-59762384990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4604646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AVG(COALESCE(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C7A2E15-E720-49AC-AAB2-E259808509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82775" y="2406190"/>
            <a:ext cx="2730500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1DF93EB4-AEE0-4C95-A605-23B4E9DA48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1663" y="4664971"/>
            <a:ext cx="3692525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18" descr="C:\salome_official\projects\11gR2\screenshots\les5_11s_a.gif">
            <a:extLst>
              <a:ext uri="{FF2B5EF4-FFF2-40B4-BE49-F238E27FC236}">
                <a16:creationId xmlns:a16="http://schemas.microsoft.com/office/drawing/2014/main" xmlns="" id="{C36EA6AD-836B-465A-A568-428F2D11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513" y="3207878"/>
            <a:ext cx="228600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salome_official\projects\11gR2\screenshots\les5_11s_b.gif">
            <a:extLst>
              <a:ext uri="{FF2B5EF4-FFF2-40B4-BE49-F238E27FC236}">
                <a16:creationId xmlns:a16="http://schemas.microsoft.com/office/drawing/2014/main" xmlns="" id="{1DD83D37-8A23-43A5-8E49-E06969D6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163" y="5476184"/>
            <a:ext cx="2732087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20">
            <a:extLst>
              <a:ext uri="{FF2B5EF4-FFF2-40B4-BE49-F238E27FC236}">
                <a16:creationId xmlns:a16="http://schemas.microsoft.com/office/drawing/2014/main" xmlns="" id="{E3CD74F0-A2E3-4C6F-B9EA-3CC64A2EC6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4757046"/>
            <a:ext cx="381000" cy="37941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xmlns="" id="{B03957CC-FB0A-49B5-B2CF-84D534C018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2460165"/>
            <a:ext cx="373063" cy="37306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660103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 Black"/>
                <a:cs typeface="Arial Black"/>
              </a:rPr>
              <a:t>Группировка – </a:t>
            </a:r>
            <a:r>
              <a:rPr lang="en-US" sz="2400" dirty="0" smtClean="0">
                <a:solidFill>
                  <a:schemeClr val="bg1"/>
                </a:solidFill>
                <a:latin typeface="Arial Black"/>
                <a:cs typeface="Arial Black"/>
              </a:rPr>
              <a:t>GROUP BY</a:t>
            </a:r>
            <a:endParaRPr sz="24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574" y="518011"/>
            <a:ext cx="253973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  <a:latin typeface="Roboto"/>
                <a:cs typeface="Roboto"/>
              </a:rPr>
              <a:t>GROUP</a:t>
            </a:r>
            <a:r>
              <a:rPr sz="3000" spc="-13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3000" spc="-65" dirty="0">
                <a:solidFill>
                  <a:srgbClr val="2A3890"/>
                </a:solidFill>
                <a:latin typeface="Roboto"/>
                <a:cs typeface="Roboto"/>
              </a:rPr>
              <a:t>BY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576" y="1928204"/>
            <a:ext cx="78200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Разбивает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таблицу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строкам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на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групп.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определяются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значениями одного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нескольких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столбцов.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Аналитические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функции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считаются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каждой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9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отдельно.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1146387"/>
          </a:xfrm>
          <a:custGeom>
            <a:avLst/>
            <a:gdLst/>
            <a:ahLst/>
            <a:cxnLst/>
            <a:rect l="l" t="t" r="r" b="b"/>
            <a:pathLst>
              <a:path w="99059" h="859789">
                <a:moveTo>
                  <a:pt x="98999" y="859199"/>
                </a:moveTo>
                <a:lnTo>
                  <a:pt x="0" y="859199"/>
                </a:lnTo>
                <a:lnTo>
                  <a:pt x="0" y="0"/>
                </a:lnTo>
                <a:lnTo>
                  <a:pt x="98999" y="0"/>
                </a:lnTo>
                <a:lnTo>
                  <a:pt x="98999" y="8591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Создание группы данных</a:t>
            </a:r>
            <a:endParaRPr lang="ru-RU" dirty="0"/>
          </a:p>
        </p:txBody>
      </p:sp>
      <p:pic>
        <p:nvPicPr>
          <p:cNvPr id="4" name="Picture 27" descr="C:\salome_official\projects\11gR2\screenshots\les5_13s_a.gif">
            <a:extLst>
              <a:ext uri="{FF2B5EF4-FFF2-40B4-BE49-F238E27FC236}">
                <a16:creationId xmlns:a16="http://schemas.microsoft.com/office/drawing/2014/main" xmlns="" id="{07DEF2BB-C82C-4CB5-9C85-60923EE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33575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879997A-FA22-4265-8678-276649B86F44}"/>
              </a:ext>
            </a:extLst>
          </p:cNvPr>
          <p:cNvSpPr>
            <a:spLocks/>
          </p:cNvSpPr>
          <p:nvPr/>
        </p:nvSpPr>
        <p:spPr bwMode="gray">
          <a:xfrm>
            <a:off x="3581400" y="1912938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626F51A-B2EF-4135-B1F8-6C1FCEE7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52400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DB847C71-F710-4E5B-AE82-F452879E7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5350" y="49784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34AA682D-00B2-4982-9B43-099E48D560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152650"/>
            <a:ext cx="2636838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5EC3BC58-95FF-4E34-8680-82D19F08F7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379663"/>
            <a:ext cx="2636838" cy="412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CB52A053-569C-45CD-81B3-3C722720FA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794000"/>
            <a:ext cx="2638425" cy="1173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DAD2C220-9C67-4375-925C-85ADAFEEE3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3968750"/>
            <a:ext cx="2628900" cy="661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E750EBDC-7D32-458B-9100-3B91D3496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4633913"/>
            <a:ext cx="2617788" cy="4984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92B79FEF-635A-4938-BCF1-7585288BE9A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41538"/>
            <a:ext cx="604838" cy="2886075"/>
            <a:chOff x="2518" y="1315"/>
            <a:chExt cx="381" cy="1818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xmlns="" id="{30D0BF54-E66B-4681-BC42-5E6FBD2E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31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4400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xmlns="" id="{8CBA9A10-0FE6-41C8-84E9-92FFFC27B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40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9500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xmlns="" id="{FAEA8047-F87C-4E22-8286-DA1E1A7EB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99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3500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xmlns="" id="{CEDB6F68-99C8-4965-94D7-FFD66CD7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503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6400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xmlns="" id="{F3EFDAE9-291E-484F-993C-1CE9E175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937"/>
              <a:ext cx="3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10033</a:t>
              </a:r>
            </a:p>
          </p:txBody>
        </p:sp>
      </p:grpSp>
      <p:sp>
        <p:nvSpPr>
          <p:cNvPr id="19" name="Rectangle 21">
            <a:extLst>
              <a:ext uri="{FF2B5EF4-FFF2-40B4-BE49-F238E27FC236}">
                <a16:creationId xmlns:a16="http://schemas.microsoft.com/office/drawing/2014/main" xmlns="" id="{EF4F51E6-1A95-4B55-B621-39994306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1989138"/>
            <a:ext cx="3272971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Средняя зарплата в таблице</a:t>
            </a:r>
            <a:endParaRPr lang="en-US" altLang="ru-RU" dirty="0"/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EMPLOYEES</a:t>
            </a:r>
            <a:r>
              <a:rPr lang="en-US" altLang="ru-RU" dirty="0"/>
              <a:t> </a:t>
            </a:r>
            <a:r>
              <a:rPr lang="ru-RU" altLang="ru-RU" dirty="0" smtClean="0"/>
              <a:t>для каждого департамента</a:t>
            </a:r>
            <a:endParaRPr lang="en-US" altLang="ru-RU" dirty="0"/>
          </a:p>
        </p:txBody>
      </p:sp>
      <p:pic>
        <p:nvPicPr>
          <p:cNvPr id="20" name="Picture 28" descr="C:\salome_official\projects\11gR2\screenshots\les5_13_b.gif">
            <a:extLst>
              <a:ext uri="{FF2B5EF4-FFF2-40B4-BE49-F238E27FC236}">
                <a16:creationId xmlns:a16="http://schemas.microsoft.com/office/drawing/2014/main" xmlns="" id="{E81D88C2-AAE4-455F-A4DF-EA128DAB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913" y="535146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C:\salome_official\projects\11gR2\screenshots\les5_13_c.gif">
            <a:extLst>
              <a:ext uri="{FF2B5EF4-FFF2-40B4-BE49-F238E27FC236}">
                <a16:creationId xmlns:a16="http://schemas.microsoft.com/office/drawing/2014/main" xmlns="" id="{89E20620-88DD-4C7E-AD19-183EF075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943225"/>
            <a:ext cx="3417887" cy="2068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64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Группировка данных: синтаксис оператора GROUP BY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5C2019E-BE7B-429D-BDF6-3B487047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2302363"/>
            <a:ext cx="7918450" cy="1751013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Вы можете разделить строки в таблице на меньшие группы, используя оператор GROUP BY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FDE988F-0F8B-43C1-9B1D-DBF48C5BC88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3177076"/>
            <a:ext cx="7277100" cy="1406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group_function(column)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135501-473E-4078-9F8B-0FCFA95B74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2500" y="4023213"/>
            <a:ext cx="457517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7300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A748FC6-ABBE-48F9-B66A-210DFE96AD5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471282"/>
            <a:ext cx="7277100" cy="9858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276E5BE4-DE75-4841-A343-F10786F72A3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571169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000" dirty="0" smtClean="0"/>
              <a:t>Все столбцы в списке SELECT, которые не находятся в групповых функциях, должны быть в выражении GROUP BY.</a:t>
            </a:r>
            <a:endParaRPr lang="en-US" altLang="ru-RU" sz="20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0878B38C-AA6D-4A24-A5EC-94FD57BCE6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0113" y="3099932"/>
            <a:ext cx="3160712" cy="287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2A572C58-99E9-4E99-AE2E-22F719ED54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5825" y="2534782"/>
            <a:ext cx="197802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14B62966-82AD-4E3D-970A-0ED094A9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3369"/>
            <a:ext cx="4276725" cy="174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546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2E902E3-C71E-4390-8480-97CE9D977C7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350678"/>
            <a:ext cx="7258050" cy="91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52659EC9-BD67-4FD8-8427-61D8D8D9E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0370"/>
            <a:ext cx="7918450" cy="17510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dirty="0" smtClean="0"/>
              <a:t>Колонка внутри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BY</a:t>
            </a:r>
            <a:r>
              <a:rPr lang="en-US" altLang="ru-RU" dirty="0"/>
              <a:t> </a:t>
            </a:r>
            <a:r>
              <a:rPr lang="ru-RU" altLang="ru-RU" dirty="0" smtClean="0"/>
              <a:t>необязательно должна быть в выборке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SELECT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E5222C-F3D3-472C-BCE8-63C7AEE729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625" y="2337978"/>
            <a:ext cx="60515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43CAA89-28C2-4A81-A317-88A44E36FF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2188" y="2936466"/>
            <a:ext cx="3065462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12211B80-CE7F-4B33-8479-A0FC1723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33378"/>
            <a:ext cx="3446463" cy="1909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8809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Группировка по более чем одной колонке</a:t>
            </a:r>
            <a:endParaRPr lang="ru-RU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2D0914-E385-4D5B-A8EF-524F3D7B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90689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D3AB28E4-802A-43F0-B4E0-7BAD486557C8}"/>
              </a:ext>
            </a:extLst>
          </p:cNvPr>
          <p:cNvSpPr>
            <a:spLocks/>
          </p:cNvSpPr>
          <p:nvPr/>
        </p:nvSpPr>
        <p:spPr bwMode="gray">
          <a:xfrm>
            <a:off x="4267200" y="2147889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F363B960-5AFE-4FD0-A401-F4599C30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90689"/>
            <a:ext cx="3849914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sz="1400" dirty="0" smtClean="0"/>
              <a:t>Добавьте зарплаты в таблицу EMPLOYEES</a:t>
            </a:r>
          </a:p>
          <a:p>
            <a:pPr>
              <a:spcBef>
                <a:spcPct val="0"/>
              </a:spcBef>
            </a:pPr>
            <a:r>
              <a:rPr lang="ru-RU" altLang="ru-RU" sz="1400" dirty="0" smtClean="0"/>
              <a:t>для каждой должности, сгруппированные по отделам.</a:t>
            </a:r>
            <a:endParaRPr lang="en-US" altLang="ru-RU" sz="1400" dirty="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xmlns="" id="{3A72A145-BEA0-4E21-92A3-A7246845A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5424489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3" name="Picture 22" descr="C:\salome_official\projects\11gR2\screenshots\les5_17s_a.gif">
            <a:extLst>
              <a:ext uri="{FF2B5EF4-FFF2-40B4-BE49-F238E27FC236}">
                <a16:creationId xmlns:a16="http://schemas.microsoft.com/office/drawing/2014/main" xmlns="" id="{EBB62FB0-4DC9-49FC-BA74-CF3EDA74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38" y="2138364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 descr="C:\salome_official\projects\11gR2\screenshots\les5_17s_b.gif">
            <a:extLst>
              <a:ext uri="{FF2B5EF4-FFF2-40B4-BE49-F238E27FC236}">
                <a16:creationId xmlns:a16="http://schemas.microsoft.com/office/drawing/2014/main" xmlns="" id="{BE37EA3E-B11B-4144-B0C5-FE635CDC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625" y="5846764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xmlns="" id="{1DD1E9BD-1EE1-478B-BAC8-D95E3993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5089"/>
            <a:ext cx="383381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1879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200" dirty="0" smtClean="0"/>
              <a:t> </a:t>
            </a:r>
            <a:r>
              <a:rPr lang="en-US" altLang="ru-RU" sz="3200" dirty="0">
                <a:latin typeface="Courier New" panose="02070309020205020404" pitchFamily="49" charset="0"/>
              </a:rPr>
              <a:t>BY</a:t>
            </a:r>
            <a:r>
              <a:rPr lang="en-US" altLang="ru-RU" sz="3200" dirty="0"/>
              <a:t> </a:t>
            </a:r>
            <a:r>
              <a:rPr lang="ru-RU" altLang="ru-RU" sz="3200" dirty="0" smtClean="0"/>
              <a:t>выражения для нескольких колонок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C1F016B-8B4F-4A5D-A1F5-77E6591063E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600200"/>
            <a:ext cx="72771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40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83BD16E-15A5-4B8E-B4F6-F7C4950D5C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3450" y="2419350"/>
            <a:ext cx="4195763" cy="280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E405D2DA-2071-4F71-89B6-A95EE49B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962400" cy="232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428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0988"/>
          </a:xfrm>
        </p:spPr>
        <p:txBody>
          <a:bodyPr>
            <a:normAutofit/>
          </a:bodyPr>
          <a:lstStyle/>
          <a:p>
            <a:r>
              <a:rPr lang="en-US" altLang="ru-RU" sz="3600" dirty="0" smtClean="0">
                <a:latin typeface="Courier New" panose="02070309020205020404" pitchFamily="49" charset="0"/>
              </a:rPr>
              <a:t>UNION</a:t>
            </a:r>
            <a:r>
              <a:rPr lang="ru-RU" altLang="ru-RU" sz="3600" dirty="0" smtClean="0">
                <a:latin typeface="Courier New" panose="02070309020205020404" pitchFamily="49" charset="0"/>
              </a:rPr>
              <a:t> оператор</a:t>
            </a:r>
            <a:r>
              <a:rPr lang="en-US" altLang="ru-RU" sz="3600" dirty="0" smtClean="0">
                <a:latin typeface="Courier New" panose="02070309020205020404" pitchFamily="49" charset="0"/>
              </a:rPr>
              <a:t> | </a:t>
            </a:r>
            <a:r>
              <a:rPr lang="ru-RU" altLang="ru-RU" sz="3600" dirty="0" smtClean="0">
                <a:latin typeface="Courier New" panose="02070309020205020404" pitchFamily="49" charset="0"/>
              </a:rPr>
              <a:t>Пример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0C39A08-AB57-45A2-957F-0FE4365AF36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571171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Отобразить текущие и предыдущие данные о заданиях всех сотрудников. Отображать каждого сотрудника только один раз.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86F840-529C-4637-8ADB-142B84F33F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438400"/>
            <a:ext cx="7277100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6F4A50F-D15E-4CAF-9AEA-7FC88A070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2438400"/>
            <a:ext cx="3733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</a:t>
            </a:r>
            <a:r>
              <a:rPr lang="en-US" altLang="ru-RU" dirty="0" err="1">
                <a:latin typeface="Courier New" panose="02070309020205020404" pitchFamily="49" charset="0"/>
              </a:rPr>
              <a:t>job_history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15F4DC5-16EB-4226-99F5-2BAE68630F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23938" y="3048000"/>
            <a:ext cx="9906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E5E28278-561E-477A-87E7-A2B095FB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60375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883456B7-73A0-4C53-9E60-DBF51AE5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52689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9" descr="C:\salome_official\projects\11gR2_SQL 1\screenshots\les8_14s_a.gif">
            <a:extLst>
              <a:ext uri="{FF2B5EF4-FFF2-40B4-BE49-F238E27FC236}">
                <a16:creationId xmlns="" xmlns:a16="http://schemas.microsoft.com/office/drawing/2014/main" id="{70319665-1732-47AC-BFFF-8E30B631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2593975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salome_official\projects\11gR2_SQL 1\screenshots\les8_14s_b.gif">
            <a:extLst>
              <a:ext uri="{FF2B5EF4-FFF2-40B4-BE49-F238E27FC236}">
                <a16:creationId xmlns="" xmlns:a16="http://schemas.microsoft.com/office/drawing/2014/main" id="{E1006078-F4B6-4CB0-9720-4650231D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86338"/>
            <a:ext cx="2593975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salome_official\projects\11gR2_SQL 1\screenshots\les8_14s_c.gif">
            <a:extLst>
              <a:ext uri="{FF2B5EF4-FFF2-40B4-BE49-F238E27FC236}">
                <a16:creationId xmlns="" xmlns:a16="http://schemas.microsoft.com/office/drawing/2014/main" id="{4A38D197-401D-4A56-9D1D-900809E0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5681663"/>
            <a:ext cx="25939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9713868-2D58-4AFC-AD3B-4DE876142F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5" y="4995863"/>
            <a:ext cx="2600325" cy="457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220327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A309A365-4EE0-464E-9114-C54EB7DC2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96081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Любой столбец или выражение в списке SELECT, не являющееся агрегатной функцией, должно быть в GROUP BY</a:t>
            </a:r>
            <a:r>
              <a:rPr lang="en-US" altLang="ru-RU" sz="2000" dirty="0" smtClean="0"/>
              <a:t>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86C7EF-8C95-4A3B-8283-F55914E0DB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434281"/>
            <a:ext cx="7305675" cy="803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FFD80293-94CA-419D-868D-266FA47E4A0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5325" y="4339281"/>
            <a:ext cx="7305675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xmlns="" id="{FF59C952-2254-4D4E-A624-1D928F8E7655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6015681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xmlns="" id="{85D3E421-D148-4B9F-8339-6D2702A18A21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5329881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xmlns="" id="{F2104390-8CF4-438F-A23A-CD866B3AEEAC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577281"/>
            <a:ext cx="1555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xmlns="" id="{50D8EC82-2F43-4A47-8F4A-04FF78A981F9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272481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xmlns="" id="{78E7DA41-3BAD-41F9-8292-54104FE415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43400" y="3347094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Для подсчета фамилий для каждого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department_id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необходимо добавить выражение GROUP BY.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xmlns="" id="{1A2BF431-B12E-4B45-BD20-5813BBE03B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81438" y="5482281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Либо добавьте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в GROUP BY, либо удалите столбец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из списка SELECT.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pic>
        <p:nvPicPr>
          <p:cNvPr id="13" name="Picture 25" descr="C:\salome_official\projects\11gR2_SQL 1\screenshots\les5_19s_a1.gif">
            <a:extLst>
              <a:ext uri="{FF2B5EF4-FFF2-40B4-BE49-F238E27FC236}">
                <a16:creationId xmlns:a16="http://schemas.microsoft.com/office/drawing/2014/main" xmlns="" id="{57DA453B-EF89-4EF5-BAE1-958E5EE21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450" y="3399481"/>
            <a:ext cx="33718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6" descr="C:\salome_official\projects\11gR2_SQL 1\screenshots\les5_19s_b1.gif">
            <a:extLst>
              <a:ext uri="{FF2B5EF4-FFF2-40B4-BE49-F238E27FC236}">
                <a16:creationId xmlns:a16="http://schemas.microsoft.com/office/drawing/2014/main" xmlns="" id="{12AC0502-B4FE-49C0-A901-6D7F47F9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625" y="5823594"/>
            <a:ext cx="2914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904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9E930702-CB5F-4295-9DE1-BB3B46400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342" y="1770517"/>
            <a:ext cx="7918450" cy="1751013"/>
          </a:xfrm>
        </p:spPr>
        <p:txBody>
          <a:bodyPr>
            <a:normAutofit/>
          </a:bodyPr>
          <a:lstStyle/>
          <a:p>
            <a:pPr lvl="1"/>
            <a:r>
              <a:rPr lang="ru-RU" altLang="ru-RU" sz="1600" dirty="0" smtClean="0"/>
              <a:t>Вы не можете использовать предложение WHERE для ограничения групп.</a:t>
            </a:r>
          </a:p>
          <a:p>
            <a:pPr lvl="1"/>
            <a:r>
              <a:rPr lang="ru-RU" altLang="ru-RU" sz="1600" dirty="0" smtClean="0"/>
              <a:t>Для ограничения групп используется предложение </a:t>
            </a:r>
            <a:r>
              <a:rPr lang="ru-RU" altLang="ru-RU" sz="1600" b="1" dirty="0" smtClean="0"/>
              <a:t>HAVING</a:t>
            </a:r>
            <a:r>
              <a:rPr lang="ru-RU" altLang="ru-RU" sz="1600" dirty="0" smtClean="0"/>
              <a:t>.</a:t>
            </a:r>
          </a:p>
          <a:p>
            <a:pPr lvl="1"/>
            <a:r>
              <a:rPr lang="ru-RU" altLang="ru-RU" sz="1600" dirty="0" smtClean="0"/>
              <a:t>Вы не можете использовать групповые функции в предложении WHERE.</a:t>
            </a:r>
            <a:endParaRPr lang="en-US" altLang="ru-RU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79AEBB-DE0C-46FD-91CE-0DF9E512F86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935289"/>
            <a:ext cx="7286625" cy="116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AVG(salary) &gt; 8000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5895D8D2-5FD4-4F99-80B9-401372D1A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33889"/>
            <a:ext cx="29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rgbClr val="FF3300"/>
                </a:solidFill>
              </a:rPr>
              <a:t>Невозможно использовать предложение WHERE для ограничения групп.</a:t>
            </a:r>
            <a:endParaRPr lang="en-US" altLang="ru-RU" sz="1600" dirty="0">
              <a:solidFill>
                <a:srgbClr val="FF3300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8340B8EB-0A56-4533-B1EE-56217C82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357689"/>
            <a:ext cx="413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5286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38387" y="4421217"/>
          <a:ext cx="3459478" cy="1739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739"/>
                <a:gridCol w="1729739"/>
              </a:tblGrid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total_sales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77.65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375" y="1989172"/>
            <a:ext cx="297497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Какой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результат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выдаст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374" y="3726532"/>
            <a:ext cx="5969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15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606" y="3726532"/>
            <a:ext cx="1169035" cy="6245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374390" cy="1956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57775" y="5990984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ZJwnQn/9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Ограничение результатов группировки</a:t>
            </a:r>
            <a:endParaRPr lang="ru-RU" sz="3600" dirty="0"/>
          </a:p>
        </p:txBody>
      </p:sp>
      <p:pic>
        <p:nvPicPr>
          <p:cNvPr id="5" name="Picture 28" descr="C:\salome_official\projects\11gR2\screenshots\les5_13s_a.gif">
            <a:extLst>
              <a:ext uri="{FF2B5EF4-FFF2-40B4-BE49-F238E27FC236}">
                <a16:creationId xmlns:a16="http://schemas.microsoft.com/office/drawing/2014/main" xmlns="" id="{C12C983E-8D1E-40B0-8AD8-19FCEB7B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078209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9" descr="C:\salome_official\projects\11gR2\screenshots\les5_13_b.gif">
            <a:extLst>
              <a:ext uri="{FF2B5EF4-FFF2-40B4-BE49-F238E27FC236}">
                <a16:creationId xmlns:a16="http://schemas.microsoft.com/office/drawing/2014/main" xmlns="" id="{6AC526CE-1826-43B6-9FA5-FFF149A7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3150" y="5562771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37A12039-4096-4647-97FF-1005560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17821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xmlns="" id="{E8440D0A-B26A-4AAF-9FB8-681A8F1C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5150021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058A245E-1655-443C-B0B0-184AA9E9FC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5925" y="2546521"/>
            <a:ext cx="765175" cy="187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A7DD4E5F-CF29-42D2-8472-46DB5E2C12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0213" y="4803946"/>
            <a:ext cx="73025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12A5D4FA-CBFD-4909-85CF-F3833AF36F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688" y="4803946"/>
            <a:ext cx="2646362" cy="468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xmlns="" id="{BD650F6F-00B2-413E-83DB-C078550F7503}"/>
              </a:ext>
            </a:extLst>
          </p:cNvPr>
          <p:cNvSpPr>
            <a:spLocks/>
          </p:cNvSpPr>
          <p:nvPr/>
        </p:nvSpPr>
        <p:spPr bwMode="gray">
          <a:xfrm>
            <a:off x="3713163" y="2062334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9FA9F5B2-2044-43AE-9248-DB5B2F4F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449684"/>
            <a:ext cx="2971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dirty="0" smtClean="0"/>
              <a:t>Максимальная зарплата на отдел, когда она больше </a:t>
            </a:r>
            <a:r>
              <a:rPr lang="en-US" altLang="ru-RU" dirty="0" smtClean="0"/>
              <a:t>$</a:t>
            </a:r>
            <a:r>
              <a:rPr lang="en-US" altLang="ru-RU" dirty="0"/>
              <a:t>10,000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0C74C75C-D62C-41BD-88B0-A25A6EDC91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2913" y="5804071"/>
            <a:ext cx="730250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xmlns="" id="{2D043F0E-D273-47E9-899D-66AF52755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9500" y="2549696"/>
            <a:ext cx="2636838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8B0E9162-0053-4B43-8377-A99035F0AB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5213" y="5562771"/>
            <a:ext cx="2643187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29" name="Picture 30" descr="C:\salome_official\projects\11gR2\screenshots\les5_21s_c.gif">
            <a:extLst>
              <a:ext uri="{FF2B5EF4-FFF2-40B4-BE49-F238E27FC236}">
                <a16:creationId xmlns:a16="http://schemas.microsoft.com/office/drawing/2014/main" xmlns="" id="{A7DF6029-5621-449F-99B3-21CD2B96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592684"/>
            <a:ext cx="2697163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8168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Ограничение результатов группы с помощью предложения HAVING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CCAF776-5064-41DD-BE41-A34063940B5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824289"/>
            <a:ext cx="7272338" cy="1728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[HAVING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C7C24A1C-A4F0-4D77-9917-8C2F8FC76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90689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1800" dirty="0" smtClean="0"/>
              <a:t>При использовании выражения HAVING - сервер Базы Данных ограничивает группы следующим образом:</a:t>
            </a:r>
            <a:endParaRPr lang="en-US" altLang="ru-RU" sz="1800" dirty="0" smtClean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Строки сгруппированы.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Применяется функция группировки.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Отображаются группы, соответствующие предложению HAVING.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2C6E95-7919-4A22-89D9-9065AF5754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2813" y="4978402"/>
            <a:ext cx="4138612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2945257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E759D5E-B3A5-4D4B-9E9F-654098A8099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28800"/>
            <a:ext cx="7300913" cy="1223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MAX(salary)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MAX(salary)&gt;10000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264ED04-B98F-472A-B8D0-9C012119B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5" y="2717800"/>
            <a:ext cx="368617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33EFE11F-EBEC-4EA4-8516-CFBA5DD0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3506788" cy="1373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4185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DA87943-44B8-4265-B306-EDF888E9F7F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828800"/>
            <a:ext cx="7300913" cy="171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 PAYROLL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LIKE '%REP%'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SUM(salary) &gt; 13000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SUM(salary);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12D4399-9506-4E11-8782-5BE0C8BEE0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5988" y="2986088"/>
            <a:ext cx="397192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FADE83B8-2A3F-478E-9074-1A61E580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2119313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70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UNION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ALL</a:t>
            </a:r>
            <a:r>
              <a:rPr lang="en-US" altLang="ru-RU" dirty="0"/>
              <a:t> </a:t>
            </a:r>
            <a:r>
              <a:rPr lang="ru-RU" altLang="ru-RU" dirty="0" smtClean="0"/>
              <a:t>оператор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6139FB25-6317-4A06-A489-C9DD4143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487988"/>
            <a:ext cx="72723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Оператор UNION ALL возвращает строки из обоих запросов, включая все дубликаты.</a:t>
            </a:r>
            <a:endParaRPr lang="ru-RU" sz="1600" dirty="0"/>
          </a:p>
        </p:txBody>
      </p:sp>
      <p:sp>
        <p:nvSpPr>
          <p:cNvPr id="7" name="Oval 4">
            <a:extLst>
              <a:ext uri="{FF2B5EF4-FFF2-40B4-BE49-F238E27FC236}">
                <a16:creationId xmlns="" xmlns:a16="http://schemas.microsoft.com/office/drawing/2014/main" id="{B97CACF7-CA8B-47B9-826D-00CA4C93DF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899" y="2263095"/>
            <a:ext cx="3073400" cy="2968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BF34C284-D89E-45AA-9092-438F40EF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459" y="175214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/>
              <a:t>A</a:t>
            </a:r>
          </a:p>
        </p:txBody>
      </p:sp>
      <p:sp>
        <p:nvSpPr>
          <p:cNvPr id="11" name="Oval 6">
            <a:extLst>
              <a:ext uri="{FF2B5EF4-FFF2-40B4-BE49-F238E27FC236}">
                <a16:creationId xmlns="" xmlns:a16="http://schemas.microsoft.com/office/drawing/2014/main" id="{AA336DCA-3F52-4D70-9F6A-2DC61B4F88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67188" y="2357438"/>
            <a:ext cx="3073400" cy="2968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67A88811-E38E-452B-9EA0-5A4C128D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18319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B</a:t>
            </a:r>
          </a:p>
        </p:txBody>
      </p:sp>
    </p:spTree>
    <p:extLst>
      <p:ext uri="{BB962C8B-B14F-4D97-AF65-F5344CB8AC3E}">
        <p14:creationId xmlns="" xmlns:p14="http://schemas.microsoft.com/office/powerpoint/2010/main" val="3248888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699075" cy="2239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5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725" y="5169592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156200"/>
            <a:ext cx="911860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725" y="5867583"/>
            <a:ext cx="23596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HAVING</a:t>
            </a:r>
            <a:r>
              <a:rPr sz="13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r>
              <a:rPr sz="1300" spc="-1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>
                <a:solidFill>
                  <a:srgbClr val="C0C0C0"/>
                </a:solidFill>
                <a:latin typeface="Courier New"/>
                <a:cs typeface="Courier New"/>
              </a:rPr>
              <a:t>&gt;=</a:t>
            </a:r>
            <a:r>
              <a:rPr sz="1300" spc="-15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300" spc="-25" dirty="0" smtClean="0">
                <a:solidFill>
                  <a:srgbClr val="434343"/>
                </a:solidFill>
                <a:latin typeface="Courier New"/>
                <a:cs typeface="Courier New"/>
              </a:rPr>
              <a:t>2</a:t>
            </a:r>
            <a:r>
              <a:rPr sz="1300" spc="-25" smtClean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85800" y="4851401"/>
            <a:ext cx="373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200" spc="-13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smtClean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lang="en-US" sz="1200" spc="-10" dirty="0" smtClean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r>
              <a:rPr lang="en-US" sz="1200" i="1" dirty="0" smtClean="0">
                <a:solidFill>
                  <a:srgbClr val="FF00FF"/>
                </a:solidFill>
                <a:latin typeface="Courier New"/>
                <a:cs typeface="Courier New"/>
              </a:rPr>
              <a:t> Count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*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r>
              <a:rPr lang="en-US" sz="1200" spc="-6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lang="en-US" sz="1200" spc="-7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err="1" smtClean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04"/>
            <a:ext cx="751268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b="1" spc="-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фильтрует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GROUP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434343"/>
                </a:solidFill>
                <a:latin typeface="Roboto"/>
                <a:cs typeface="Roboto"/>
              </a:rPr>
              <a:t>BY.</a:t>
            </a:r>
            <a:r>
              <a:rPr sz="15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фильтруются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в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соответствии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условием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агрегированному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значению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(sum,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count,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avg)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Без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нужно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было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написать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запросов.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050" y="3764907"/>
            <a:ext cx="7261655" cy="2917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Вложенные функции агрегации</a:t>
            </a:r>
            <a:endParaRPr lang="ru-RU" sz="3600" dirty="0"/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xmlns="" id="{7115B31A-D030-4F66-9571-F7568BC4122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590791"/>
            <a:ext cx="7300913" cy="96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MAX(AVG(salary))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xmlns="" id="{F2742B5A-A844-40B9-851F-F54A43D73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58258"/>
            <a:ext cx="7918450" cy="175101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sz="2400" dirty="0" smtClean="0"/>
              <a:t>Отобрази максимальную среднюю зарплату среди отделов</a:t>
            </a:r>
            <a:r>
              <a:rPr lang="en-US" altLang="ru-RU" sz="2400" dirty="0" smtClean="0"/>
              <a:t>:</a:t>
            </a:r>
            <a:endParaRPr lang="en-US" altLang="ru-RU" sz="2400" dirty="0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xmlns="" id="{057A830C-76EA-448F-853D-5623C42CC6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00263" y="2662229"/>
            <a:ext cx="2273300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34" descr="C:\salome_official\projects\11gR2\screenshots\les5_26s_a.gif">
            <a:extLst>
              <a:ext uri="{FF2B5EF4-FFF2-40B4-BE49-F238E27FC236}">
                <a16:creationId xmlns:a16="http://schemas.microsoft.com/office/drawing/2014/main" xmlns="" id="{1DA018F2-D38A-45B3-826D-0579F6E5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625" y="3775066"/>
            <a:ext cx="3406775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59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A3BC8-43A5-4737-88A0-CA428997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dirty="0" smtClean="0"/>
              <a:t>Выберите два корректных правила для выражения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BY</a:t>
            </a:r>
            <a:r>
              <a:rPr lang="ru-RU" altLang="ru-RU" dirty="0" smtClean="0">
                <a:latin typeface="Courier New" panose="02070309020205020404" pitchFamily="49" charset="0"/>
              </a:rPr>
              <a:t>:</a:t>
            </a:r>
            <a:endParaRPr lang="en-US" altLang="ru-RU" dirty="0"/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 не можете использовать псевдоним столбца в выражении GROUP BY.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Столбец GROUP BY должен быть в выражении SELECT.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Используя выражение WHERE, вы можете исключить строки перед разделением их на группы.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выражение GROUP BY группирует строки и обеспечивает порядок набора результатов.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Если вы включаете групповую функцию в выражение SELECT, вы должны применять выражение GROUP BY.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773818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9973" y="152187"/>
            <a:ext cx="473075" cy="618067"/>
            <a:chOff x="8539972" y="114140"/>
            <a:chExt cx="473075" cy="463550"/>
          </a:xfrm>
        </p:grpSpPr>
        <p:sp>
          <p:nvSpPr>
            <p:cNvPr id="3" name="object 3"/>
            <p:cNvSpPr/>
            <p:nvPr/>
          </p:nvSpPr>
          <p:spPr>
            <a:xfrm>
              <a:off x="8539972" y="114140"/>
              <a:ext cx="473075" cy="463550"/>
            </a:xfrm>
            <a:custGeom>
              <a:avLst/>
              <a:gdLst/>
              <a:ahLst/>
              <a:cxnLst/>
              <a:rect l="l" t="t" r="r" b="b"/>
              <a:pathLst>
                <a:path w="473075" h="463550">
                  <a:moveTo>
                    <a:pt x="236292" y="463405"/>
                  </a:moveTo>
                  <a:lnTo>
                    <a:pt x="188671" y="458698"/>
                  </a:lnTo>
                  <a:lnTo>
                    <a:pt x="144316" y="445197"/>
                  </a:lnTo>
                  <a:lnTo>
                    <a:pt x="104179" y="423834"/>
                  </a:lnTo>
                  <a:lnTo>
                    <a:pt x="69208" y="395541"/>
                  </a:lnTo>
                  <a:lnTo>
                    <a:pt x="40354" y="361249"/>
                  </a:lnTo>
                  <a:lnTo>
                    <a:pt x="18568" y="321891"/>
                  </a:lnTo>
                  <a:lnTo>
                    <a:pt x="4800" y="278398"/>
                  </a:lnTo>
                  <a:lnTo>
                    <a:pt x="0" y="231702"/>
                  </a:lnTo>
                  <a:lnTo>
                    <a:pt x="4800" y="185006"/>
                  </a:lnTo>
                  <a:lnTo>
                    <a:pt x="18568" y="141513"/>
                  </a:lnTo>
                  <a:lnTo>
                    <a:pt x="40354" y="102155"/>
                  </a:lnTo>
                  <a:lnTo>
                    <a:pt x="69208" y="67864"/>
                  </a:lnTo>
                  <a:lnTo>
                    <a:pt x="104179" y="39571"/>
                  </a:lnTo>
                  <a:lnTo>
                    <a:pt x="144316" y="18208"/>
                  </a:lnTo>
                  <a:lnTo>
                    <a:pt x="188671" y="4707"/>
                  </a:lnTo>
                  <a:lnTo>
                    <a:pt x="236292" y="0"/>
                  </a:lnTo>
                  <a:lnTo>
                    <a:pt x="282605" y="4493"/>
                  </a:lnTo>
                  <a:lnTo>
                    <a:pt x="326716" y="17637"/>
                  </a:lnTo>
                  <a:lnTo>
                    <a:pt x="367387" y="38928"/>
                  </a:lnTo>
                  <a:lnTo>
                    <a:pt x="403375" y="67864"/>
                  </a:lnTo>
                  <a:lnTo>
                    <a:pt x="432884" y="103153"/>
                  </a:lnTo>
                  <a:lnTo>
                    <a:pt x="454597" y="143033"/>
                  </a:lnTo>
                  <a:lnTo>
                    <a:pt x="468002" y="186288"/>
                  </a:lnTo>
                  <a:lnTo>
                    <a:pt x="472584" y="231702"/>
                  </a:lnTo>
                  <a:lnTo>
                    <a:pt x="467783" y="278398"/>
                  </a:lnTo>
                  <a:lnTo>
                    <a:pt x="454015" y="321891"/>
                  </a:lnTo>
                  <a:lnTo>
                    <a:pt x="432229" y="361249"/>
                  </a:lnTo>
                  <a:lnTo>
                    <a:pt x="403375" y="395541"/>
                  </a:lnTo>
                  <a:lnTo>
                    <a:pt x="368405" y="423834"/>
                  </a:lnTo>
                  <a:lnTo>
                    <a:pt x="328267" y="445197"/>
                  </a:lnTo>
                  <a:lnTo>
                    <a:pt x="283913" y="458698"/>
                  </a:lnTo>
                  <a:lnTo>
                    <a:pt x="236292" y="463405"/>
                  </a:lnTo>
                  <a:close/>
                </a:path>
              </a:pathLst>
            </a:custGeom>
            <a:solidFill>
              <a:srgbClr val="98D1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865" y="176031"/>
              <a:ext cx="348739" cy="339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101" y="1174167"/>
            <a:ext cx="7587449" cy="29673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6226" y="4513251"/>
            <a:ext cx="59975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Важно!</a:t>
            </a:r>
            <a:endParaRPr sz="1400">
              <a:latin typeface="Arial"/>
              <a:cs typeface="Arial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30" dirty="0">
                <a:latin typeface="Microsoft Sans Serif"/>
                <a:cs typeface="Microsoft Sans Serif"/>
              </a:rPr>
              <a:t>Функции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</a:t>
            </a:r>
            <a:r>
              <a:rPr sz="1400" spc="-20" dirty="0">
                <a:latin typeface="Microsoft Sans Serif"/>
                <a:cs typeface="Microsoft Sans Serif"/>
              </a:rPr>
              <a:t> значениями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NULL.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Раздел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допускает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использования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функций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3224"/>
            <a:ext cx="2614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8438" y="1049983"/>
          <a:ext cx="8274685" cy="451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305"/>
                <a:gridCol w="6596380"/>
              </a:tblGrid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AVG(&lt;поле&gt;)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Среднее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столбца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или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выражения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119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+mn-lt"/>
                          <a:cs typeface="Microsoft Sans Serif"/>
                        </a:rPr>
                        <a:t>Количество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исключая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строки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COUNT(*)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Общее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количество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включая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строки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MAX(&lt;поле&gt;)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Максимальное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MIN(&lt;поле&gt;)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Минимальное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SUM(&lt;поле&gt;)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Сумма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всех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STDEV(&lt;поле&gt;)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Статистическое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стандартное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отклонение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VAR(&lt;поле&gt;)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Несмещенная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оценка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дисперсии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величин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00136" y="6201980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0563C1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4"/>
              </a:rPr>
              <a:t>ZJwnQn/10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ru-RU" sz="2800" dirty="0" smtClean="0">
                <a:latin typeface="Courier New" panose="02070309020205020404" pitchFamily="49" charset="0"/>
              </a:rPr>
              <a:t>UNION</a:t>
            </a:r>
            <a:r>
              <a:rPr lang="ru-RU" altLang="ru-RU" sz="2800" dirty="0" smtClean="0">
                <a:latin typeface="Courier New" panose="02070309020205020404" pitchFamily="49" charset="0"/>
              </a:rPr>
              <a:t>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ALL</a:t>
            </a:r>
            <a:r>
              <a:rPr lang="ru-RU" altLang="ru-RU" sz="2800" dirty="0" smtClean="0">
                <a:latin typeface="Courier New" panose="02070309020205020404" pitchFamily="49" charset="0"/>
              </a:rPr>
              <a:t> оператор</a:t>
            </a:r>
            <a:r>
              <a:rPr lang="en-US" altLang="ru-RU" sz="2800" dirty="0" smtClean="0">
                <a:latin typeface="Courier New" panose="02070309020205020404" pitchFamily="49" charset="0"/>
              </a:rPr>
              <a:t> | </a:t>
            </a:r>
            <a:r>
              <a:rPr lang="ru-RU" altLang="ru-RU" sz="2800" dirty="0" smtClean="0">
                <a:latin typeface="Courier New" panose="02070309020205020404" pitchFamily="49" charset="0"/>
              </a:rPr>
              <a:t>Пример</a:t>
            </a:r>
            <a:endParaRPr lang="ru-RU" sz="2800" dirty="0"/>
          </a:p>
        </p:txBody>
      </p:sp>
      <p:pic>
        <p:nvPicPr>
          <p:cNvPr id="4" name="Picture 2" descr="C:\salome_official\projects\11gR2_SQL 1\screenshots\les8_17s_b.gif">
            <a:extLst>
              <a:ext uri="{FF2B5EF4-FFF2-40B4-BE49-F238E27FC236}">
                <a16:creationId xmlns="" xmlns:a16="http://schemas.microsoft.com/office/drawing/2014/main" id="{4D01EB02-941E-4904-B60F-BAC98404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5775"/>
            <a:ext cx="3921125" cy="161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2522334-AB85-425C-9F97-2399BC8A3DC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dirty="0" smtClean="0"/>
              <a:t>Отображение текущих и предыдущих отделов всех сотрудников.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7EACCD7-A9C4-4B84-BB5E-CE6A9A5D22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866900"/>
            <a:ext cx="7296150" cy="1706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5D89A6-3291-42ED-8F8A-38CC9643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43100"/>
            <a:ext cx="634841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 ALL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</a:t>
            </a:r>
            <a:r>
              <a:rPr lang="en-US" altLang="ru-RU" dirty="0" err="1">
                <a:latin typeface="Courier New" panose="02070309020205020404" pitchFamily="49" charset="0"/>
              </a:rPr>
              <a:t>job_history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ORDER BY 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6A8363-81D4-4F04-B163-9AD35551F1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2400300"/>
            <a:ext cx="13716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CCC53734-F980-4B5E-8781-C406FD6F0C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1050" y="39147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="" xmlns:a16="http://schemas.microsoft.com/office/drawing/2014/main" id="{796D8444-C8B9-49D6-8B7B-0076910448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0575" y="57054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3B15A37-A2DD-4A8F-8C16-BB1C293C26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9150" y="4752975"/>
            <a:ext cx="39624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2" name="Picture 11" descr="C:\salome_official\projects\11gR2_SQL 1\screenshots\les8_17s_a.gif">
            <a:extLst>
              <a:ext uri="{FF2B5EF4-FFF2-40B4-BE49-F238E27FC236}">
                <a16:creationId xmlns="" xmlns:a16="http://schemas.microsoft.com/office/drawing/2014/main" id="{259F993F-B1B7-4894-B906-2E1A469C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39322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salome_official\projects\11gR2_SQL 1\screenshots\les8_17s_c.gif">
            <a:extLst>
              <a:ext uri="{FF2B5EF4-FFF2-40B4-BE49-F238E27FC236}">
                <a16:creationId xmlns="" xmlns:a16="http://schemas.microsoft.com/office/drawing/2014/main" id="{716CFE7C-4803-454E-A301-4EE9B861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86475"/>
            <a:ext cx="3921125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1DC9BE6-40A8-4E0E-BFCF-3B7F898F6C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9150" y="5200650"/>
            <a:ext cx="39624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23813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Сопоставление операторов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734A48-7299-4CDE-906F-FFD037702002}"/>
              </a:ext>
            </a:extLst>
          </p:cNvPr>
          <p:cNvSpPr txBox="1">
            <a:spLocks noChangeArrowheads="1"/>
          </p:cNvSpPr>
          <p:nvPr/>
        </p:nvSpPr>
        <p:spPr>
          <a:xfrm>
            <a:off x="965199" y="2225711"/>
            <a:ext cx="7250793" cy="742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Используя оператор UNION, отобразите идентификатор местоположения, название отдела и штат, в котором он находится. 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AB46ABD-83BF-4F13-8152-4FD63E6F8DB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505200"/>
            <a:ext cx="7305675" cy="2166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F526D3-2EA6-423F-8957-7998A6BE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70612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location_id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department_name</a:t>
            </a:r>
            <a:r>
              <a:rPr lang="en-US" altLang="ru-RU" dirty="0">
                <a:latin typeface="Courier New" panose="02070309020205020404" pitchFamily="49" charset="0"/>
              </a:rPr>
              <a:t> "Department",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Null "Warehouse location" 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departments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location_id</a:t>
            </a:r>
            <a:r>
              <a:rPr lang="en-US" altLang="ru-RU" dirty="0">
                <a:latin typeface="Courier New" panose="02070309020205020404" pitchFamily="49" charset="0"/>
              </a:rPr>
              <a:t>, Null "Department",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state_province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locations;</a:t>
            </a:r>
          </a:p>
        </p:txBody>
      </p:sp>
    </p:spTree>
    <p:extLst>
      <p:ext uri="{BB962C8B-B14F-4D97-AF65-F5344CB8AC3E}">
        <p14:creationId xmlns="" xmlns:p14="http://schemas.microsoft.com/office/powerpoint/2010/main" val="116280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Сопоставление операторов </a:t>
            </a:r>
            <a:r>
              <a:rPr lang="en-US" sz="3200" dirty="0" smtClean="0"/>
              <a:t>SELECT</a:t>
            </a:r>
            <a:endParaRPr lang="ru-RU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3081E71-DC8C-486E-B8C9-DABB15C6B3C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Используя оператор UNION, отобразите идентификатор сотрудника, идентификатор должности и заработную плату всех сотрудников.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9C5C43-F566-4243-8856-FA4CA0487F0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47725" y="2605089"/>
            <a:ext cx="7305675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26307C2-0958-4BE2-AB5A-B86E8DDB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652714"/>
            <a:ext cx="6249988" cy="1524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job_id,salary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job_id,0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</a:t>
            </a:r>
            <a:r>
              <a:rPr lang="en-US" altLang="ru-RU" dirty="0" err="1">
                <a:latin typeface="Courier New" panose="02070309020205020404" pitchFamily="49" charset="0"/>
              </a:rPr>
              <a:t>job_history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A76B2769-47F4-44AD-9463-EC939FF7B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538789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8" name="Picture 7" descr="C:\salome_official\projects\11gR2_SQL 1\screenshots\les8_26s_a.gif">
            <a:extLst>
              <a:ext uri="{FF2B5EF4-FFF2-40B4-BE49-F238E27FC236}">
                <a16:creationId xmlns="" xmlns:a16="http://schemas.microsoft.com/office/drawing/2014/main" id="{C56225D4-6D66-45DE-8DC4-BCC0E0F4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57689"/>
            <a:ext cx="3382963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AEC4A10-B024-42A9-84B9-18F1822B89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5825" y="4818064"/>
            <a:ext cx="3429000" cy="4143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0" name="Picture 9" descr="C:\salome_official\projects\11gR2_SQL 1\screenshots\les8_26s_b.gif">
            <a:extLst>
              <a:ext uri="{FF2B5EF4-FFF2-40B4-BE49-F238E27FC236}">
                <a16:creationId xmlns="" xmlns:a16="http://schemas.microsoft.com/office/drawing/2014/main" id="{9F1CC08A-5886-4486-BCD4-CEDDCE8A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57889"/>
            <a:ext cx="3382963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6134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7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Блок </a:t>
            </a:r>
            <a:r>
              <a:rPr lang="en-US" sz="27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With()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Common</a:t>
            </a:r>
            <a:r>
              <a:rPr sz="20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Table</a:t>
            </a:r>
            <a:r>
              <a:rPr sz="20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Expressions</a:t>
            </a:r>
            <a:r>
              <a:rPr sz="20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(CTE).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1773</Words>
  <Application>Microsoft Office PowerPoint</Application>
  <PresentationFormat>Экран (4:3)</PresentationFormat>
  <Paragraphs>459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Office Theme</vt:lpstr>
      <vt:lpstr>Объединения: UNION и UNION ALL</vt:lpstr>
      <vt:lpstr>UNION и UNION ALL</vt:lpstr>
      <vt:lpstr>UNION оператор</vt:lpstr>
      <vt:lpstr>UNION оператор | Пример</vt:lpstr>
      <vt:lpstr>UNION ALL оператор</vt:lpstr>
      <vt:lpstr>UNION ALL оператор | Пример</vt:lpstr>
      <vt:lpstr>Сопоставление операторов SELECT</vt:lpstr>
      <vt:lpstr>Сопоставление операторов SELECT</vt:lpstr>
      <vt:lpstr>Слайд 9</vt:lpstr>
      <vt:lpstr>CTE (Common Table Expression) или блок WITH</vt:lpstr>
      <vt:lpstr>WITH (CTE)</vt:lpstr>
      <vt:lpstr>Слайд 12</vt:lpstr>
      <vt:lpstr>WITH (CTE)</vt:lpstr>
      <vt:lpstr>WITH (CTE)</vt:lpstr>
      <vt:lpstr>WITH Выражение: Пример</vt:lpstr>
      <vt:lpstr>WITH Выражение: Пример</vt:lpstr>
      <vt:lpstr>WITH RECURSIVE</vt:lpstr>
      <vt:lpstr>WITH RECURSIVE</vt:lpstr>
      <vt:lpstr>WITH RECURSIVE</vt:lpstr>
      <vt:lpstr>Слайд 20</vt:lpstr>
      <vt:lpstr>Темы презентации</vt:lpstr>
      <vt:lpstr>What Are Group Functions?</vt:lpstr>
      <vt:lpstr>Types of Group Functions</vt:lpstr>
      <vt:lpstr>Агрегатные функции</vt:lpstr>
      <vt:lpstr>Group Functions: Syntax</vt:lpstr>
      <vt:lpstr>Агрегатные функции: пример</vt:lpstr>
      <vt:lpstr>Применение AVG и SUM функций</vt:lpstr>
      <vt:lpstr>Применение MIN и MAX функций</vt:lpstr>
      <vt:lpstr>Функция COUNT</vt:lpstr>
      <vt:lpstr>Применение оператора DISTINCT и COUNT</vt:lpstr>
      <vt:lpstr>Функции группировки и нулевые значения</vt:lpstr>
      <vt:lpstr>Слайд 32</vt:lpstr>
      <vt:lpstr>Слайд 33</vt:lpstr>
      <vt:lpstr>Создание группы данных</vt:lpstr>
      <vt:lpstr>Группировка данных: синтаксис оператора GROUP BY</vt:lpstr>
      <vt:lpstr>Применение выражения GROUP BY</vt:lpstr>
      <vt:lpstr>Применение выражения GROUP BY</vt:lpstr>
      <vt:lpstr>Группировка по более чем одной колонке</vt:lpstr>
      <vt:lpstr>Применение GROUP BY выражения для нескольких колонок</vt:lpstr>
      <vt:lpstr>Некорректные запросы на применение функций группировки</vt:lpstr>
      <vt:lpstr>Некорректные запросы на применение функций группировки</vt:lpstr>
      <vt:lpstr>GROUP BY: пример 1</vt:lpstr>
      <vt:lpstr>GROUP BY: пример 1</vt:lpstr>
      <vt:lpstr>GROUP BY: пример 2</vt:lpstr>
      <vt:lpstr>GROUP BY: пример 3</vt:lpstr>
      <vt:lpstr>Ограничение результатов группировки</vt:lpstr>
      <vt:lpstr>Ограничение результатов группы с помощью предложения HAVING</vt:lpstr>
      <vt:lpstr>Применение выражения HAVING</vt:lpstr>
      <vt:lpstr>Применение выражения HAVING</vt:lpstr>
      <vt:lpstr>GROUP BY + HAVING</vt:lpstr>
      <vt:lpstr>GROUP BY + HAVING</vt:lpstr>
      <vt:lpstr>Вложенные функции агрегации</vt:lpstr>
      <vt:lpstr>Вопрос</vt:lpstr>
      <vt:lpstr>Функции агрегирования</vt:lpstr>
      <vt:lpstr>Слайд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149</cp:revision>
  <dcterms:created xsi:type="dcterms:W3CDTF">2020-10-05T08:41:16Z</dcterms:created>
  <dcterms:modified xsi:type="dcterms:W3CDTF">2025-09-05T06:31:19Z</dcterms:modified>
</cp:coreProperties>
</file>