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6" r:id="rId2"/>
    <p:sldId id="276" r:id="rId3"/>
    <p:sldId id="256" r:id="rId4"/>
    <p:sldId id="258" r:id="rId5"/>
    <p:sldId id="259" r:id="rId6"/>
    <p:sldId id="262" r:id="rId7"/>
    <p:sldId id="263" r:id="rId8"/>
    <p:sldId id="270" r:id="rId9"/>
    <p:sldId id="277" r:id="rId10"/>
    <p:sldId id="271" r:id="rId11"/>
    <p:sldId id="272" r:id="rId12"/>
    <p:sldId id="264" r:id="rId13"/>
    <p:sldId id="268" r:id="rId14"/>
    <p:sldId id="267" r:id="rId15"/>
    <p:sldId id="265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Resolvidas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A5-4ACF-A496-5C1F173A8A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A5-4ACF-A496-5C1F173A8A34}"/>
              </c:ext>
            </c:extLst>
          </c:dPt>
          <c:cat>
            <c:strRef>
              <c:f>Planilha1!$A$2:$A$3</c:f>
              <c:strCache>
                <c:ptCount val="2"/>
                <c:pt idx="0">
                  <c:v>Melhoria</c:v>
                </c:pt>
                <c:pt idx="1">
                  <c:v>Bug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0F-4CC4-9A05-5C3BA47EA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Abertas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8-4089-98E4-EC92BE7E6C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8-4089-98E4-EC92BE7E6C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8-4089-98E4-EC92BE7E6C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8-4089-98E4-EC92BE7E6C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F8-4089-98E4-EC92BE7E6C58}"/>
              </c:ext>
            </c:extLst>
          </c:dPt>
          <c:cat>
            <c:strRef>
              <c:f>Planilha1!$A$2:$A$6</c:f>
              <c:strCache>
                <c:ptCount val="5"/>
                <c:pt idx="0">
                  <c:v>Melhoria</c:v>
                </c:pt>
                <c:pt idx="1">
                  <c:v>Necessidade</c:v>
                </c:pt>
                <c:pt idx="2">
                  <c:v>Documentação</c:v>
                </c:pt>
                <c:pt idx="3">
                  <c:v>Ponto Futuro</c:v>
                </c:pt>
                <c:pt idx="4">
                  <c:v>Em progresso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D-4DA5-906B-8CB97F13C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9C4C-9121-4085-B3EA-7F4D0BA9B364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A4593-957D-44B6-B97F-B1A14EA9A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A4593-957D-44B6-B97F-B1A14EA9AE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40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0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08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82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4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6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4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1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84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9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5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6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79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BEFFFA-BAB7-42A8-89B1-EED45F3B1741}" type="datetimeFigureOut">
              <a:rPr lang="pt-BR" smtClean="0"/>
              <a:t>31/08/2024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ECB4-F165-4DEE-A4FF-D6F94696B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628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C72D4A-D41C-5800-DBF0-1847FD0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TCC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A4DA13-64DB-B795-B420-FA5A0C205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realizado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EA64B406-B4FC-6715-42BE-4DA536E8C0B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Desenho da interface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Call-backs e dinâmica das páginas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Interatividade  com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Resolvido bugs de interatividade na interface WEB</a:t>
            </a:r>
          </a:p>
          <a:p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9C79C88-FE86-8A7F-6548-DDD0C1A0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Em progresso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0F27BF5-77D9-D20F-D9C1-E81A02291CC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Serial com o </a:t>
            </a:r>
            <a:r>
              <a:rPr lang="pt-BR" dirty="0" err="1"/>
              <a:t>DataLogger</a:t>
            </a:r>
            <a:r>
              <a:rPr lang="pt-BR" dirty="0"/>
              <a:t> - </a:t>
            </a:r>
            <a:r>
              <a:rPr lang="pt-BR" b="1" dirty="0"/>
              <a:t>AGUARDANDO DATALOGGER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Aquisição dos dados de sensores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Montagem da placa com soldas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CD4053 para expansão das portas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Reescrita do código de Log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6FA479A8-038E-A646-A7E8-F8C1454F8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AD015506-6D29-D3FB-5C7B-84FA4E4C11A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Controlador Local: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Simulação do acionamento dos atuadores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Comunicação com o Master – Semelhante a serial, portanto aguardando</a:t>
            </a:r>
          </a:p>
        </p:txBody>
      </p:sp>
    </p:spTree>
    <p:extLst>
      <p:ext uri="{BB962C8B-B14F-4D97-AF65-F5344CB8AC3E}">
        <p14:creationId xmlns:p14="http://schemas.microsoft.com/office/powerpoint/2010/main" val="15818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D639C-E657-21D2-9248-C31C56AC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1DBFD-CFD8-022E-741D-EACBA98A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Em progresso:</a:t>
            </a:r>
          </a:p>
          <a:p>
            <a:r>
              <a:rPr lang="pt-BR" dirty="0"/>
              <a:t>Reescrevendo serial e realizando testes de </a:t>
            </a:r>
            <a:r>
              <a:rPr lang="pt-BR" dirty="0" err="1"/>
              <a:t>handshake</a:t>
            </a:r>
            <a:r>
              <a:rPr lang="pt-BR" dirty="0"/>
              <a:t> e simulação de conversa</a:t>
            </a:r>
          </a:p>
          <a:p>
            <a:r>
              <a:rPr lang="pt-BR" dirty="0"/>
              <a:t>Reaproveitando código das configurações do próprio controlador</a:t>
            </a:r>
          </a:p>
          <a:p>
            <a:r>
              <a:rPr lang="pt-BR" dirty="0"/>
              <a:t>Decisão de projeto: Simplificar controle autônomo que o </a:t>
            </a:r>
            <a:r>
              <a:rPr lang="pt-BR" dirty="0" err="1"/>
              <a:t>Datalogger</a:t>
            </a:r>
            <a:r>
              <a:rPr lang="pt-BR" dirty="0"/>
              <a:t> consegue exercer no trabalho? Ou manter como cópia? Faz sentido isso? Se manter como cópia há o problema de duplicar todas as portas, aumento de gastos, não faz MUUUUITO sentido.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9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48083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disponíveis:</a:t>
            </a:r>
          </a:p>
          <a:p>
            <a:r>
              <a:rPr lang="pt-BR" dirty="0"/>
              <a:t>Sem fio:</a:t>
            </a:r>
          </a:p>
          <a:p>
            <a:pPr lvl="1"/>
            <a:r>
              <a:rPr lang="pt-BR" dirty="0"/>
              <a:t>Wi-Fi</a:t>
            </a:r>
          </a:p>
          <a:p>
            <a:pPr lvl="1"/>
            <a:r>
              <a:rPr lang="pt-BR" dirty="0"/>
              <a:t>Bluetooth/BLE</a:t>
            </a:r>
          </a:p>
          <a:p>
            <a:r>
              <a:rPr lang="pt-BR" dirty="0"/>
              <a:t>Com fio:</a:t>
            </a:r>
          </a:p>
          <a:p>
            <a:pPr lvl="1"/>
            <a:r>
              <a:rPr lang="pt-BR" dirty="0"/>
              <a:t>UART</a:t>
            </a:r>
          </a:p>
          <a:p>
            <a:pPr lvl="1"/>
            <a:r>
              <a:rPr lang="pt-BR" dirty="0"/>
              <a:t>SPI</a:t>
            </a:r>
          </a:p>
          <a:p>
            <a:pPr lvl="1"/>
            <a:r>
              <a:rPr lang="pt-BR" dirty="0"/>
              <a:t>I2C</a:t>
            </a:r>
          </a:p>
          <a:p>
            <a:pPr lvl="1"/>
            <a:r>
              <a:rPr lang="pt-BR" dirty="0"/>
              <a:t>LoRa (Módulo adicional requerido)</a:t>
            </a:r>
          </a:p>
          <a:p>
            <a:pPr lvl="1"/>
            <a:r>
              <a:rPr lang="pt-BR" dirty="0"/>
              <a:t>Ethernet (Módulo adicional requerido)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Escolhido: UART</a:t>
            </a:r>
          </a:p>
          <a:p>
            <a:pPr lvl="1"/>
            <a:r>
              <a:rPr lang="pt-BR" dirty="0"/>
              <a:t>Distância de até 15m para </a:t>
            </a:r>
            <a:r>
              <a:rPr lang="pt-BR" dirty="0" err="1"/>
              <a:t>baundrate</a:t>
            </a:r>
            <a:r>
              <a:rPr lang="pt-BR" dirty="0"/>
              <a:t> de 115200 (comum em ESP32) e 100metros para 9600. Controlador e </a:t>
            </a:r>
            <a:r>
              <a:rPr lang="pt-BR" dirty="0" err="1"/>
              <a:t>Datalogger</a:t>
            </a:r>
            <a:r>
              <a:rPr lang="pt-BR" dirty="0"/>
              <a:t> esperasse que estejam próximos e/ou juntos</a:t>
            </a:r>
          </a:p>
          <a:p>
            <a:pPr lvl="1"/>
            <a:r>
              <a:rPr lang="pt-BR" dirty="0"/>
              <a:t>Simplicidade e quantidade de fios</a:t>
            </a:r>
          </a:p>
          <a:p>
            <a:pPr lvl="1"/>
            <a:r>
              <a:rPr lang="pt-BR" dirty="0"/>
              <a:t>Tem um buffer típico de 128bytes</a:t>
            </a:r>
          </a:p>
          <a:p>
            <a:pPr lvl="1"/>
            <a:r>
              <a:rPr lang="pt-BR" dirty="0"/>
              <a:t>Usa uma interface UART somente.</a:t>
            </a:r>
          </a:p>
        </p:txBody>
      </p:sp>
    </p:spTree>
    <p:extLst>
      <p:ext uri="{BB962C8B-B14F-4D97-AF65-F5344CB8AC3E}">
        <p14:creationId xmlns:p14="http://schemas.microsoft.com/office/powerpoint/2010/main" val="219984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escolhidos </a:t>
            </a:r>
            <a:r>
              <a:rPr lang="pt-BR" dirty="0" err="1"/>
              <a:t>pq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SPI – Usa uma interface que poderia ser utilizada para sensores e outras comunicações, normalmente usado em ambientes com múltiplos </a:t>
            </a:r>
            <a:r>
              <a:rPr lang="pt-BR" dirty="0" err="1"/>
              <a:t>slaves</a:t>
            </a:r>
            <a:r>
              <a:rPr lang="pt-BR" dirty="0"/>
              <a:t> o que não seria o caso dessa comunicação</a:t>
            </a:r>
          </a:p>
          <a:p>
            <a:pPr lvl="1"/>
            <a:r>
              <a:rPr lang="pt-BR" dirty="0"/>
              <a:t>I2C – semelhante ao caso SPI</a:t>
            </a:r>
          </a:p>
          <a:p>
            <a:pPr lvl="1"/>
            <a:r>
              <a:rPr lang="pt-BR" dirty="0"/>
              <a:t>Ethernet – necessita de módulo adiciona, aumentam os gastos e não tendo vantagens significativas em distância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Bluetooth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poluindo a frequência (menos importante), complexidade da comunicação(mais importante)</a:t>
            </a:r>
          </a:p>
          <a:p>
            <a:pPr lvl="1"/>
            <a:r>
              <a:rPr lang="pt-BR" dirty="0" err="1"/>
              <a:t>Wi-FI</a:t>
            </a:r>
            <a:r>
              <a:rPr lang="pt-BR" dirty="0"/>
              <a:t> é over-</a:t>
            </a:r>
            <a:r>
              <a:rPr lang="pt-BR" dirty="0" err="1"/>
              <a:t>the</a:t>
            </a:r>
            <a:r>
              <a:rPr lang="pt-BR" dirty="0"/>
              <a:t>-</a:t>
            </a:r>
            <a:r>
              <a:rPr lang="pt-BR" dirty="0" err="1"/>
              <a:t>air</a:t>
            </a:r>
            <a:r>
              <a:rPr lang="pt-BR" dirty="0"/>
              <a:t>, já está sendo usado para comunicação com o master, a ideia é usar uma conexão diferente para servir de backup</a:t>
            </a:r>
          </a:p>
          <a:p>
            <a:pPr lvl="1"/>
            <a:r>
              <a:rPr lang="pt-BR" dirty="0"/>
              <a:t>LoRa – necessita de módulo adicional, para baixa distância </a:t>
            </a:r>
            <a:r>
              <a:rPr lang="pt-BR" b="1" dirty="0"/>
              <a:t>não compensa esse gasto</a:t>
            </a:r>
            <a:r>
              <a:rPr lang="pt-BR" dirty="0"/>
              <a:t>, bom para grandes distâncias, usaria uma interface de comunicação SPI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76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04FEA92-2576-6631-8CA0-0AD7958B2A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comunicação serial será entre os dois componentes principais locais.</a:t>
            </a:r>
          </a:p>
          <a:p>
            <a:r>
              <a:rPr lang="pt-BR" dirty="0"/>
              <a:t>Protocolo UART com tipificação de mensagens.</a:t>
            </a:r>
          </a:p>
          <a:p>
            <a:r>
              <a:rPr lang="pt-BR" dirty="0"/>
              <a:t>Pontos principais:</a:t>
            </a:r>
          </a:p>
          <a:p>
            <a:pPr lvl="1"/>
            <a:r>
              <a:rPr lang="pt-BR" dirty="0"/>
              <a:t>Velocidade de comunicação: 9600bps</a:t>
            </a:r>
          </a:p>
          <a:p>
            <a:pPr lvl="1"/>
            <a:r>
              <a:rPr lang="pt-BR" dirty="0"/>
              <a:t>INIT_SYSTEM (</a:t>
            </a:r>
            <a:r>
              <a:rPr lang="pt-BR" dirty="0" err="1"/>
              <a:t>re</a:t>
            </a:r>
            <a:r>
              <a:rPr lang="pt-BR" dirty="0"/>
              <a:t>)inicia a comunicação, ou seja, caso haja um reinicio de algum dos dois componentes é realizado um novo </a:t>
            </a:r>
            <a:r>
              <a:rPr lang="pt-BR" dirty="0" err="1"/>
              <a:t>handshake</a:t>
            </a:r>
            <a:r>
              <a:rPr lang="pt-BR" dirty="0"/>
              <a:t> para sincronização dos dados como hora e verificação se as </a:t>
            </a:r>
            <a:r>
              <a:rPr lang="pt-BR" dirty="0" err="1"/>
              <a:t>configs</a:t>
            </a:r>
            <a:r>
              <a:rPr lang="pt-BR" dirty="0"/>
              <a:t> estão ainda semelhantes.</a:t>
            </a:r>
          </a:p>
          <a:p>
            <a:pPr lvl="1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E6223CDC-478D-3727-1571-36617AB2E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pt-BR" dirty="0"/>
              <a:t>Caso haja uma grande transmissão de dados, o transmissor enviará no inicio uma mensagem de aviso e também ao final, evitando a sobrecarga do buffer interno</a:t>
            </a:r>
          </a:p>
          <a:p>
            <a:pPr lvl="1"/>
            <a:r>
              <a:rPr lang="pt-BR" dirty="0"/>
              <a:t>Caso haja falha em algum data </a:t>
            </a:r>
            <a:r>
              <a:rPr lang="pt-BR" dirty="0" err="1"/>
              <a:t>packet</a:t>
            </a:r>
            <a:r>
              <a:rPr lang="pt-BR" dirty="0"/>
              <a:t>, irá requerer um novo envio do pacote especifico.</a:t>
            </a:r>
          </a:p>
          <a:p>
            <a:pPr lvl="1"/>
            <a:r>
              <a:rPr lang="pt-BR" dirty="0"/>
              <a:t>Haverá um pacote específico para quando o usuário solicitar um reinicio do sistema, não havendo necessidade de entrar em cada um dos componentes para reiniciar cada um.</a:t>
            </a:r>
          </a:p>
          <a:p>
            <a:pPr lvl="1"/>
            <a:r>
              <a:rPr lang="pt-BR" dirty="0"/>
              <a:t>Periodicamente, será enviado uma mensagem de status do componente e a situação com o canal Master (Pi Zero)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40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pic>
        <p:nvPicPr>
          <p:cNvPr id="4" name="Espaço Reservado para Conteúdo 16">
            <a:extLst>
              <a:ext uri="{FF2B5EF4-FFF2-40B4-BE49-F238E27FC236}">
                <a16:creationId xmlns:a16="http://schemas.microsoft.com/office/drawing/2014/main" id="{667D7259-516D-8BAD-68F8-D026FE6F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12206"/>
            <a:ext cx="7496175" cy="347662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C348C6-0A0A-47DA-19B3-FF5C7BE93C20}"/>
              </a:ext>
            </a:extLst>
          </p:cNvPr>
          <p:cNvSpPr txBox="1"/>
          <p:nvPr/>
        </p:nvSpPr>
        <p:spPr>
          <a:xfrm>
            <a:off x="2299300" y="603595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/>
              <a:t>Demora 40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</p:txBody>
      </p:sp>
    </p:spTree>
    <p:extLst>
      <p:ext uri="{BB962C8B-B14F-4D97-AF65-F5344CB8AC3E}">
        <p14:creationId xmlns:p14="http://schemas.microsoft.com/office/powerpoint/2010/main" val="142721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8117" cy="6145030"/>
          </a:xfrm>
        </p:spPr>
        <p:txBody>
          <a:bodyPr vert="vert270"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sz="3600" dirty="0"/>
              <a:t>Controlador ↔ </a:t>
            </a:r>
            <a:r>
              <a:rPr lang="pt-BR" sz="3600" dirty="0" err="1"/>
              <a:t>Datalogger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0D39CB-9DF9-F249-D24D-0B68C051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627" y="0"/>
            <a:ext cx="70042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3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Controlador ↔ </a:t>
            </a:r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packet</a:t>
            </a:r>
            <a:r>
              <a:rPr lang="pt-BR" dirty="0"/>
              <a:t> tem 44bytes de tamanho devido ao </a:t>
            </a:r>
            <a:r>
              <a:rPr lang="pt-BR" dirty="0" err="1"/>
              <a:t>padding</a:t>
            </a:r>
            <a:r>
              <a:rPr lang="pt-BR" dirty="0"/>
              <a:t> e a organização das variáveis (seria interessante explicar isso?)</a:t>
            </a:r>
          </a:p>
          <a:p>
            <a:pPr lvl="1"/>
            <a:r>
              <a:rPr lang="pt-BR" dirty="0"/>
              <a:t>Demora 46 </a:t>
            </a:r>
            <a:r>
              <a:rPr lang="pt-BR" dirty="0" err="1"/>
              <a:t>ms</a:t>
            </a:r>
            <a:r>
              <a:rPr lang="pt-BR" dirty="0"/>
              <a:t> aproximadamente cada pacote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</a:t>
            </a:r>
            <a:br>
              <a:rPr lang="pt-BR" dirty="0"/>
            </a:br>
            <a:r>
              <a:rPr lang="pt-BR" dirty="0"/>
              <a:t>WiFi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– MASTER ↔ </a:t>
            </a:r>
            <a:r>
              <a:rPr lang="pt-BR" dirty="0" err="1"/>
              <a:t>SLAves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51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422E0-7ADE-CD71-71CA-F51A4724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WiFi</a:t>
            </a:r>
            <a:br>
              <a:rPr lang="pt-BR" dirty="0"/>
            </a:br>
            <a:r>
              <a:rPr lang="pt-BR" dirty="0"/>
              <a:t>Master ↔ </a:t>
            </a:r>
            <a:r>
              <a:rPr lang="pt-BR" dirty="0" err="1"/>
              <a:t>Slaves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F1E603D-65EA-4EF4-71C6-BB196F60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vai funcionar:</a:t>
            </a:r>
          </a:p>
          <a:p>
            <a:pPr lvl="1"/>
            <a:r>
              <a:rPr lang="pt-BR" dirty="0"/>
              <a:t>Semelhante a comunicação serial, portanto aguardando...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6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A4FB4FA3-0AF5-793D-A10A-356E1BED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Pontualidades (</a:t>
            </a:r>
            <a:r>
              <a:rPr lang="pt-BR" dirty="0" err="1"/>
              <a:t>github</a:t>
            </a:r>
            <a:r>
              <a:rPr lang="pt-BR" dirty="0"/>
              <a:t>)</a:t>
            </a:r>
          </a:p>
        </p:txBody>
      </p:sp>
      <p:graphicFrame>
        <p:nvGraphicFramePr>
          <p:cNvPr id="19" name="Espaço Reservado para Conteúdo 18">
            <a:extLst>
              <a:ext uri="{FF2B5EF4-FFF2-40B4-BE49-F238E27FC236}">
                <a16:creationId xmlns:a16="http://schemas.microsoft.com/office/drawing/2014/main" id="{28DC4ECC-EA7B-D482-4D4C-46DFDB7080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2274055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Espaço Reservado para Conteúdo 21">
            <a:extLst>
              <a:ext uri="{FF2B5EF4-FFF2-40B4-BE49-F238E27FC236}">
                <a16:creationId xmlns:a16="http://schemas.microsoft.com/office/drawing/2014/main" id="{40D79DF1-DD4D-55BB-DCB8-19E82519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74071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4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35483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2626EE5-851A-C5DA-EBCC-2FDE119E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</a:t>
            </a:r>
            <a:br>
              <a:rPr lang="pt-BR" dirty="0"/>
            </a:br>
            <a:r>
              <a:rPr lang="pt-BR" dirty="0"/>
              <a:t>Status Geral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62D44A-3CA1-BE6D-D48D-6E2247D85B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Menus: Operacionais</a:t>
            </a:r>
          </a:p>
          <a:p>
            <a:r>
              <a:rPr lang="pt-BR" dirty="0" err="1"/>
              <a:t>mDNS</a:t>
            </a:r>
            <a:r>
              <a:rPr lang="pt-BR" dirty="0"/>
              <a:t>: Funciona, tem alguns problemas com roteadores com duas redes, exemplo 2,4Ghz e 5Ghz, só registra em uma e nem sempre funciona.</a:t>
            </a:r>
          </a:p>
          <a:p>
            <a:r>
              <a:rPr lang="pt-BR" dirty="0"/>
              <a:t>As configurações já estão sendo capturadas e exibidas dinamicamente.</a:t>
            </a:r>
          </a:p>
          <a:p>
            <a:r>
              <a:rPr lang="pt-BR" dirty="0"/>
              <a:t>Reinicio do sistema via WEB: OK</a:t>
            </a:r>
          </a:p>
          <a:p>
            <a:r>
              <a:rPr lang="pt-BR" dirty="0"/>
              <a:t>Falta buscar os dados dos sensores e atuadores – </a:t>
            </a:r>
            <a:r>
              <a:rPr lang="pt-BR" b="1" dirty="0"/>
              <a:t>Aguardando término do </a:t>
            </a:r>
            <a:r>
              <a:rPr lang="pt-BR" b="1" dirty="0" err="1"/>
              <a:t>backend</a:t>
            </a:r>
            <a:endParaRPr lang="pt-BR" b="1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0E0DA9A-FA56-6A57-3E68-88BCE12EAE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3813" y="2055813"/>
            <a:ext cx="3517512" cy="4200525"/>
          </a:xfrm>
        </p:spPr>
      </p:pic>
    </p:spTree>
    <p:extLst>
      <p:ext uri="{BB962C8B-B14F-4D97-AF65-F5344CB8AC3E}">
        <p14:creationId xmlns:p14="http://schemas.microsoft.com/office/powerpoint/2010/main" val="143648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Controlador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Sincronização: OK, funcionando</a:t>
            </a:r>
          </a:p>
          <a:p>
            <a:r>
              <a:rPr lang="pt-BR" dirty="0"/>
              <a:t>Interação com as configurações: OK</a:t>
            </a:r>
          </a:p>
          <a:p>
            <a:r>
              <a:rPr lang="pt-BR" dirty="0"/>
              <a:t>Atualização das informações após o salvamento: OK</a:t>
            </a:r>
          </a:p>
          <a:p>
            <a:r>
              <a:rPr lang="pt-BR" dirty="0"/>
              <a:t>90% pronto</a:t>
            </a:r>
          </a:p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2038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– Configurações</a:t>
            </a:r>
            <a:br>
              <a:rPr lang="pt-BR" dirty="0"/>
            </a:br>
            <a:r>
              <a:rPr lang="pt-BR" dirty="0"/>
              <a:t>Sensores e Atuadores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08F37139-921B-A799-AFE8-A5A6AB3A19C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b="1" dirty="0" err="1"/>
              <a:t>Config</a:t>
            </a:r>
            <a:r>
              <a:rPr lang="pt-BR" b="1" dirty="0"/>
              <a:t> de sensores e atuadores depende do </a:t>
            </a:r>
            <a:r>
              <a:rPr lang="pt-BR" b="1" dirty="0" err="1"/>
              <a:t>backend</a:t>
            </a:r>
            <a:endParaRPr lang="pt-BR" b="1" dirty="0"/>
          </a:p>
          <a:p>
            <a:endParaRPr lang="pt-BR" dirty="0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205C4889-0251-309D-1B87-E0DE1F5DF2E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79" y="1981201"/>
            <a:ext cx="3141159" cy="4041910"/>
          </a:xfrm>
        </p:spPr>
      </p:pic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59DE3B98-E2C4-1E1E-53DE-D763F2C366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0638" y="1981200"/>
            <a:ext cx="3055110" cy="4041911"/>
          </a:xfrm>
        </p:spPr>
      </p:pic>
    </p:spTree>
    <p:extLst>
      <p:ext uri="{BB962C8B-B14F-4D97-AF65-F5344CB8AC3E}">
        <p14:creationId xmlns:p14="http://schemas.microsoft.com/office/powerpoint/2010/main" val="189284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20DA6F7-A2F8-E1C6-1DEA-42F04EAF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WEB </a:t>
            </a:r>
            <a:br>
              <a:rPr lang="pt-BR" dirty="0"/>
            </a:br>
            <a:r>
              <a:rPr lang="pt-BR" dirty="0"/>
              <a:t>Log, Configuração de Log e Ajuda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91B020-547E-885D-99A0-747040BC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b="1" dirty="0" err="1"/>
              <a:t>Config</a:t>
            </a:r>
            <a:r>
              <a:rPr lang="pt-BR" b="1" dirty="0"/>
              <a:t>. de sensores e atuadores depende do </a:t>
            </a:r>
            <a:r>
              <a:rPr lang="pt-BR" b="1" dirty="0" err="1"/>
              <a:t>backend</a:t>
            </a:r>
            <a:r>
              <a:rPr lang="pt-BR" b="1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Iniciar o </a:t>
            </a:r>
            <a:r>
              <a:rPr lang="pt-BR" b="1" dirty="0" err="1"/>
              <a:t>backend</a:t>
            </a:r>
            <a:r>
              <a:rPr lang="pt-BR" b="1" dirty="0"/>
              <a:t> do log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Construir a documentação e ajuda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F6FC-C370-8896-819F-AC7A2BE2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Datalogger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88534-8F41-1EC7-C0BB-98C594637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Estufa - SLAVE</a:t>
            </a:r>
          </a:p>
        </p:txBody>
      </p:sp>
    </p:spTree>
    <p:extLst>
      <p:ext uri="{BB962C8B-B14F-4D97-AF65-F5344CB8AC3E}">
        <p14:creationId xmlns:p14="http://schemas.microsoft.com/office/powerpoint/2010/main" val="29065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97A519B-282F-334E-8B9C-F03EC15E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190" y="589046"/>
            <a:ext cx="3291439" cy="5956573"/>
          </a:xfr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31547D9-C5B3-D72D-6C4E-CCD25F809946}"/>
              </a:ext>
            </a:extLst>
          </p:cNvPr>
          <p:cNvCxnSpPr>
            <a:cxnSpLocks/>
          </p:cNvCxnSpPr>
          <p:nvPr/>
        </p:nvCxnSpPr>
        <p:spPr>
          <a:xfrm flipH="1">
            <a:off x="4108167" y="1322362"/>
            <a:ext cx="703385" cy="0"/>
          </a:xfrm>
          <a:prstGeom prst="line">
            <a:avLst/>
          </a:prstGeom>
          <a:ln w="1143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D258262-76E4-73F5-5FAB-E9C0947C77EA}"/>
              </a:ext>
            </a:extLst>
          </p:cNvPr>
          <p:cNvCxnSpPr>
            <a:cxnSpLocks/>
          </p:cNvCxnSpPr>
          <p:nvPr/>
        </p:nvCxnSpPr>
        <p:spPr>
          <a:xfrm flipH="1">
            <a:off x="4122234" y="3018694"/>
            <a:ext cx="703385" cy="0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98BF0CB-8FA2-666D-5CF4-E6C09455C98C}"/>
              </a:ext>
            </a:extLst>
          </p:cNvPr>
          <p:cNvCxnSpPr>
            <a:cxnSpLocks/>
          </p:cNvCxnSpPr>
          <p:nvPr/>
        </p:nvCxnSpPr>
        <p:spPr>
          <a:xfrm flipH="1">
            <a:off x="4134354" y="2740849"/>
            <a:ext cx="703385" cy="0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B30813A-5D8F-3199-210B-BB3161E2C043}"/>
              </a:ext>
            </a:extLst>
          </p:cNvPr>
          <p:cNvCxnSpPr>
            <a:cxnSpLocks/>
          </p:cNvCxnSpPr>
          <p:nvPr/>
        </p:nvCxnSpPr>
        <p:spPr>
          <a:xfrm flipH="1">
            <a:off x="4120289" y="3880338"/>
            <a:ext cx="703385" cy="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5C54114-9D5D-2F87-085E-19B9B6DB9842}"/>
              </a:ext>
            </a:extLst>
          </p:cNvPr>
          <p:cNvCxnSpPr>
            <a:cxnSpLocks/>
          </p:cNvCxnSpPr>
          <p:nvPr/>
        </p:nvCxnSpPr>
        <p:spPr>
          <a:xfrm flipH="1">
            <a:off x="7681360" y="3880338"/>
            <a:ext cx="703385" cy="0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542381A-191F-F35B-78A9-066058D768C9}"/>
              </a:ext>
            </a:extLst>
          </p:cNvPr>
          <p:cNvCxnSpPr>
            <a:cxnSpLocks/>
          </p:cNvCxnSpPr>
          <p:nvPr/>
        </p:nvCxnSpPr>
        <p:spPr>
          <a:xfrm flipH="1">
            <a:off x="7681360" y="3595467"/>
            <a:ext cx="703385" cy="0"/>
          </a:xfrm>
          <a:prstGeom prst="line">
            <a:avLst/>
          </a:prstGeom>
          <a:ln w="1143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B0266E1-5A50-D7E9-4F71-4B3115221E36}"/>
              </a:ext>
            </a:extLst>
          </p:cNvPr>
          <p:cNvSpPr txBox="1">
            <a:spLocks/>
          </p:cNvSpPr>
          <p:nvPr/>
        </p:nvSpPr>
        <p:spPr>
          <a:xfrm>
            <a:off x="8365585" y="3540354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Comunicação Serial</a:t>
            </a:r>
          </a:p>
          <a:p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3F59ED5-F614-7E6E-103D-6B1B7B4FA7F7}"/>
              </a:ext>
            </a:extLst>
          </p:cNvPr>
          <p:cNvSpPr txBox="1">
            <a:spLocks/>
          </p:cNvSpPr>
          <p:nvPr/>
        </p:nvSpPr>
        <p:spPr>
          <a:xfrm>
            <a:off x="2552286" y="2508249"/>
            <a:ext cx="1766497" cy="43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Status LED1</a:t>
            </a:r>
          </a:p>
          <a:p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EEF1ACF-08F3-8527-A573-C5FC1427B002}"/>
              </a:ext>
            </a:extLst>
          </p:cNvPr>
          <p:cNvSpPr txBox="1">
            <a:spLocks/>
          </p:cNvSpPr>
          <p:nvPr/>
        </p:nvSpPr>
        <p:spPr>
          <a:xfrm>
            <a:off x="2552285" y="2833947"/>
            <a:ext cx="1766498" cy="46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Status LED2</a:t>
            </a:r>
          </a:p>
          <a:p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2D7D995-BB1E-754E-3B3D-89B9DD3BDBA4}"/>
              </a:ext>
            </a:extLst>
          </p:cNvPr>
          <p:cNvSpPr txBox="1">
            <a:spLocks/>
          </p:cNvSpPr>
          <p:nvPr/>
        </p:nvSpPr>
        <p:spPr>
          <a:xfrm>
            <a:off x="3001704" y="3661800"/>
            <a:ext cx="1203789" cy="46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Botão 1</a:t>
            </a:r>
          </a:p>
          <a:p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28E4E09-52F6-76CA-A527-2F091697F16B}"/>
              </a:ext>
            </a:extLst>
          </p:cNvPr>
          <p:cNvSpPr txBox="1">
            <a:spLocks/>
          </p:cNvSpPr>
          <p:nvPr/>
        </p:nvSpPr>
        <p:spPr>
          <a:xfrm>
            <a:off x="2691989" y="1094908"/>
            <a:ext cx="1766498" cy="469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 err="1"/>
              <a:t>Hardreset</a:t>
            </a:r>
            <a:endParaRPr lang="pt-BR" dirty="0"/>
          </a:p>
          <a:p>
            <a:endParaRPr lang="pt-BR" dirty="0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4D7EFA35-AEF6-1C7C-B2A5-EDC00C7E2E39}"/>
              </a:ext>
            </a:extLst>
          </p:cNvPr>
          <p:cNvSpPr txBox="1">
            <a:spLocks/>
          </p:cNvSpPr>
          <p:nvPr/>
        </p:nvSpPr>
        <p:spPr>
          <a:xfrm>
            <a:off x="8384745" y="1832101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USB Serial</a:t>
            </a:r>
          </a:p>
          <a:p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A2A8CDE-9462-97E1-BEE0-4A4BC5AF9FE7}"/>
              </a:ext>
            </a:extLst>
          </p:cNvPr>
          <p:cNvCxnSpPr>
            <a:cxnSpLocks/>
          </p:cNvCxnSpPr>
          <p:nvPr/>
        </p:nvCxnSpPr>
        <p:spPr>
          <a:xfrm flipH="1">
            <a:off x="7667292" y="2185915"/>
            <a:ext cx="703385" cy="0"/>
          </a:xfrm>
          <a:prstGeom prst="line">
            <a:avLst/>
          </a:prstGeom>
          <a:ln w="1143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CAEF7DF-37D7-AFCB-0728-DEFFB9F9DBC7}"/>
              </a:ext>
            </a:extLst>
          </p:cNvPr>
          <p:cNvCxnSpPr>
            <a:cxnSpLocks/>
          </p:cNvCxnSpPr>
          <p:nvPr/>
        </p:nvCxnSpPr>
        <p:spPr>
          <a:xfrm flipH="1">
            <a:off x="7667292" y="1901044"/>
            <a:ext cx="703385" cy="0"/>
          </a:xfrm>
          <a:prstGeom prst="line">
            <a:avLst/>
          </a:prstGeom>
          <a:ln w="1143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66BD85-A71B-688D-207E-3FF927E6B541}"/>
              </a:ext>
            </a:extLst>
          </p:cNvPr>
          <p:cNvCxnSpPr>
            <a:cxnSpLocks/>
          </p:cNvCxnSpPr>
          <p:nvPr/>
        </p:nvCxnSpPr>
        <p:spPr>
          <a:xfrm flipH="1">
            <a:off x="4106794" y="5005752"/>
            <a:ext cx="703385" cy="0"/>
          </a:xfrm>
          <a:prstGeom prst="line">
            <a:avLst/>
          </a:prstGeom>
          <a:ln w="1143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2AA97F6-DE15-A7F1-923F-6EEC8AA85ED5}"/>
              </a:ext>
            </a:extLst>
          </p:cNvPr>
          <p:cNvCxnSpPr>
            <a:cxnSpLocks/>
          </p:cNvCxnSpPr>
          <p:nvPr/>
        </p:nvCxnSpPr>
        <p:spPr>
          <a:xfrm flipH="1">
            <a:off x="4106793" y="5312897"/>
            <a:ext cx="703385" cy="0"/>
          </a:xfrm>
          <a:prstGeom prst="line">
            <a:avLst/>
          </a:prstGeom>
          <a:ln w="1143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8781F28-B932-8EE7-B505-664A41AC571D}"/>
              </a:ext>
            </a:extLst>
          </p:cNvPr>
          <p:cNvCxnSpPr>
            <a:cxnSpLocks/>
          </p:cNvCxnSpPr>
          <p:nvPr/>
        </p:nvCxnSpPr>
        <p:spPr>
          <a:xfrm flipH="1">
            <a:off x="7681361" y="5005752"/>
            <a:ext cx="703385" cy="0"/>
          </a:xfrm>
          <a:prstGeom prst="line">
            <a:avLst/>
          </a:prstGeom>
          <a:ln w="1143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BEB78EF-A5A5-A677-59DA-8C1077668506}"/>
              </a:ext>
            </a:extLst>
          </p:cNvPr>
          <p:cNvCxnSpPr>
            <a:cxnSpLocks/>
          </p:cNvCxnSpPr>
          <p:nvPr/>
        </p:nvCxnSpPr>
        <p:spPr>
          <a:xfrm flipH="1">
            <a:off x="7681360" y="5312897"/>
            <a:ext cx="703385" cy="0"/>
          </a:xfrm>
          <a:prstGeom prst="line">
            <a:avLst/>
          </a:prstGeom>
          <a:ln w="114300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F03369D-3D4A-4B5E-FAF1-DFC037D492EA}"/>
              </a:ext>
            </a:extLst>
          </p:cNvPr>
          <p:cNvCxnSpPr>
            <a:cxnSpLocks/>
          </p:cNvCxnSpPr>
          <p:nvPr/>
        </p:nvCxnSpPr>
        <p:spPr>
          <a:xfrm flipH="1">
            <a:off x="4092724" y="1886976"/>
            <a:ext cx="703385" cy="0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4E07072-7070-979F-FF01-337C225099F3}"/>
              </a:ext>
            </a:extLst>
          </p:cNvPr>
          <p:cNvCxnSpPr>
            <a:cxnSpLocks/>
          </p:cNvCxnSpPr>
          <p:nvPr/>
        </p:nvCxnSpPr>
        <p:spPr>
          <a:xfrm flipH="1">
            <a:off x="4104844" y="1609131"/>
            <a:ext cx="703385" cy="0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F60BF30-A6D8-8EF9-4CC1-D1FEA1EEA58D}"/>
              </a:ext>
            </a:extLst>
          </p:cNvPr>
          <p:cNvCxnSpPr>
            <a:cxnSpLocks/>
          </p:cNvCxnSpPr>
          <p:nvPr/>
        </p:nvCxnSpPr>
        <p:spPr>
          <a:xfrm flipH="1">
            <a:off x="4092723" y="2457841"/>
            <a:ext cx="703385" cy="0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2A6DF007-C3A2-BBAD-5899-F602C89CE459}"/>
              </a:ext>
            </a:extLst>
          </p:cNvPr>
          <p:cNvCxnSpPr>
            <a:cxnSpLocks/>
          </p:cNvCxnSpPr>
          <p:nvPr/>
        </p:nvCxnSpPr>
        <p:spPr>
          <a:xfrm flipH="1">
            <a:off x="4104843" y="2179996"/>
            <a:ext cx="703385" cy="0"/>
          </a:xfrm>
          <a:prstGeom prst="line">
            <a:avLst/>
          </a:prstGeom>
          <a:ln w="1143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B0EC6ED2-1EAD-860D-49AE-3DEBF11C9EA7}"/>
              </a:ext>
            </a:extLst>
          </p:cNvPr>
          <p:cNvSpPr txBox="1">
            <a:spLocks/>
          </p:cNvSpPr>
          <p:nvPr/>
        </p:nvSpPr>
        <p:spPr>
          <a:xfrm>
            <a:off x="1808466" y="1841365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 err="1"/>
              <a:t>Analogic</a:t>
            </a:r>
            <a:r>
              <a:rPr lang="pt-BR" dirty="0"/>
              <a:t> Inputs</a:t>
            </a:r>
          </a:p>
          <a:p>
            <a:endParaRPr lang="pt-BR" dirty="0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0B7F8B9-56D9-C910-7B25-8147604661BA}"/>
              </a:ext>
            </a:extLst>
          </p:cNvPr>
          <p:cNvCxnSpPr>
            <a:cxnSpLocks/>
          </p:cNvCxnSpPr>
          <p:nvPr/>
        </p:nvCxnSpPr>
        <p:spPr>
          <a:xfrm flipH="1">
            <a:off x="7662200" y="1322362"/>
            <a:ext cx="703385" cy="0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06676A5-9FBC-8434-F9D7-3AC782F483BD}"/>
              </a:ext>
            </a:extLst>
          </p:cNvPr>
          <p:cNvCxnSpPr>
            <a:cxnSpLocks/>
          </p:cNvCxnSpPr>
          <p:nvPr/>
        </p:nvCxnSpPr>
        <p:spPr>
          <a:xfrm flipH="1">
            <a:off x="7660254" y="2740849"/>
            <a:ext cx="703385" cy="0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00337AF3-BB72-4B56-A72C-1A456FF97BB2}"/>
              </a:ext>
            </a:extLst>
          </p:cNvPr>
          <p:cNvCxnSpPr>
            <a:cxnSpLocks/>
          </p:cNvCxnSpPr>
          <p:nvPr/>
        </p:nvCxnSpPr>
        <p:spPr>
          <a:xfrm flipH="1">
            <a:off x="7674322" y="3040510"/>
            <a:ext cx="703385" cy="0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EA7FEBF-8539-3A5E-47AF-D101D0020392}"/>
              </a:ext>
            </a:extLst>
          </p:cNvPr>
          <p:cNvCxnSpPr>
            <a:cxnSpLocks/>
          </p:cNvCxnSpPr>
          <p:nvPr/>
        </p:nvCxnSpPr>
        <p:spPr>
          <a:xfrm flipH="1">
            <a:off x="7660254" y="3317414"/>
            <a:ext cx="703385" cy="0"/>
          </a:xfrm>
          <a:prstGeom prst="line">
            <a:avLst/>
          </a:prstGeom>
          <a:ln w="1143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BF4A4E0-63FF-4C07-42B5-09C468B05FC2}"/>
              </a:ext>
            </a:extLst>
          </p:cNvPr>
          <p:cNvCxnSpPr>
            <a:cxnSpLocks/>
          </p:cNvCxnSpPr>
          <p:nvPr/>
        </p:nvCxnSpPr>
        <p:spPr>
          <a:xfrm flipH="1">
            <a:off x="7667291" y="4451254"/>
            <a:ext cx="703385" cy="0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0FA4A39D-36D6-2A1A-ECEF-0F6B36127F0C}"/>
              </a:ext>
            </a:extLst>
          </p:cNvPr>
          <p:cNvSpPr txBox="1">
            <a:spLocks/>
          </p:cNvSpPr>
          <p:nvPr/>
        </p:nvSpPr>
        <p:spPr>
          <a:xfrm>
            <a:off x="8426247" y="4231751"/>
            <a:ext cx="1766497" cy="43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Status LED0</a:t>
            </a: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28F5A56F-F96B-EDBD-81D1-6D682BD6214C}"/>
              </a:ext>
            </a:extLst>
          </p:cNvPr>
          <p:cNvSpPr txBox="1">
            <a:spLocks/>
          </p:cNvSpPr>
          <p:nvPr/>
        </p:nvSpPr>
        <p:spPr>
          <a:xfrm>
            <a:off x="8454077" y="2813756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VSPI </a:t>
            </a:r>
            <a:r>
              <a:rPr lang="pt-BR" dirty="0" err="1"/>
              <a:t>StandBy</a:t>
            </a:r>
            <a:endParaRPr lang="pt-BR" dirty="0"/>
          </a:p>
          <a:p>
            <a:endParaRPr lang="pt-BR" dirty="0"/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7E149968-3AC0-B4D1-BCF2-2C8FAB012546}"/>
              </a:ext>
            </a:extLst>
          </p:cNvPr>
          <p:cNvSpPr txBox="1">
            <a:spLocks/>
          </p:cNvSpPr>
          <p:nvPr/>
        </p:nvSpPr>
        <p:spPr>
          <a:xfrm>
            <a:off x="8426247" y="1109457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VSPI </a:t>
            </a:r>
            <a:r>
              <a:rPr lang="pt-BR" dirty="0" err="1"/>
              <a:t>StandBy</a:t>
            </a:r>
            <a:endParaRPr lang="pt-BR" dirty="0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4D8FE5F-248B-12DD-5174-7852C6ED674E}"/>
              </a:ext>
            </a:extLst>
          </p:cNvPr>
          <p:cNvCxnSpPr>
            <a:cxnSpLocks/>
          </p:cNvCxnSpPr>
          <p:nvPr/>
        </p:nvCxnSpPr>
        <p:spPr>
          <a:xfrm flipH="1">
            <a:off x="7674321" y="1620853"/>
            <a:ext cx="703385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7963F82-E85E-5C09-C620-C3B604423D74}"/>
              </a:ext>
            </a:extLst>
          </p:cNvPr>
          <p:cNvCxnSpPr>
            <a:cxnSpLocks/>
          </p:cNvCxnSpPr>
          <p:nvPr/>
        </p:nvCxnSpPr>
        <p:spPr>
          <a:xfrm flipH="1">
            <a:off x="7681360" y="2457841"/>
            <a:ext cx="703385" cy="0"/>
          </a:xfrm>
          <a:prstGeom prst="line">
            <a:avLst/>
          </a:prstGeom>
          <a:ln w="1143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5562782E-350C-9F30-BBE6-432455F9603F}"/>
              </a:ext>
            </a:extLst>
          </p:cNvPr>
          <p:cNvSpPr txBox="1">
            <a:spLocks/>
          </p:cNvSpPr>
          <p:nvPr/>
        </p:nvSpPr>
        <p:spPr>
          <a:xfrm>
            <a:off x="8409855" y="1401806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I2C Standby</a:t>
            </a:r>
          </a:p>
          <a:p>
            <a:endParaRPr lang="pt-BR" dirty="0"/>
          </a:p>
        </p:txBody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53A5D65B-B1A8-5AF1-3BC8-DE7D32895DB0}"/>
              </a:ext>
            </a:extLst>
          </p:cNvPr>
          <p:cNvSpPr txBox="1">
            <a:spLocks/>
          </p:cNvSpPr>
          <p:nvPr/>
        </p:nvSpPr>
        <p:spPr>
          <a:xfrm>
            <a:off x="8426247" y="2242187"/>
            <a:ext cx="2999762" cy="41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I2C Standby</a:t>
            </a:r>
          </a:p>
          <a:p>
            <a:endParaRPr lang="pt-BR" dirty="0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6002F20-3576-8549-66CA-80C38D4A8848}"/>
              </a:ext>
            </a:extLst>
          </p:cNvPr>
          <p:cNvCxnSpPr>
            <a:cxnSpLocks/>
          </p:cNvCxnSpPr>
          <p:nvPr/>
        </p:nvCxnSpPr>
        <p:spPr>
          <a:xfrm flipH="1">
            <a:off x="7686443" y="4168496"/>
            <a:ext cx="703385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144F1084-33A7-506F-FB36-88C61AE3FA56}"/>
              </a:ext>
            </a:extLst>
          </p:cNvPr>
          <p:cNvSpPr txBox="1">
            <a:spLocks/>
          </p:cNvSpPr>
          <p:nvPr/>
        </p:nvSpPr>
        <p:spPr>
          <a:xfrm>
            <a:off x="8370676" y="3912667"/>
            <a:ext cx="1766497" cy="43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C</a:t>
            </a:r>
          </a:p>
          <a:p>
            <a:endParaRPr lang="pt-BR" dirty="0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FBFE8C2-F26B-23DE-742E-9B17E1449066}"/>
              </a:ext>
            </a:extLst>
          </p:cNvPr>
          <p:cNvCxnSpPr>
            <a:cxnSpLocks/>
          </p:cNvCxnSpPr>
          <p:nvPr/>
        </p:nvCxnSpPr>
        <p:spPr>
          <a:xfrm flipH="1">
            <a:off x="7679406" y="4759341"/>
            <a:ext cx="703385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6347D7BD-30EF-19AA-D08A-B2A5D0E4F783}"/>
              </a:ext>
            </a:extLst>
          </p:cNvPr>
          <p:cNvSpPr txBox="1">
            <a:spLocks/>
          </p:cNvSpPr>
          <p:nvPr/>
        </p:nvSpPr>
        <p:spPr>
          <a:xfrm>
            <a:off x="8363639" y="4503512"/>
            <a:ext cx="1766497" cy="43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B</a:t>
            </a:r>
          </a:p>
          <a:p>
            <a:endParaRPr lang="pt-BR" dirty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191C15C1-BF9A-EB97-5C1C-88AE52F2F8F7}"/>
              </a:ext>
            </a:extLst>
          </p:cNvPr>
          <p:cNvCxnSpPr>
            <a:cxnSpLocks/>
          </p:cNvCxnSpPr>
          <p:nvPr/>
        </p:nvCxnSpPr>
        <p:spPr>
          <a:xfrm flipH="1">
            <a:off x="4092722" y="4722044"/>
            <a:ext cx="703385" cy="0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F7C33E20-A45A-1108-4B98-DE93D178EDE0}"/>
              </a:ext>
            </a:extLst>
          </p:cNvPr>
          <p:cNvSpPr txBox="1">
            <a:spLocks/>
          </p:cNvSpPr>
          <p:nvPr/>
        </p:nvSpPr>
        <p:spPr>
          <a:xfrm>
            <a:off x="3646517" y="4480076"/>
            <a:ext cx="1766497" cy="43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dirty="0"/>
              <a:t>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01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14806</TotalTime>
  <Words>809</Words>
  <Application>Microsoft Office PowerPoint</Application>
  <PresentationFormat>Widescreen</PresentationFormat>
  <Paragraphs>112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Íon</vt:lpstr>
      <vt:lpstr>TCC</vt:lpstr>
      <vt:lpstr>Pontualidades (github)</vt:lpstr>
      <vt:lpstr>Controlador</vt:lpstr>
      <vt:lpstr>Interface WEB Status Geral</vt:lpstr>
      <vt:lpstr>Interface WEB – Configurações Controlador</vt:lpstr>
      <vt:lpstr>Interface WEB – Configurações Sensores e Atuadores</vt:lpstr>
      <vt:lpstr>Interface WEB  Log, Configuração de Log e Ajuda </vt:lpstr>
      <vt:lpstr>Datalogger</vt:lpstr>
      <vt:lpstr>Apresentação do PowerPoint</vt:lpstr>
      <vt:lpstr>Datalogger</vt:lpstr>
      <vt:lpstr>Comunicação Serial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Serial Controlador ↔ Datalogger</vt:lpstr>
      <vt:lpstr>Comunicação WiFi</vt:lpstr>
      <vt:lpstr>Comunicação WiFi Master ↔ Slaves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LUIS ZARY MARIANO DA SILVA</dc:creator>
  <cp:lastModifiedBy>ANDRE LUIS ZARY MARIANO DA SILVA</cp:lastModifiedBy>
  <cp:revision>4</cp:revision>
  <dcterms:created xsi:type="dcterms:W3CDTF">2024-07-22T21:34:09Z</dcterms:created>
  <dcterms:modified xsi:type="dcterms:W3CDTF">2024-09-02T03:10:44Z</dcterms:modified>
</cp:coreProperties>
</file>