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3" r:id="rId6"/>
    <p:sldId id="268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Light" panose="02000000000000000000" pitchFamily="2" charset="0"/>
      <p:regular r:id="rId13"/>
      <p:bold r:id="rId14"/>
      <p:italic r:id="rId15"/>
      <p:boldItalic r:id="rId16"/>
    </p:embeddedFont>
    <p:embeddedFont>
      <p:font typeface="Roboto Medium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57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  <p:guide orient="horz" pos="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3b2d92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3b2d92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23f4d673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23f4d673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4d9815a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4d9815a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a4d20e16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a4d20e16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23f4d67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23f4d67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33989f04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33989f04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B1E2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 b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4619400" cy="13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600"/>
              <a:buNone/>
              <a:defRPr sz="1600">
                <a:solidFill>
                  <a:srgbClr val="EFEFEF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6" name="Google Shape;16;p2" descr="E:\05.03.18 bkp\Documentos\João Victor\UFPE\CIn\Redesign logo CIn\Logotipo CIn-UFPE - Versões\CIn + UFPE\PNG\Horzontal Monocromático Branco - Logotipo CIn + UFP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4523923"/>
            <a:ext cx="2078075" cy="6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0019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5727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6188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175000" y="4755388"/>
            <a:ext cx="1297456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B1E2F"/>
              </a:buClr>
              <a:buSzPts val="2800"/>
              <a:buFont typeface="Roboto Medium"/>
              <a:buNone/>
              <a:defRPr sz="2800">
                <a:solidFill>
                  <a:srgbClr val="DB1E2F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r">
              <a:buNone/>
              <a:defRPr sz="800">
                <a:solidFill>
                  <a:srgbClr val="DB1E2F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450375" y="49151"/>
            <a:ext cx="1634600" cy="4854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1E2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2406311" y="2919257"/>
            <a:ext cx="6426000" cy="12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IN1007 - Paradigmas de Linguagens de Programação - 2025.2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i="1" dirty="0"/>
              <a:t>Prof. Dr. Augusto Cezar Alves Sampaio acas@cin.ufpe.br</a:t>
            </a:r>
            <a:endParaRPr i="1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Equipe 5: </a:t>
            </a:r>
            <a:endParaRPr b="1" dirty="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Andrezza de Melo Bonfim – amb8@cin.ufpe.br</a:t>
            </a:r>
            <a:endParaRPr b="1" dirty="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Athos Pugliese – amps3@cin.ufpe.br</a:t>
            </a:r>
            <a:endParaRPr b="1" dirty="0"/>
          </a:p>
          <a:p>
            <a:pPr marL="4572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Jordan </a:t>
            </a:r>
            <a:r>
              <a:rPr lang="pt-BR" b="1" dirty="0" err="1"/>
              <a:t>Kalliure</a:t>
            </a:r>
            <a:r>
              <a:rPr lang="pt-BR" b="1" dirty="0"/>
              <a:t> Souza Carvalho - jksc@cin.ufpe.br</a:t>
            </a:r>
            <a:endParaRPr b="1" dirty="0"/>
          </a:p>
        </p:txBody>
      </p:sp>
      <p:sp>
        <p:nvSpPr>
          <p:cNvPr id="60" name="Google Shape;60;p13"/>
          <p:cNvSpPr txBox="1"/>
          <p:nvPr/>
        </p:nvSpPr>
        <p:spPr>
          <a:xfrm>
            <a:off x="98900" y="3978375"/>
            <a:ext cx="297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Programa de Pós-Graduação Acadêmico em Ciência da Computação</a:t>
            </a:r>
            <a:endParaRPr sz="1200" i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11700" y="250225"/>
            <a:ext cx="8520600" cy="23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Projeto de PLP</a:t>
            </a:r>
            <a:endParaRPr sz="5200" b="1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rgbClr val="FFFFF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DataScript</a:t>
            </a:r>
            <a:endParaRPr sz="3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57100" y="1017825"/>
            <a:ext cx="8475300" cy="3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1"/>
              <a:t>Programação Reativa na Linguagem Imperativa 2</a:t>
            </a:r>
            <a:endParaRPr sz="1600" b="1" i="1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1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Paradigma de programação declarativa preocupado com fluxos de dados e a </a:t>
            </a:r>
            <a:r>
              <a:rPr lang="pt-BR" sz="1600" b="1"/>
              <a:t>propagação de mudanças</a:t>
            </a:r>
            <a:r>
              <a:rPr lang="pt-BR" sz="1600"/>
              <a:t>;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Com esse paradigma, é possível expressar </a:t>
            </a:r>
            <a:r>
              <a:rPr lang="pt-BR" sz="1600" b="1"/>
              <a:t>fluxos de dados</a:t>
            </a:r>
            <a:r>
              <a:rPr lang="pt-BR" sz="1600"/>
              <a:t> estáticos (por exemplo, arrays) ou dinâmicos (por exemplo, emissores de eventos) com facilidade. </a:t>
            </a:r>
            <a:endParaRPr sz="16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A maioria dos frameworks do frontend, como React, Vue e Angular, utilizam esse paradigma para propagar atualizações para a </a:t>
            </a:r>
            <a:r>
              <a:rPr lang="pt-BR" sz="1600" b="1"/>
              <a:t>DOM</a:t>
            </a:r>
            <a:r>
              <a:rPr lang="pt-BR" sz="1600"/>
              <a:t> (Document Object Model) a partir de atualizações em </a:t>
            </a:r>
            <a:r>
              <a:rPr lang="pt-BR" sz="1600" b="1"/>
              <a:t>variáveis reativas</a:t>
            </a:r>
            <a:r>
              <a:rPr lang="pt-BR" sz="1600"/>
              <a:t>;</a:t>
            </a:r>
            <a:endParaRPr sz="1600"/>
          </a:p>
          <a:p>
            <a:pPr marL="457200" lvl="0" indent="-330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Outro exemplo é uma linguagem de descrição de hardware como Verilog, onde a programação reativa permite que as </a:t>
            </a:r>
            <a:r>
              <a:rPr lang="pt-BR" sz="1600" b="1"/>
              <a:t>mudanças sejam modeladas à medida que se propagam pelos circuitos</a:t>
            </a:r>
            <a:r>
              <a:rPr lang="pt-BR" sz="1600"/>
              <a:t>.</a:t>
            </a:r>
            <a:endParaRPr sz="16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57100" y="1017825"/>
            <a:ext cx="8475300" cy="3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1"/>
              <a:t>Programação Reativa na Linguagem Imperativa 2</a:t>
            </a:r>
            <a:endParaRPr sz="16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025" y="1556913"/>
            <a:ext cx="5305425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311700" y="183525"/>
            <a:ext cx="8520600" cy="8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357100" y="1017825"/>
            <a:ext cx="8475300" cy="3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1"/>
              <a:t>Programação Reativa na Linguagem Imperativa 2</a:t>
            </a:r>
            <a:endParaRPr sz="16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075" y="1549638"/>
            <a:ext cx="5267325" cy="322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311700" y="160750"/>
            <a:ext cx="8520600" cy="73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Mudanças na BNF da LI2	 </a:t>
            </a: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1"/>
          </p:nvPr>
        </p:nvSpPr>
        <p:spPr>
          <a:xfrm>
            <a:off x="311700" y="972775"/>
            <a:ext cx="8362800" cy="34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Declaracao ::= DeclaracaoVariavel</a:t>
            </a:r>
            <a:endParaRPr sz="13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| DeclaracaoComposta</a:t>
            </a:r>
            <a:endParaRPr sz="13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| DeclaracaoProcedimento</a:t>
            </a:r>
            <a:endParaRPr sz="1300">
              <a:solidFill>
                <a:schemeClr val="dk1"/>
              </a:solidFill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| DeclaracaoObservador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chemeClr val="dk1"/>
                </a:solidFill>
              </a:rPr>
              <a:t>DeclaracaoVariavel ::=</a:t>
            </a:r>
            <a:r>
              <a:rPr lang="pt-BR" sz="1300">
                <a:solidFill>
                  <a:srgbClr val="FF0000"/>
                </a:solidFill>
              </a:rPr>
              <a:t> VariavelReativa  | VariavelSimples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VariavelReativa ::= "react" Id "=" Expressao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>
                <a:solidFill>
                  <a:srgbClr val="FF0000"/>
                </a:solidFill>
              </a:rPr>
              <a:t>VariavelSimples ::= "var" Id "=" Expressao</a:t>
            </a: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</a:rPr>
              <a:t>DeclaracaoComposta ::= Declaracao "," Declaracao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</a:rPr>
              <a:t>DeclaracaoProcedimento ::= "proc" Id "(" [ ListaDeclaracaoParametro ] ")" ::= "{" Comando "}"</a:t>
            </a:r>
            <a:endParaRPr sz="1300" b="1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FF0000"/>
                </a:solidFill>
              </a:rPr>
              <a:t>DeclaracaoObservador ::= "watch" "(" [ ListaExpressao ] ")" ::= "{" Comando "}"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1E2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/>
        </p:nvSpPr>
        <p:spPr>
          <a:xfrm>
            <a:off x="98900" y="3978375"/>
            <a:ext cx="2976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i="1">
                <a:solidFill>
                  <a:srgbClr val="EFEFEF"/>
                </a:solidFill>
                <a:latin typeface="Roboto"/>
                <a:ea typeface="Roboto"/>
                <a:cs typeface="Roboto"/>
                <a:sym typeface="Roboto"/>
              </a:rPr>
              <a:t>Programa de Pós-Graduação Acadêmico em Ciência da Computação</a:t>
            </a:r>
            <a:endParaRPr sz="1200" i="1">
              <a:solidFill>
                <a:srgbClr val="EFEF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5"/>
          <p:cNvSpPr txBox="1"/>
          <p:nvPr/>
        </p:nvSpPr>
        <p:spPr>
          <a:xfrm>
            <a:off x="311700" y="0"/>
            <a:ext cx="8520600" cy="5143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b="1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Obrigado!</a:t>
            </a:r>
            <a:endParaRPr sz="30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286</Words>
  <Application>Microsoft Office PowerPoint</Application>
  <PresentationFormat>Apresentação na tela (16:9)</PresentationFormat>
  <Paragraphs>40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Roboto Medium</vt:lpstr>
      <vt:lpstr>Roboto</vt:lpstr>
      <vt:lpstr>Arial</vt:lpstr>
      <vt:lpstr>Roboto Light</vt:lpstr>
      <vt:lpstr>Calibri</vt:lpstr>
      <vt:lpstr>Simple Light</vt:lpstr>
      <vt:lpstr>Apresentação do PowerPoint</vt:lpstr>
      <vt:lpstr>Introdução</vt:lpstr>
      <vt:lpstr>Introdução</vt:lpstr>
      <vt:lpstr>Introdução</vt:lpstr>
      <vt:lpstr>Mudanças na BNF da LI2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Andrezza Bonfim</cp:lastModifiedBy>
  <cp:revision>2</cp:revision>
  <dcterms:modified xsi:type="dcterms:W3CDTF">2025-10-22T15:37:54Z</dcterms:modified>
</cp:coreProperties>
</file>