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  <p:sldMasterId id="2147483768" r:id="rId2"/>
    <p:sldMasterId id="2147483780" r:id="rId3"/>
    <p:sldMasterId id="2147483792" r:id="rId4"/>
    <p:sldMasterId id="2147483805" r:id="rId5"/>
  </p:sldMasterIdLst>
  <p:notesMasterIdLst>
    <p:notesMasterId r:id="rId42"/>
  </p:notesMasterIdLst>
  <p:handoutMasterIdLst>
    <p:handoutMasterId r:id="rId43"/>
  </p:handoutMasterIdLst>
  <p:sldIdLst>
    <p:sldId id="312" r:id="rId6"/>
    <p:sldId id="416" r:id="rId7"/>
    <p:sldId id="401" r:id="rId8"/>
    <p:sldId id="295" r:id="rId9"/>
    <p:sldId id="324" r:id="rId10"/>
    <p:sldId id="426" r:id="rId11"/>
    <p:sldId id="327" r:id="rId12"/>
    <p:sldId id="330" r:id="rId13"/>
    <p:sldId id="427" r:id="rId14"/>
    <p:sldId id="428" r:id="rId15"/>
    <p:sldId id="351" r:id="rId16"/>
    <p:sldId id="353" r:id="rId17"/>
    <p:sldId id="357" r:id="rId18"/>
    <p:sldId id="323" r:id="rId19"/>
    <p:sldId id="328" r:id="rId20"/>
    <p:sldId id="358" r:id="rId21"/>
    <p:sldId id="359" r:id="rId22"/>
    <p:sldId id="347" r:id="rId23"/>
    <p:sldId id="360" r:id="rId24"/>
    <p:sldId id="432" r:id="rId25"/>
    <p:sldId id="431" r:id="rId26"/>
    <p:sldId id="433" r:id="rId27"/>
    <p:sldId id="434" r:id="rId28"/>
    <p:sldId id="435" r:id="rId29"/>
    <p:sldId id="417" r:id="rId30"/>
    <p:sldId id="421" r:id="rId31"/>
    <p:sldId id="419" r:id="rId32"/>
    <p:sldId id="420" r:id="rId33"/>
    <p:sldId id="422" r:id="rId34"/>
    <p:sldId id="423" r:id="rId35"/>
    <p:sldId id="429" r:id="rId36"/>
    <p:sldId id="424" r:id="rId37"/>
    <p:sldId id="425" r:id="rId38"/>
    <p:sldId id="430" r:id="rId39"/>
    <p:sldId id="399" r:id="rId40"/>
    <p:sldId id="406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2515"/>
  </p:normalViewPr>
  <p:slideViewPr>
    <p:cSldViewPr snapToGrid="0" snapToObjects="1">
      <p:cViewPr varScale="1">
        <p:scale>
          <a:sx n="99" d="100"/>
          <a:sy n="99" d="100"/>
        </p:scale>
        <p:origin x="24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3E0DE-FB6D-A44C-A23A-E2BCA235FD7A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01219-7A77-144E-AFA3-CA4C4A57E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707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63853-5987-DF4B-9DFB-1B52DF4CD897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2EEAC-08CB-F64B-897F-2BA6939C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28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F3B75-5273-7B41-AD29-8C6C6FD995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3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41865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54977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60601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40106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7022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32210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25366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F3B75-5273-7B41-AD29-8C6C6FD995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75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1176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21495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98247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19413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F3B75-5273-7B41-AD29-8C6C6FD995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3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11045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F3B75-5273-7B41-AD29-8C6C6FD995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0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7170-C86C-3649-BDE1-33A3EDC5AF6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8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66F8-7A7F-274A-A168-C58F13C390CD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7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7E43-309A-534A-B342-CDBE4636DF37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95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5EB1-6E98-0547-99BF-D0027BB4EBAB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41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4F4-627E-F947-BAC7-27B376CE86CF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6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0CA5-D989-984A-9E75-0EF01E16DE6C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31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5303-0D69-BE4E-BAFF-6CC72824CDDB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63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CF41-D59B-E84A-BCC9-02E58775B87F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64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EA16-07AF-D54C-A97B-028517976A78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06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DEF5-1D4D-CD46-88A1-6785361D7579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0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BB3B-26F2-4940-BB87-97BD157EDCF4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7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4FFA-4763-3940-BDBB-7F18909534D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997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34DE-C38D-1A44-B9BF-05976128C428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149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0077-B841-C145-9C18-2283712C6CB4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50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A81D-F8EC-CE48-9C59-6C88B5ABB1EE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4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AC1-AEB6-9A41-BDD0-DAA9B6767518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15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A815-03A6-0A4E-87FD-E86A8A9A40D3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800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3B44-5A0D-2F46-8081-2CFA459EEA7C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95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A974-C8F0-FD4D-806A-5E395EA7ABF6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240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6938-FA12-F64E-BCBB-389968695F02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59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F13C-3CFF-D244-B5CD-47A2BF807C32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745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3029-698C-0248-BC99-62FB129A753A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1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354-8057-5441-A1FC-1462260F794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32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968-7AA7-5241-BCA5-4F086041F83F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3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5BFF-E7C2-8743-A7E7-2D2559B97269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62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8BF2-6E25-B443-B461-3B792E9FA655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05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090-B02D-DA45-B0AE-3F004241AA6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506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62F9-8CF3-C64E-A6C7-4A9516DE74A4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1A55-4567-5344-AFE7-53A24335CB90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71634" y="6495368"/>
            <a:ext cx="416636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2CD2-B4A4-514B-9679-D84510193A8C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5B16-9C0F-6845-BED0-00A6C9678626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900-982B-9B46-B2DD-6BAACBEC0B1C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C284-298F-C741-A57D-0B2637C22505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3416-1E67-7849-A7E9-22356A0E6F30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036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8876-CC87-7D41-96C2-22D13143719E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10D2-8592-D246-84D8-4F0DFE6AF989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3C92-F12E-A645-9195-72D828A1E4CC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CC1E-BB2D-8640-BFAA-F2649732F171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B04B-D1A6-6E47-8FFF-8EA857FCC20A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2113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62F9-8CF3-C64E-A6C7-4A9516DE74A4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379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1A55-4567-5344-AFE7-53A24335CB90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69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2CD2-B4A4-514B-9679-D84510193A8C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5447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5B16-9C0F-6845-BED0-00A6C9678626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4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077B-6B03-7F42-9161-87D0FE7973F8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603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900-982B-9B46-B2DD-6BAACBEC0B1C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178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C284-298F-C741-A57D-0B2637C22505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3198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8876-CC87-7D41-96C2-22D13143719E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830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10D2-8592-D246-84D8-4F0DFE6AF989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236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3C92-F12E-A645-9195-72D828A1E4CC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858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CC1E-BB2D-8640-BFAA-F2649732F171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159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B04B-D1A6-6E47-8FFF-8EA857FCC20A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5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Symposium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884D-1469-1E46-9263-BB8D1ACB4A64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9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7E83-50E1-1045-83FA-0FAB594D1BD4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7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8BB-0C81-5F41-96D6-475C0F33378C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4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C08C-A000-C24C-B0D4-14F9DA784B8F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6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40213-C7C4-C342-8E00-73B99A2E5FF4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6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7EA7-3A8C-C341-8841-47FEC12237B0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D0869-9881-ED44-A01F-63192205CAAE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8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0" y="2057399"/>
            <a:ext cx="4572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261" y="6450987"/>
            <a:ext cx="501939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541" y="6450987"/>
            <a:ext cx="86188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6FE751DF-67BA-6F4C-8258-CF63A9C81540}" type="datetime1">
              <a:rPr lang="en-US" smtClean="0"/>
              <a:t>7/19/16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28239" y="6495368"/>
            <a:ext cx="5099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0" y="2057399"/>
            <a:ext cx="4572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4567" y="6450987"/>
            <a:ext cx="425908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7201" y="6450987"/>
            <a:ext cx="10032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12340213-C7C4-C342-8E00-73B99A2E5FF4}" type="datetime1">
              <a:rPr lang="en-US" smtClean="0"/>
              <a:t>7/19/16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44061" y="6495368"/>
            <a:ext cx="39363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1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hauser@colorado.edu" TargetMode="External"/><Relationship Id="rId4" Type="http://schemas.openxmlformats.org/officeDocument/2006/relationships/hyperlink" Target="http://www.rc.colorado.edu" TargetMode="External"/><Relationship Id="rId5" Type="http://schemas.openxmlformats.org/officeDocument/2006/relationships/hyperlink" Target="http://www.rc.colorado.edu/" TargetMode="External"/><Relationship Id="rId6" Type="http://schemas.openxmlformats.org/officeDocument/2006/relationships/hyperlink" Target="http://tinyurl.com/rcpresurvey" TargetMode="External"/><Relationship Id="rId7" Type="http://schemas.openxmlformats.org/officeDocument/2006/relationships/hyperlink" Target="https://github.com/ResearchComputing/Final_Tutorials/tree/master/Basics_Supercomputing" TargetMode="External"/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6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ing.llnl.gov/tutorials/openMP/#OMP_GET_NUM_THREADS" TargetMode="External"/><Relationship Id="rId4" Type="http://schemas.openxmlformats.org/officeDocument/2006/relationships/hyperlink" Target="https://computing.llnl.gov/tutorials/openMP/#OMP_GET_THREAD_NUM" TargetMode="External"/><Relationship Id="rId5" Type="http://schemas.openxmlformats.org/officeDocument/2006/relationships/hyperlink" Target="https://computing.llnl.gov/tutorials/openMP/#OMP_GET_THREAD_LIMIT" TargetMode="External"/><Relationship Id="rId1" Type="http://schemas.openxmlformats.org/officeDocument/2006/relationships/slideLayout" Target="../slideLayouts/slideLayout35.xml"/><Relationship Id="rId2" Type="http://schemas.openxmlformats.org/officeDocument/2006/relationships/hyperlink" Target="https://computing.llnl.gov/tutorials/openMP/#OMP_SET_NUM_THREAD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7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8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hyperlink" Target="https://earthlab.github.io/r/R-parallel_r/" TargetMode="External"/><Relationship Id="rId3" Type="http://schemas.openxmlformats.org/officeDocument/2006/relationships/hyperlink" Target="http://materials.jeremybejarano.com/MPIwithPython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tacc.utexas.edu/c/document_library/get_file?uuid=c3c38847-ca7e-41bf-aefa-fb232a777699&amp;groupId=13601" TargetMode="External"/><Relationship Id="rId4" Type="http://schemas.openxmlformats.org/officeDocument/2006/relationships/hyperlink" Target="https://computing.llnl.gov/tutorials/openMP/" TargetMode="External"/><Relationship Id="rId5" Type="http://schemas.openxmlformats.org/officeDocument/2006/relationships/hyperlink" Target="http://openmp.org/mp-documents/omp-hands-on-SC08.pdf" TargetMode="External"/><Relationship Id="rId6" Type="http://schemas.openxmlformats.org/officeDocument/2006/relationships/hyperlink" Target="https://computing.llnl.gov/tutorials/mpi/" TargetMode="External"/><Relationship Id="rId7" Type="http://schemas.openxmlformats.org/officeDocument/2006/relationships/hyperlink" Target="http://htor.inf.ethz.ch/teaching/mpi_tutorials/ppopp13/2013-02-24-ppopp-mpi-basic.pdf" TargetMode="External"/><Relationship Id="rId8" Type="http://schemas.openxmlformats.org/officeDocument/2006/relationships/hyperlink" Target="https://www.rc.usf.edu/tutorials/classes/tutorial/mpi/" TargetMode="External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curc-survey16" TargetMode="External"/><Relationship Id="rId4" Type="http://schemas.openxmlformats.org/officeDocument/2006/relationships/hyperlink" Target="https://github.com/ResearchComputing/Final_Tutorials/tree/master/Basics_Supercomputing" TargetMode="External"/><Relationship Id="rId1" Type="http://schemas.openxmlformats.org/officeDocument/2006/relationships/slideLayout" Target="../slideLayouts/slideLayout35.xml"/><Relationship Id="rId2" Type="http://schemas.openxmlformats.org/officeDocument/2006/relationships/hyperlink" Target="mailto:rc-help@colorado.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67508"/>
            <a:ext cx="7955280" cy="2272567"/>
          </a:xfrm>
        </p:spPr>
        <p:txBody>
          <a:bodyPr/>
          <a:lstStyle/>
          <a:p>
            <a:pPr algn="ctr"/>
            <a:r>
              <a:rPr lang="en-US" sz="5000" dirty="0" smtClean="0"/>
              <a:t>How To Parallel Program</a:t>
            </a:r>
            <a:endParaRPr lang="en-US" sz="5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85800" y="3801836"/>
            <a:ext cx="7955280" cy="24003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 smtClean="0"/>
              <a:t>Shelley Knuth</a:t>
            </a:r>
          </a:p>
          <a:p>
            <a:pPr algn="ctr"/>
            <a:r>
              <a:rPr lang="en-US" dirty="0" smtClean="0">
                <a:hlinkClick r:id="rId3"/>
              </a:rPr>
              <a:t>shelley.knuth@colorado.edu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pPr algn="ctr"/>
            <a:r>
              <a:rPr lang="en-US" dirty="0" smtClean="0">
                <a:hlinkClick r:id="rId5"/>
              </a:rPr>
              <a:t>www.rc.colorado.edu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tx1"/>
                </a:solidFill>
              </a:rPr>
              <a:t>Questions?  #</a:t>
            </a:r>
            <a:r>
              <a:rPr lang="en-US" dirty="0" err="1" smtClean="0">
                <a:solidFill>
                  <a:schemeClr val="tx1"/>
                </a:solidFill>
              </a:rPr>
              <a:t>RC_BasicSC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Link </a:t>
            </a:r>
            <a:r>
              <a:rPr lang="en-US" dirty="0">
                <a:solidFill>
                  <a:schemeClr val="tx1"/>
                </a:solidFill>
              </a:rPr>
              <a:t>to survey on this topic</a:t>
            </a:r>
            <a:r>
              <a:rPr lang="en-US">
                <a:solidFill>
                  <a:schemeClr val="tx1"/>
                </a:solidFill>
              </a:rPr>
              <a:t>:</a:t>
            </a:r>
            <a:r>
              <a:rPr lang="en-US"/>
              <a:t>  </a:t>
            </a:r>
            <a:r>
              <a:rPr lang="en-US">
                <a:hlinkClick r:id="rId6"/>
              </a:rPr>
              <a:t>http://</a:t>
            </a:r>
            <a:r>
              <a:rPr lang="en-US" smtClean="0">
                <a:hlinkClick r:id="rId6"/>
              </a:rPr>
              <a:t>tinyurl.com/rcpresurvey</a:t>
            </a:r>
            <a:r>
              <a:rPr lang="en-US" smtClean="0"/>
              <a:t>  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Slides</a:t>
            </a:r>
            <a:r>
              <a:rPr lang="en-US">
                <a:solidFill>
                  <a:schemeClr val="tx1"/>
                </a:solidFill>
              </a:rPr>
              <a:t>:</a:t>
            </a:r>
            <a:r>
              <a:rPr lang="en-US"/>
              <a:t> </a:t>
            </a:r>
            <a:r>
              <a:rPr lang="en-US">
                <a:hlinkClick r:id="rId7"/>
              </a:rPr>
              <a:t>https://</a:t>
            </a:r>
            <a:r>
              <a:rPr lang="en-US" smtClean="0">
                <a:hlinkClick r:id="rId7"/>
              </a:rPr>
              <a:t>github.com/ResearchComputing/Final_Tutorials/tree/master/Basics_Supercomputing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5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Region </a:t>
            </a:r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568701" cy="4688490"/>
          </a:xfrm>
        </p:spPr>
        <p:txBody>
          <a:bodyPr>
            <a:normAutofit/>
          </a:bodyPr>
          <a:lstStyle/>
          <a:p>
            <a:r>
              <a:rPr lang="en-US" dirty="0" smtClean="0"/>
              <a:t>The same code is used to calculate the area of each of the rectangles</a:t>
            </a:r>
          </a:p>
          <a:p>
            <a:r>
              <a:rPr lang="en-US" dirty="0" smtClean="0"/>
              <a:t>Different threads will calculate different rectangles</a:t>
            </a:r>
          </a:p>
          <a:p>
            <a:r>
              <a:rPr lang="en-US" dirty="0" smtClean="0"/>
              <a:t>Which rectangles are calculated with each thread is random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000" y="1417638"/>
            <a:ext cx="4061166" cy="487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0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and Private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1" y="1417638"/>
            <a:ext cx="5308600" cy="48710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specifying the </a:t>
            </a:r>
            <a:r>
              <a:rPr lang="en-US" b="1" dirty="0" smtClean="0"/>
              <a:t>PRIVATE </a:t>
            </a:r>
            <a:r>
              <a:rPr lang="en-US" dirty="0" smtClean="0"/>
              <a:t>clause, that variable is private to each thread</a:t>
            </a:r>
          </a:p>
          <a:p>
            <a:pPr lvl="1"/>
            <a:r>
              <a:rPr lang="en-US" dirty="0" smtClean="0"/>
              <a:t>Each thread has own unique copy</a:t>
            </a:r>
          </a:p>
          <a:p>
            <a:pPr lvl="1"/>
            <a:r>
              <a:rPr lang="en-US" dirty="0" smtClean="0"/>
              <a:t>Can only be accessed by the threads that own it</a:t>
            </a:r>
          </a:p>
          <a:p>
            <a:pPr lvl="1"/>
            <a:r>
              <a:rPr lang="en-US" dirty="0"/>
              <a:t>Variables declared </a:t>
            </a:r>
            <a:r>
              <a:rPr lang="en-US" dirty="0" smtClean="0"/>
              <a:t>in private subroutines </a:t>
            </a:r>
            <a:r>
              <a:rPr lang="en-US" dirty="0"/>
              <a:t>are </a:t>
            </a:r>
            <a:r>
              <a:rPr lang="en-US" dirty="0" smtClean="0"/>
              <a:t>default </a:t>
            </a:r>
            <a:r>
              <a:rPr lang="en-US" dirty="0"/>
              <a:t>private</a:t>
            </a:r>
          </a:p>
          <a:p>
            <a:pPr lvl="1"/>
            <a:r>
              <a:rPr lang="en-US" dirty="0"/>
              <a:t>Index variables are also default </a:t>
            </a:r>
            <a:r>
              <a:rPr lang="en-US" dirty="0" smtClean="0"/>
              <a:t>private</a:t>
            </a:r>
          </a:p>
          <a:p>
            <a:r>
              <a:rPr lang="en-US" dirty="0" smtClean="0"/>
              <a:t>When specifying </a:t>
            </a:r>
            <a:r>
              <a:rPr lang="en-US" b="1" dirty="0" smtClean="0"/>
              <a:t>SHARED</a:t>
            </a:r>
            <a:r>
              <a:rPr lang="en-US" dirty="0" smtClean="0"/>
              <a:t> clause, all threads can access that data</a:t>
            </a:r>
          </a:p>
          <a:p>
            <a:pPr lvl="1"/>
            <a:r>
              <a:rPr lang="en-US" dirty="0"/>
              <a:t>Global variables are shared by </a:t>
            </a:r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250" y="1146929"/>
            <a:ext cx="36957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Variable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600200"/>
            <a:ext cx="9029699" cy="468849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#pragma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omp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parallel for shared(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a,b,c,n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 private(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temp,i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for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=0;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sz="2000" dirty="0" err="1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; i</a:t>
            </a:r>
            <a:r>
              <a:rPr lang="it-IT" sz="2000" dirty="0" smtClean="0">
                <a:latin typeface="Courier" charset="0"/>
                <a:ea typeface="Courier" charset="0"/>
                <a:cs typeface="Courier" charset="0"/>
              </a:rPr>
              <a:t>++){</a:t>
            </a:r>
          </a:p>
          <a:p>
            <a:pPr marL="114300" indent="0">
              <a:buNone/>
            </a:pP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it-IT" sz="20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it-IT" sz="2000" dirty="0" err="1" smtClean="0">
                <a:latin typeface="Courier" charset="0"/>
                <a:ea typeface="Courier" charset="0"/>
                <a:cs typeface="Courier" charset="0"/>
              </a:rPr>
              <a:t>temp</a:t>
            </a:r>
            <a:r>
              <a:rPr lang="it-IT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= a[i] / b[i]; </a:t>
            </a:r>
            <a:endParaRPr lang="it-IT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it-IT" sz="2000" dirty="0" smtClean="0">
                <a:latin typeface="Courier" charset="0"/>
                <a:ea typeface="Courier" charset="0"/>
                <a:cs typeface="Courier" charset="0"/>
              </a:rPr>
              <a:t>	c[i</a:t>
            </a: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it-IT" sz="2000" dirty="0" err="1">
                <a:latin typeface="Courier" charset="0"/>
                <a:ea typeface="Courier" charset="0"/>
                <a:cs typeface="Courier" charset="0"/>
              </a:rPr>
              <a:t>temp</a:t>
            </a: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 + cos(</a:t>
            </a:r>
            <a:r>
              <a:rPr lang="it-IT" sz="2000" dirty="0" err="1">
                <a:latin typeface="Courier" charset="0"/>
                <a:ea typeface="Courier" charset="0"/>
                <a:cs typeface="Courier" charset="0"/>
              </a:rPr>
              <a:t>temp</a:t>
            </a: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); </a:t>
            </a:r>
            <a:endParaRPr lang="it-IT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it-IT" sz="20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All threads can access a, b, c, and n</a:t>
            </a:r>
          </a:p>
          <a:p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Each loop has own private copy of index </a:t>
            </a:r>
            <a:r>
              <a:rPr lang="en-US" sz="2200" dirty="0" err="1">
                <a:latin typeface="Helvetica Neue" charset="0"/>
                <a:ea typeface="Helvetica Neue" charset="0"/>
                <a:cs typeface="Helvetica Neue" charset="0"/>
              </a:rPr>
              <a:t>i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22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Variable temp also needs to be private</a:t>
            </a:r>
          </a:p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Otherwise each thread would be reading/writing to same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7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Library Routines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717940"/>
              </p:ext>
            </p:extLst>
          </p:nvPr>
        </p:nvGraphicFramePr>
        <p:xfrm>
          <a:off x="1028697" y="1417638"/>
          <a:ext cx="6553202" cy="2403964"/>
        </p:xfrm>
        <a:graphic>
          <a:graphicData uri="http://schemas.openxmlformats.org/drawingml/2006/table">
            <a:tbl>
              <a:tblPr/>
              <a:tblGrid>
                <a:gridCol w="3276601"/>
                <a:gridCol w="3276601"/>
              </a:tblGrid>
              <a:tr h="2265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charset="0"/>
                        </a:rPr>
                        <a:t>Routine</a:t>
                      </a:r>
                    </a:p>
                  </a:txBody>
                  <a:tcPr marL="11510" marR="11510" marT="11510" marB="1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A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charset="0"/>
                        </a:rPr>
                        <a:t>Purpose</a:t>
                      </a:r>
                    </a:p>
                  </a:txBody>
                  <a:tcPr marL="11510" marR="11510" marT="11510" marB="1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ABCE"/>
                    </a:solidFill>
                  </a:tcPr>
                </a:tc>
              </a:tr>
              <a:tr h="423374">
                <a:tc>
                  <a:txBody>
                    <a:bodyPr/>
                    <a:lstStyle/>
                    <a:p>
                      <a:r>
                        <a:rPr lang="en-US" sz="1400" u="sng">
                          <a:solidFill>
                            <a:srgbClr val="333399"/>
                          </a:solidFill>
                          <a:effectLst/>
                          <a:hlinkClick r:id="rId2"/>
                        </a:rPr>
                        <a:t>OMP_SET_NUM_THREADS</a:t>
                      </a:r>
                      <a:endParaRPr lang="en-US" sz="1400"/>
                    </a:p>
                  </a:txBody>
                  <a:tcPr marL="11510" marR="11510" marT="11510" marB="1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Sets the number of threads that will be used in the next parallel region</a:t>
                      </a:r>
                    </a:p>
                  </a:txBody>
                  <a:tcPr marL="11510" marR="11510" marT="11510" marB="1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3172">
                <a:tc>
                  <a:txBody>
                    <a:bodyPr/>
                    <a:lstStyle/>
                    <a:p>
                      <a:r>
                        <a:rPr lang="en-US" sz="1400" u="sng" dirty="0">
                          <a:solidFill>
                            <a:srgbClr val="333399"/>
                          </a:solidFill>
                          <a:effectLst/>
                          <a:hlinkClick r:id="rId3"/>
                        </a:rPr>
                        <a:t>OMP_GET_NUM_THREADS</a:t>
                      </a:r>
                      <a:endParaRPr lang="en-US" sz="1400" dirty="0"/>
                    </a:p>
                  </a:txBody>
                  <a:tcPr marL="11510" marR="11510" marT="11510" marB="1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the number of threads that are currently in the team executing the parallel region from which it is called</a:t>
                      </a:r>
                    </a:p>
                  </a:txBody>
                  <a:tcPr marL="11510" marR="11510" marT="11510" marB="1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336">
                <a:tc>
                  <a:txBody>
                    <a:bodyPr/>
                    <a:lstStyle/>
                    <a:p>
                      <a:r>
                        <a:rPr lang="en-US" sz="1400" u="sng" dirty="0">
                          <a:solidFill>
                            <a:srgbClr val="333399"/>
                          </a:solidFill>
                          <a:effectLst/>
                          <a:hlinkClick r:id="rId4"/>
                        </a:rPr>
                        <a:t>OMP_GET_THREAD_NUM</a:t>
                      </a:r>
                      <a:endParaRPr lang="en-US" sz="1400" dirty="0"/>
                    </a:p>
                  </a:txBody>
                  <a:tcPr marL="11510" marR="11510" marT="11510" marB="1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the thread number of the thread, within the team, making this call.</a:t>
                      </a:r>
                    </a:p>
                  </a:txBody>
                  <a:tcPr marL="11510" marR="11510" marT="11510" marB="1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336">
                <a:tc>
                  <a:txBody>
                    <a:bodyPr/>
                    <a:lstStyle/>
                    <a:p>
                      <a:r>
                        <a:rPr lang="en-US" sz="1400" u="sng">
                          <a:solidFill>
                            <a:srgbClr val="333399"/>
                          </a:solidFill>
                          <a:effectLst/>
                          <a:hlinkClick r:id="rId5"/>
                        </a:rPr>
                        <a:t>OMP_GET_THREAD_LIMIT</a:t>
                      </a:r>
                      <a:endParaRPr lang="en-US" sz="1400"/>
                    </a:p>
                  </a:txBody>
                  <a:tcPr marL="11510" marR="11510" marT="11510" marB="1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the maximum number of </a:t>
                      </a:r>
                      <a:r>
                        <a:rPr lang="en-US" sz="1400" dirty="0" err="1"/>
                        <a:t>OpenMP</a:t>
                      </a:r>
                      <a:r>
                        <a:rPr lang="en-US" sz="1400" dirty="0"/>
                        <a:t> threads available to a program</a:t>
                      </a:r>
                    </a:p>
                  </a:txBody>
                  <a:tcPr marL="11510" marR="11510" marT="11510" marB="1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4301" y="4084480"/>
            <a:ext cx="9029699" cy="590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In C/C++, </a:t>
            </a:r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m</a:t>
            </a:r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ust include the </a:t>
            </a:r>
            <a:r>
              <a:rPr lang="en-US" sz="2000" dirty="0" err="1" smtClean="0">
                <a:latin typeface="Helvetica Neue" charset="0"/>
                <a:ea typeface="Helvetica Neue" charset="0"/>
                <a:cs typeface="Helvetica Neue" charset="0"/>
              </a:rPr>
              <a:t>omp.h</a:t>
            </a:r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 header file</a:t>
            </a:r>
            <a:endParaRPr lang="en-US" sz="22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53602"/>
              </p:ext>
            </p:extLst>
          </p:nvPr>
        </p:nvGraphicFramePr>
        <p:xfrm>
          <a:off x="539350" y="4964602"/>
          <a:ext cx="7340602" cy="1093232"/>
        </p:xfrm>
        <a:graphic>
          <a:graphicData uri="http://schemas.openxmlformats.org/drawingml/2006/table">
            <a:tbl>
              <a:tblPr/>
              <a:tblGrid>
                <a:gridCol w="2019302"/>
                <a:gridCol w="5321300"/>
              </a:tblGrid>
              <a:tr h="4175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charset="0"/>
                        </a:rPr>
                        <a:t>Fortran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AB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INTEGER FUNCTION OMP_GET_NUM_THREADS() </a:t>
                      </a:r>
                      <a:endParaRPr lang="en-US"/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75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charset="0"/>
                        </a:rPr>
                        <a:t>C/C++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AB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#include &lt;</a:t>
                      </a:r>
                      <a:r>
                        <a:rPr lang="en-US" b="1" dirty="0" err="1"/>
                        <a:t>omp.h</a:t>
                      </a:r>
                      <a:r>
                        <a:rPr lang="en-US" b="1" dirty="0" smtClean="0"/>
                        <a:t>&gt;</a:t>
                      </a:r>
                    </a:p>
                    <a:p>
                      <a:r>
                        <a:rPr lang="en-US" b="1" dirty="0" err="1" smtClean="0"/>
                        <a:t>int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/>
                        <a:t>omp_get_num_threads</a:t>
                      </a:r>
                      <a:r>
                        <a:rPr lang="en-US" b="1" dirty="0"/>
                        <a:t>(void)</a:t>
                      </a:r>
                      <a:endParaRPr lang="en-US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91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141905"/>
            <a:ext cx="8559798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err="1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Compiling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203201" y="1727200"/>
            <a:ext cx="2654300" cy="44237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latin typeface="Helvetica Neue" charset="0"/>
                <a:ea typeface="Helvetica Neue" charset="0"/>
                <a:cs typeface="Helvetica Neue" charset="0"/>
                <a:sym typeface="Helvetica Neue"/>
              </a:rPr>
              <a:t>When compiling must use appropriate compiler flag to turn on </a:t>
            </a:r>
            <a:r>
              <a:rPr lang="en-US" sz="2600" dirty="0" err="1" smtClean="0">
                <a:solidFill>
                  <a:schemeClr val="dk1"/>
                </a:solidFill>
                <a:latin typeface="Helvetica Neue" charset="0"/>
                <a:ea typeface="Helvetica Neue" charset="0"/>
                <a:cs typeface="Helvetica Neue" charset="0"/>
                <a:sym typeface="Helvetica Neue"/>
              </a:rPr>
              <a:t>OpenMP</a:t>
            </a:r>
            <a:r>
              <a:rPr lang="en-US" sz="2600" dirty="0" smtClean="0">
                <a:solidFill>
                  <a:schemeClr val="dk1"/>
                </a:solidFill>
                <a:latin typeface="Helvetica Neue" charset="0"/>
                <a:ea typeface="Helvetica Neue" charset="0"/>
                <a:cs typeface="Helvetica Neue" charset="0"/>
                <a:sym typeface="Helvetica Neue"/>
              </a:rPr>
              <a:t> compilations</a:t>
            </a: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endParaRPr lang="en-US" sz="2600" dirty="0" smtClean="0">
              <a:solidFill>
                <a:schemeClr val="dk1"/>
              </a:solidFill>
              <a:latin typeface="Helvetica Neue" charset="0"/>
              <a:ea typeface="Helvetica Neue" charset="0"/>
              <a:cs typeface="Helvetica Neue" charset="0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776249"/>
              </p:ext>
            </p:extLst>
          </p:nvPr>
        </p:nvGraphicFramePr>
        <p:xfrm>
          <a:off x="3072589" y="1173998"/>
          <a:ext cx="5944410" cy="4776310"/>
        </p:xfrm>
        <a:graphic>
          <a:graphicData uri="http://schemas.openxmlformats.org/drawingml/2006/table">
            <a:tbl>
              <a:tblPr/>
              <a:tblGrid>
                <a:gridCol w="1981470"/>
                <a:gridCol w="1981470"/>
                <a:gridCol w="1981470"/>
              </a:tblGrid>
              <a:tr h="2364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charset="0"/>
                        </a:rPr>
                        <a:t>Compiler / Platform</a:t>
                      </a:r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A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charset="0"/>
                        </a:rPr>
                        <a:t>Compiler</a:t>
                      </a:r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A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charset="0"/>
                        </a:rPr>
                        <a:t>Flag</a:t>
                      </a:r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ABCE"/>
                    </a:solidFill>
                  </a:tcPr>
                </a:tc>
              </a:tr>
              <a:tr h="556544">
                <a:tc>
                  <a:txBody>
                    <a:bodyPr/>
                    <a:lstStyle/>
                    <a:p>
                      <a:r>
                        <a:rPr lang="en-US" sz="1400" dirty="0"/>
                        <a:t>Intel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Linux Opteron/Xeon</a:t>
                      </a:r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icc</a:t>
                      </a:r>
                      <a:br>
                        <a:rPr lang="en-US" sz="1400"/>
                      </a:br>
                      <a:r>
                        <a:rPr lang="en-US" sz="1400"/>
                        <a:t>icpc</a:t>
                      </a:r>
                      <a:br>
                        <a:rPr lang="en-US" sz="1400"/>
                      </a:br>
                      <a:r>
                        <a:rPr lang="en-US" sz="1400"/>
                        <a:t>ifort</a:t>
                      </a:r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r>
                        <a:rPr lang="en-US" sz="1400" dirty="0" err="1" smtClean="0"/>
                        <a:t>qopenmp</a:t>
                      </a:r>
                      <a:endParaRPr lang="en-US" sz="1400" dirty="0"/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6598">
                <a:tc>
                  <a:txBody>
                    <a:bodyPr/>
                    <a:lstStyle/>
                    <a:p>
                      <a:r>
                        <a:rPr lang="en-US" sz="1400" dirty="0"/>
                        <a:t>PGI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Linux Opteron/Xeon</a:t>
                      </a:r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pgcc</a:t>
                      </a:r>
                      <a:br>
                        <a:rPr lang="en-US" sz="1400"/>
                      </a:br>
                      <a:r>
                        <a:rPr lang="en-US" sz="1400"/>
                        <a:t>pgCC</a:t>
                      </a:r>
                      <a:br>
                        <a:rPr lang="en-US" sz="1400"/>
                      </a:br>
                      <a:r>
                        <a:rPr lang="en-US" sz="1400"/>
                        <a:t>pgf77</a:t>
                      </a:r>
                      <a:br>
                        <a:rPr lang="en-US" sz="1400"/>
                      </a:br>
                      <a:r>
                        <a:rPr lang="en-US" sz="1400"/>
                        <a:t>pgf90</a:t>
                      </a:r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-mp</a:t>
                      </a:r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6598">
                <a:tc>
                  <a:txBody>
                    <a:bodyPr/>
                    <a:lstStyle/>
                    <a:p>
                      <a:r>
                        <a:rPr lang="en-US" sz="1400" dirty="0"/>
                        <a:t>GNU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Linux Opteron/Xeon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IBM Blue Gene</a:t>
                      </a:r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gcc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dirty="0"/>
                        <a:t>g++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g77</a:t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gfortran</a:t>
                      </a:r>
                      <a:endParaRPr lang="en-US" sz="1400" dirty="0"/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-fopenmp</a:t>
                      </a:r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56813">
                <a:tc>
                  <a:txBody>
                    <a:bodyPr/>
                    <a:lstStyle/>
                    <a:p>
                      <a:r>
                        <a:rPr lang="en-US" sz="1400"/>
                        <a:t>IBM</a:t>
                      </a:r>
                      <a:br>
                        <a:rPr lang="en-US" sz="1400"/>
                      </a:br>
                      <a:r>
                        <a:rPr lang="en-US" sz="1400"/>
                        <a:t>Blue Gene</a:t>
                      </a:r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bgxlc_r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bgcc_r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bgxlC_r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bgxlc</a:t>
                      </a:r>
                      <a:r>
                        <a:rPr lang="en-US" sz="1400" dirty="0"/>
                        <a:t>++_r bgxlc89_r bgxlc99_r </a:t>
                      </a:r>
                      <a:r>
                        <a:rPr lang="en-US" sz="1400" dirty="0" err="1"/>
                        <a:t>bgxlf_r</a:t>
                      </a:r>
                      <a:r>
                        <a:rPr lang="en-US" sz="1400" dirty="0"/>
                        <a:t> bgxlf90_r bgxlf95_r bgxlf2003_r *Be sure to use a thread-safe compiler - its name ends with </a:t>
                      </a:r>
                      <a:r>
                        <a:rPr lang="en-US" sz="1400" b="1" dirty="0"/>
                        <a:t>_r</a:t>
                      </a:r>
                      <a:endParaRPr lang="en-US" sz="1400" dirty="0"/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qsmp</a:t>
                      </a:r>
                      <a:r>
                        <a:rPr lang="en-US" sz="1400" dirty="0"/>
                        <a:t>=</a:t>
                      </a:r>
                      <a:r>
                        <a:rPr lang="en-US" sz="1400" dirty="0" err="1"/>
                        <a:t>omp</a:t>
                      </a:r>
                      <a:endParaRPr lang="en-US" sz="1400" dirty="0"/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6556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83600" cy="1143000"/>
          </a:xfrm>
        </p:spPr>
        <p:txBody>
          <a:bodyPr/>
          <a:lstStyle/>
          <a:p>
            <a:r>
              <a:rPr lang="en-US" dirty="0" smtClean="0"/>
              <a:t>OMP </a:t>
            </a:r>
            <a:r>
              <a:rPr lang="en-US" smtClean="0"/>
              <a:t>Code Practice – 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</a:p>
          <a:p>
            <a:pPr marL="411480" lvl="1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omp_hello.f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omp_hello.sh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/>
          </a:p>
          <a:p>
            <a:r>
              <a:rPr lang="en-US" dirty="0" smtClean="0"/>
              <a:t>Instructions for running: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tutorial-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login.rc.colorado.edu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–l user00XX</a:t>
            </a:r>
          </a:p>
          <a:p>
            <a:pPr marL="114300" indent="0">
              <a:buNone/>
            </a:pP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ml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slurm</a:t>
            </a:r>
            <a:endParaRPr lang="en-US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batch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omp_hello.sh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Prepare My Code for </a:t>
            </a:r>
            <a:r>
              <a:rPr lang="en-US" dirty="0" err="1" smtClean="0"/>
              <a:t>OpenMP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have code!  I want it to be parallel too!</a:t>
            </a:r>
          </a:p>
          <a:p>
            <a:endParaRPr lang="en-US" dirty="0"/>
          </a:p>
          <a:p>
            <a:r>
              <a:rPr lang="en-US" dirty="0" smtClean="0"/>
              <a:t>Steps to go through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Verify that code is parallelizable</a:t>
            </a:r>
          </a:p>
          <a:p>
            <a:pPr lvl="2"/>
            <a:r>
              <a:rPr lang="en-US" dirty="0" smtClean="0"/>
              <a:t>Make sure you don’t have any loop dependencies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Analyze your code</a:t>
            </a:r>
          </a:p>
          <a:p>
            <a:pPr lvl="2"/>
            <a:r>
              <a:rPr lang="en-US" dirty="0" smtClean="0"/>
              <a:t>Where does the program spend most of its time?</a:t>
            </a:r>
          </a:p>
          <a:p>
            <a:pPr lvl="2"/>
            <a:r>
              <a:rPr lang="en-US" dirty="0" smtClean="0"/>
              <a:t>Look for loops</a:t>
            </a:r>
          </a:p>
          <a:p>
            <a:pPr lvl="3"/>
            <a:r>
              <a:rPr lang="en-US" dirty="0" smtClean="0"/>
              <a:t>Typically easy to parallelize</a:t>
            </a:r>
          </a:p>
          <a:p>
            <a:pPr lvl="3"/>
            <a:r>
              <a:rPr lang="en-US" dirty="0" smtClean="0"/>
              <a:t>Outside of nested loops</a:t>
            </a:r>
          </a:p>
          <a:p>
            <a:pPr marL="777240" lvl="2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Prepare My Code for </a:t>
            </a:r>
            <a:r>
              <a:rPr lang="en-US" dirty="0" err="1" smtClean="0"/>
              <a:t>OpenMP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Steps to go through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3. Restructure code</a:t>
            </a:r>
          </a:p>
          <a:p>
            <a:pPr lvl="3"/>
            <a:r>
              <a:rPr lang="en-US" dirty="0" smtClean="0"/>
              <a:t>Put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parallel do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constructs around parallelizable loops</a:t>
            </a:r>
          </a:p>
          <a:p>
            <a:pPr lvl="3"/>
            <a:r>
              <a:rPr lang="en-US" dirty="0" smtClean="0"/>
              <a:t>List variables with appropriate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shared</a:t>
            </a:r>
            <a:r>
              <a:rPr lang="en-US" dirty="0" smtClean="0"/>
              <a:t>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dirty="0" smtClean="0"/>
              <a:t>, etc. clauses</a:t>
            </a:r>
            <a:endParaRPr lang="en-US" dirty="0"/>
          </a:p>
          <a:p>
            <a:pPr lvl="3"/>
            <a:r>
              <a:rPr lang="en-US" dirty="0" smtClean="0"/>
              <a:t>Many other things you can do that we don’t cover here</a:t>
            </a:r>
          </a:p>
          <a:p>
            <a:pPr marL="1051560" lvl="3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	4. Overhead</a:t>
            </a:r>
          </a:p>
          <a:p>
            <a:pPr lvl="3"/>
            <a:r>
              <a:rPr lang="en-US" dirty="0" smtClean="0"/>
              <a:t>How much time was spent preparing your code for parallelization?</a:t>
            </a:r>
          </a:p>
          <a:p>
            <a:pPr lvl="3"/>
            <a:r>
              <a:rPr lang="en-US" dirty="0" smtClean="0"/>
              <a:t>Is this more than the time spent running your code serially?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 –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191533" cy="4871052"/>
          </a:xfrm>
        </p:spPr>
        <p:txBody>
          <a:bodyPr>
            <a:normAutofit/>
          </a:bodyPr>
          <a:lstStyle/>
          <a:p>
            <a:r>
              <a:rPr lang="en-US" dirty="0" smtClean="0"/>
              <a:t>Code: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for.c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for.sh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/>
              <a:t>Instructions for running</a:t>
            </a:r>
            <a:r>
              <a:rPr lang="en-US" dirty="0" smtClean="0"/>
              <a:t>: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tutorial-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login.rc.colorado.edu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–l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user00XX</a:t>
            </a:r>
          </a:p>
          <a:p>
            <a:pPr marL="114300" indent="0">
              <a:buNone/>
            </a:pP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ml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slurm</a:t>
            </a:r>
            <a:endParaRPr lang="en-US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sbatch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for.sh</a:t>
            </a:r>
            <a:endParaRPr lang="en-US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endParaRPr lang="en-US" sz="2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4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 –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191533" cy="4871052"/>
          </a:xfrm>
        </p:spPr>
        <p:txBody>
          <a:bodyPr>
            <a:normAutofit/>
          </a:bodyPr>
          <a:lstStyle/>
          <a:p>
            <a:r>
              <a:rPr lang="en-US" dirty="0" smtClean="0"/>
              <a:t>We need to consider whether our code really does experience a speed up</a:t>
            </a:r>
          </a:p>
          <a:p>
            <a:pPr lvl="1"/>
            <a:r>
              <a:rPr lang="en-US" dirty="0" smtClean="0"/>
              <a:t>Array size 10,000,000</a:t>
            </a:r>
          </a:p>
          <a:p>
            <a:pPr lvl="1"/>
            <a:r>
              <a:rPr lang="en-US" dirty="0" smtClean="0"/>
              <a:t>Drops by ~30-50%</a:t>
            </a:r>
          </a:p>
          <a:p>
            <a:pPr lvl="1"/>
            <a:endParaRPr lang="en-US" dirty="0"/>
          </a:p>
          <a:p>
            <a:r>
              <a:rPr lang="en-US" dirty="0" smtClean="0"/>
              <a:t>Let’s see what happens when we change our array size to 10</a:t>
            </a:r>
          </a:p>
          <a:p>
            <a:pPr lvl="1"/>
            <a:r>
              <a:rPr lang="en-US" dirty="0" smtClean="0"/>
              <a:t>Takes longer for parallel code to run</a:t>
            </a:r>
          </a:p>
          <a:p>
            <a:pPr lvl="1"/>
            <a:r>
              <a:rPr lang="en-US" dirty="0" smtClean="0"/>
              <a:t>Overhead is more of a factor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8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Computing with </a:t>
            </a:r>
            <a:r>
              <a:rPr lang="en-US" dirty="0" err="1" smtClean="0"/>
              <a:t>OpenMP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Parallel Computing with </a:t>
            </a:r>
            <a:r>
              <a:rPr lang="en-US" dirty="0" err="1" smtClean="0"/>
              <a:t>Matlab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Parallel Computing with Examples (MPI)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90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Helvetica Neue"/>
              </a:rPr>
              <a:t>MPI</a:t>
            </a:r>
            <a:endParaRPr lang="en-US" dirty="0"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ym typeface="Helvetica Neue"/>
              </a:rPr>
              <a:t>MPI is a library specification for message passing</a:t>
            </a:r>
          </a:p>
          <a:p>
            <a:r>
              <a:rPr lang="en-US" smtClean="0">
                <a:sym typeface="Helvetica Neue"/>
              </a:rPr>
              <a:t>Widely used standard</a:t>
            </a:r>
          </a:p>
          <a:p>
            <a:r>
              <a:rPr lang="en-US" smtClean="0"/>
              <a:t>Can run on shared, distributed, or hybrid memory models</a:t>
            </a:r>
          </a:p>
          <a:p>
            <a:r>
              <a:rPr lang="en-US" smtClean="0">
                <a:sym typeface="Helvetica Neue"/>
              </a:rPr>
              <a:t>Exchange data between processes through communication between tasks – send and receive data</a:t>
            </a:r>
          </a:p>
          <a:p>
            <a:r>
              <a:rPr lang="en-US" smtClean="0">
                <a:sym typeface="Helvetica Neue"/>
              </a:rPr>
              <a:t>MPI can get complicated</a:t>
            </a:r>
          </a:p>
          <a:p>
            <a:r>
              <a:rPr lang="en-US" smtClean="0">
                <a:sym typeface="Helvetica Neue"/>
              </a:rPr>
              <a:t>Programmers must explicitly implement parallelism using MPI constructs</a:t>
            </a:r>
          </a:p>
          <a:p>
            <a:r>
              <a:rPr lang="en-US" smtClean="0">
                <a:sym typeface="Helvetica Neue"/>
              </a:rPr>
              <a:t>Portable</a:t>
            </a:r>
            <a:endParaRPr lang="en-US" dirty="0"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ym typeface="Calibri"/>
              </a:rPr>
              <a:pPr/>
              <a:t>21</a:t>
            </a:fld>
            <a:endParaRPr lang="en-US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02744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MPI Code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must have your header file at the top of any script you develop that uses MPI</a:t>
            </a:r>
          </a:p>
          <a:p>
            <a:r>
              <a:rPr lang="en-US" smtClean="0"/>
              <a:t>For C:</a:t>
            </a:r>
          </a:p>
          <a:p>
            <a:endParaRPr lang="en-US" smtClean="0"/>
          </a:p>
          <a:p>
            <a:r>
              <a:rPr lang="en-US" smtClean="0"/>
              <a:t>#include mpi.h</a:t>
            </a:r>
          </a:p>
          <a:p>
            <a:endParaRPr lang="en-US" smtClean="0"/>
          </a:p>
          <a:p>
            <a:r>
              <a:rPr lang="en-US" smtClean="0"/>
              <a:t>For Fortran:</a:t>
            </a:r>
          </a:p>
          <a:p>
            <a:endParaRPr lang="en-US" smtClean="0"/>
          </a:p>
          <a:p>
            <a:r>
              <a:rPr lang="en-US" smtClean="0"/>
              <a:t>   use mpi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446" y="2148830"/>
            <a:ext cx="3352800" cy="38134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6039" y="5929959"/>
            <a:ext cx="35595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https://</a:t>
            </a:r>
            <a:r>
              <a:rPr lang="en-US" sz="1350" dirty="0" err="1"/>
              <a:t>computing.llnl.gov</a:t>
            </a:r>
            <a:r>
              <a:rPr lang="en-US" sz="1350" dirty="0"/>
              <a:t>/tutorials/</a:t>
            </a:r>
            <a:r>
              <a:rPr lang="en-US" sz="1350" dirty="0" err="1"/>
              <a:t>mpi</a:t>
            </a:r>
            <a:r>
              <a:rPr lang="en-US" sz="1350" dirty="0"/>
              <a:t>/#What</a:t>
            </a:r>
          </a:p>
        </p:txBody>
      </p:sp>
    </p:spTree>
    <p:extLst>
      <p:ext uri="{BB962C8B-B14F-4D97-AF65-F5344CB8AC3E}">
        <p14:creationId xmlns:p14="http://schemas.microsoft.com/office/powerpoint/2010/main" val="1521026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that runs on a node is called a </a:t>
            </a:r>
            <a:r>
              <a:rPr lang="en-US" b="1" dirty="0" smtClean="0"/>
              <a:t>process</a:t>
            </a:r>
            <a:endParaRPr lang="en-US" dirty="0" smtClean="0"/>
          </a:p>
          <a:p>
            <a:r>
              <a:rPr lang="en-US" dirty="0" smtClean="0"/>
              <a:t>When a program is run a process is run on each processor in the cluster</a:t>
            </a:r>
          </a:p>
          <a:p>
            <a:r>
              <a:rPr lang="en-US" dirty="0" smtClean="0"/>
              <a:t>These processes communicate with each other using message passing</a:t>
            </a:r>
          </a:p>
          <a:p>
            <a:r>
              <a:rPr lang="en-US" dirty="0" smtClean="0"/>
              <a:t>Message passing allows us to copy data from the memory of one process into another</a:t>
            </a:r>
          </a:p>
          <a:p>
            <a:r>
              <a:rPr lang="en-US" dirty="0"/>
              <a:t>Message passing systems must at a minimum support system calls for sending and receiving messages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96726" y="5728777"/>
            <a:ext cx="312477" cy="207749"/>
          </a:xfrm>
          <a:prstGeom prst="rect">
            <a:avLst/>
          </a:prstGeom>
        </p:spPr>
        <p:txBody>
          <a:bodyPr/>
          <a:lstStyle/>
          <a:p>
            <a:fld id="{249E94F7-107C-CE46-8C56-9CACFF99CD9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8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Sorting Integers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900" y="2408393"/>
            <a:ext cx="6143625" cy="28139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96726" y="5728777"/>
            <a:ext cx="312477" cy="207749"/>
          </a:xfrm>
          <a:prstGeom prst="rect">
            <a:avLst/>
          </a:prstGeom>
        </p:spPr>
        <p:txBody>
          <a:bodyPr/>
          <a:lstStyle/>
          <a:p>
            <a:fld id="{249E94F7-107C-CE46-8C56-9CACFF99CD9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6085" y="5337050"/>
            <a:ext cx="64994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http://</a:t>
            </a:r>
            <a:r>
              <a:rPr lang="en-US" sz="1350" dirty="0" err="1"/>
              <a:t>htor.inf.ethz.ch</a:t>
            </a:r>
            <a:r>
              <a:rPr lang="en-US" sz="1350" dirty="0"/>
              <a:t>/teaching/</a:t>
            </a:r>
            <a:r>
              <a:rPr lang="en-US" sz="1350" dirty="0" err="1"/>
              <a:t>mpi_tutorials</a:t>
            </a:r>
            <a:r>
              <a:rPr lang="en-US" sz="1350" dirty="0"/>
              <a:t>/ppopp13/2013-02-24-ppopp-mpi-basic.pdf</a:t>
            </a:r>
          </a:p>
        </p:txBody>
      </p:sp>
    </p:spTree>
    <p:extLst>
      <p:ext uri="{BB962C8B-B14F-4D97-AF65-F5344CB8AC3E}">
        <p14:creationId xmlns:p14="http://schemas.microsoft.com/office/powerpoint/2010/main" val="1103835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194" y="2271662"/>
            <a:ext cx="7543800" cy="2593975"/>
          </a:xfrm>
        </p:spPr>
        <p:txBody>
          <a:bodyPr/>
          <a:lstStyle/>
          <a:p>
            <a:r>
              <a:rPr lang="en-US" dirty="0" smtClean="0"/>
              <a:t>Parallel Computing with Examples (</a:t>
            </a:r>
            <a:r>
              <a:rPr lang="en-US" dirty="0" err="1" smtClean="0"/>
              <a:t>Matlab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</a:t>
            </a:r>
            <a:r>
              <a:rPr lang="en-US" dirty="0" err="1" smtClean="0"/>
              <a:t>Matlab</a:t>
            </a:r>
            <a:r>
              <a:rPr lang="en-US" dirty="0" smtClean="0"/>
              <a:t> in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41182"/>
            <a:ext cx="3607178" cy="1807334"/>
          </a:xfrm>
        </p:spPr>
        <p:txBody>
          <a:bodyPr>
            <a:normAutofit/>
          </a:bodyPr>
          <a:lstStyle/>
          <a:p>
            <a:r>
              <a:rPr lang="en-US" b="1" smtClean="0"/>
              <a:t>Workers</a:t>
            </a:r>
            <a:r>
              <a:rPr lang="en-US" b="1" dirty="0" smtClean="0"/>
              <a:t>:</a:t>
            </a:r>
            <a:r>
              <a:rPr lang="en-US" dirty="0" smtClean="0"/>
              <a:t>  copies of the original client created to assist in computation</a:t>
            </a:r>
            <a:endParaRPr lang="en-US" b="1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823" y="2133601"/>
            <a:ext cx="39497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Parallel Computing Toolbox (PCT)</a:t>
            </a:r>
            <a:endParaRPr lang="en-US">
              <a:sym typeface="Helvetica Neue"/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idx="1"/>
          </p:nvPr>
        </p:nvSpPr>
        <p:spPr>
          <a:xfrm>
            <a:off x="457199" y="2176530"/>
            <a:ext cx="8191533" cy="4112160"/>
          </a:xfrm>
        </p:spPr>
        <p:txBody>
          <a:bodyPr/>
          <a:lstStyle/>
          <a:p>
            <a:pPr lvl="0"/>
            <a:r>
              <a:rPr lang="en-US" dirty="0" smtClean="0">
                <a:sym typeface="Helvetica Neue"/>
              </a:rPr>
              <a:t>Additional toolbox as part of </a:t>
            </a:r>
            <a:r>
              <a:rPr lang="en-US" dirty="0" err="1" smtClean="0">
                <a:sym typeface="Helvetica Neue"/>
              </a:rPr>
              <a:t>Matlab</a:t>
            </a:r>
            <a:endParaRPr lang="en-US" dirty="0" smtClean="0">
              <a:sym typeface="Helvetica Neue"/>
            </a:endParaRP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smtClean="0">
                <a:sym typeface="Helvetica Neue"/>
              </a:rPr>
              <a:t>Perform parallel computations on multicore computers, GPUs, and computer clusters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smtClean="0">
                <a:sym typeface="Helvetica Neue"/>
              </a:rPr>
              <a:t>Many </a:t>
            </a:r>
            <a:r>
              <a:rPr lang="en-US" dirty="0" err="1" smtClean="0">
                <a:sym typeface="Helvetica Neue"/>
              </a:rPr>
              <a:t>Matlab</a:t>
            </a:r>
            <a:r>
              <a:rPr lang="en-US" dirty="0" smtClean="0">
                <a:sym typeface="Helvetica Neue"/>
              </a:rPr>
              <a:t> functions work in concert with the PCT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smtClean="0">
                <a:sym typeface="Helvetica Neue"/>
              </a:rPr>
              <a:t>Simple to utilize with just the use of certain commands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endParaRPr lang="en-US" dirty="0">
              <a:sym typeface="Helvetica Neue"/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4/9/2015</a:t>
            </a:r>
            <a:endParaRPr lang="en-US">
              <a:sym typeface="Helvetica Neue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Meetup</a:t>
            </a:r>
            <a:endParaRPr lang="en-US">
              <a:sym typeface="Calibri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Helvetica Neue"/>
              </a:rPr>
              <a:pPr lvl="0"/>
              <a:t>27</a:t>
            </a:fld>
            <a:endParaRPr lang="en-US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394115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Parallel and Not Parallel</a:t>
            </a:r>
            <a:endParaRPr lang="en-US">
              <a:sym typeface="Helvetica Neue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4/9/2015</a:t>
            </a:r>
            <a:endParaRPr lang="en-US">
              <a:sym typeface="Helvetica Neue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Meetup</a:t>
            </a:r>
            <a:endParaRPr lang="en-US">
              <a:sym typeface="Calibri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Helvetica Neue"/>
              </a:rPr>
              <a:pPr lvl="0"/>
              <a:t>28</a:t>
            </a:fld>
            <a:endParaRPr lang="en-US">
              <a:sym typeface="Helvetica Neue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457200" y="2148844"/>
            <a:ext cx="3607178" cy="3931919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F6649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Parallel:</a:t>
            </a:r>
          </a:p>
          <a:p>
            <a:pPr marL="0" marR="0" lvl="0" indent="0" algn="l" rtl="0">
              <a:spcBef>
                <a:spcPts val="2000"/>
              </a:spcBef>
              <a:buClr>
                <a:srgbClr val="6F6649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i=1:10</a:t>
            </a:r>
          </a:p>
          <a:p>
            <a:pPr marL="0" marR="0" lvl="0" indent="0" algn="l" rtl="0">
              <a:spcBef>
                <a:spcPts val="2000"/>
              </a:spcBef>
              <a:buClr>
                <a:srgbClr val="6F6649"/>
              </a:buClr>
              <a:buSzPct val="25000"/>
              <a:buFont typeface="Arial"/>
              <a:buNone/>
            </a:pPr>
            <a:r>
              <a:rPr lang="en-US" sz="24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x=x(i)+1;</a:t>
            </a:r>
          </a:p>
          <a:p>
            <a:pPr marL="0" marR="0" lvl="0" indent="0" algn="l" rtl="0">
              <a:spcBef>
                <a:spcPts val="2000"/>
              </a:spcBef>
              <a:buClr>
                <a:srgbClr val="6F6649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  <a:p>
            <a:pPr marL="342900" marR="0" lvl="0" indent="-190500" algn="l" rtl="0">
              <a:spcBef>
                <a:spcPts val="2000"/>
              </a:spcBef>
              <a:buClr>
                <a:srgbClr val="6F6649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638297" y="2148844"/>
            <a:ext cx="3607178" cy="3931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mtClean="0"/>
              <a:t>Parallel: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matlabpool open 4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   parfor i=1:10</a:t>
            </a:r>
          </a:p>
          <a:p>
            <a:pPr marL="0" indent="0">
              <a:buFont typeface="Arial" pitchFamily="34" charset="0"/>
              <a:buNone/>
            </a:pPr>
            <a:r>
              <a:rPr lang="en-US" b="1" smtClean="0"/>
              <a:t>      </a:t>
            </a:r>
            <a:r>
              <a:rPr lang="en-US" smtClean="0"/>
              <a:t>x=x(i)+1;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   end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matlabpool close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4534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parfor</a:t>
            </a:r>
            <a:endParaRPr lang="en-US">
              <a:sym typeface="Helvetica Neue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Helvetica Neue"/>
              </a:rPr>
              <a:t>Easy to use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smtClean="0">
                <a:sym typeface="Helvetica Neue"/>
              </a:rPr>
              <a:t>Allows parallelism in terms of loops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smtClean="0">
                <a:sym typeface="Helvetica Neue"/>
              </a:rPr>
              <a:t>When client reaches a </a:t>
            </a:r>
            <a:r>
              <a:rPr lang="en-US" dirty="0" err="1" smtClean="0">
                <a:sym typeface="Helvetica Neue"/>
              </a:rPr>
              <a:t>parfor</a:t>
            </a:r>
            <a:r>
              <a:rPr lang="en-US" dirty="0" smtClean="0">
                <a:sym typeface="Helvetica Neue"/>
              </a:rPr>
              <a:t> loop iterations of loop are automatically divided up among workers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err="1" smtClean="0">
                <a:sym typeface="Helvetica Neue"/>
              </a:rPr>
              <a:t>Parfor</a:t>
            </a:r>
            <a:r>
              <a:rPr lang="en-US" dirty="0" smtClean="0">
                <a:sym typeface="Helvetica Neue"/>
              </a:rPr>
              <a:t> requires results be completely independent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smtClean="0">
                <a:sym typeface="Helvetica Neue"/>
              </a:rPr>
              <a:t>Cannot determine how loops are divided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endParaRPr lang="en-US" dirty="0">
              <a:sym typeface="Helvetica Neue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4/9/2015</a:t>
            </a:r>
            <a:endParaRPr lang="en-US">
              <a:sym typeface="Helvetica Neue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Meetup</a:t>
            </a:r>
            <a:endParaRPr lang="en-US">
              <a:sym typeface="Calibri"/>
            </a:endParaRPr>
          </a:p>
        </p:txBody>
      </p:sp>
      <p:sp>
        <p:nvSpPr>
          <p:cNvPr id="291" name="Shape 291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Helvetica Neue"/>
              </a:rPr>
              <a:pPr lvl="0"/>
              <a:t>29</a:t>
            </a:fld>
            <a:endParaRPr lang="en-US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511727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194" y="2271662"/>
            <a:ext cx="7543800" cy="2593975"/>
          </a:xfrm>
        </p:spPr>
        <p:txBody>
          <a:bodyPr/>
          <a:lstStyle/>
          <a:p>
            <a:r>
              <a:rPr lang="en-US" dirty="0" smtClean="0"/>
              <a:t>Parallel Computing with Examples (</a:t>
            </a:r>
            <a:r>
              <a:rPr lang="en-US" dirty="0" err="1" smtClean="0"/>
              <a:t>OpenMP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6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Running Matlab in Parallel On Lots of Cores</a:t>
            </a:r>
            <a:endParaRPr lang="en-US">
              <a:sym typeface="Helvetica Neue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smtClean="0">
                <a:sym typeface="Helvetica Neue"/>
              </a:rPr>
              <a:t>Typically see a significant speed up when using </a:t>
            </a:r>
            <a:r>
              <a:rPr lang="en-US" dirty="0" err="1" smtClean="0">
                <a:sym typeface="Helvetica Neue"/>
              </a:rPr>
              <a:t>parfor</a:t>
            </a:r>
            <a:r>
              <a:rPr lang="en-US" dirty="0" smtClean="0">
                <a:sym typeface="Helvetica Neue"/>
              </a:rPr>
              <a:t> vs. when not</a:t>
            </a:r>
          </a:p>
          <a:p>
            <a:pPr lvl="1"/>
            <a:r>
              <a:rPr lang="en-US" dirty="0" smtClean="0">
                <a:sym typeface="Helvetica Neue"/>
              </a:rPr>
              <a:t>If code is parallelizable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smtClean="0">
                <a:sym typeface="Helvetica Neue"/>
              </a:rPr>
              <a:t>However, this might not always be the case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smtClean="0">
                <a:sym typeface="Helvetica Neue"/>
              </a:rPr>
              <a:t>Might spend more time in overhead</a:t>
            </a:r>
          </a:p>
          <a:p>
            <a:pPr lvl="1"/>
            <a:r>
              <a:rPr lang="en-US" dirty="0" smtClean="0">
                <a:sym typeface="Helvetica Neue"/>
              </a:rPr>
              <a:t>If code isn’t parallelizable </a:t>
            </a:r>
          </a:p>
          <a:p>
            <a:pPr lvl="1"/>
            <a:r>
              <a:rPr lang="en-US" dirty="0" smtClean="0">
                <a:sym typeface="Helvetica Neue"/>
              </a:rPr>
              <a:t>If code isn’t that complicated</a:t>
            </a:r>
          </a:p>
          <a:p>
            <a:pPr lvl="1"/>
            <a:endParaRPr lang="en-US" dirty="0">
              <a:sym typeface="Helvetica Neue"/>
            </a:endParaRPr>
          </a:p>
        </p:txBody>
      </p:sp>
      <p:sp>
        <p:nvSpPr>
          <p:cNvPr id="298" name="Shape 298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4/9/2015</a:t>
            </a:r>
            <a:endParaRPr lang="en-US">
              <a:sym typeface="Helvetica Neue"/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Meetup</a:t>
            </a:r>
            <a:endParaRPr lang="en-US">
              <a:sym typeface="Calibri"/>
            </a:endParaRPr>
          </a:p>
        </p:txBody>
      </p:sp>
      <p:sp>
        <p:nvSpPr>
          <p:cNvPr id="300" name="Shape 30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Helvetica Neue"/>
              </a:rPr>
              <a:pPr lvl="0"/>
              <a:t>30</a:t>
            </a:fld>
            <a:endParaRPr lang="en-US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167995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</a:t>
            </a:r>
            <a:r>
              <a:rPr lang="en-US" dirty="0" err="1" smtClean="0"/>
              <a:t>Matlab</a:t>
            </a:r>
            <a:r>
              <a:rPr lang="en-US" dirty="0" smtClean="0"/>
              <a:t> in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536" y="2133601"/>
            <a:ext cx="7737629" cy="3931920"/>
          </a:xfrm>
        </p:spPr>
        <p:txBody>
          <a:bodyPr>
            <a:normAutofit/>
          </a:bodyPr>
          <a:lstStyle/>
          <a:p>
            <a:r>
              <a:rPr lang="en-US" dirty="0" smtClean="0"/>
              <a:t>Let’s take ordinary code that is already running and convert it to run in parallel</a:t>
            </a:r>
          </a:p>
          <a:p>
            <a:endParaRPr lang="en-US" dirty="0" smtClean="0"/>
          </a:p>
          <a:p>
            <a:r>
              <a:rPr lang="en-US" dirty="0" err="1" smtClean="0"/>
              <a:t>matlab_parallel_serial.m</a:t>
            </a:r>
            <a:endParaRPr lang="en-US" dirty="0" smtClean="0"/>
          </a:p>
          <a:p>
            <a:r>
              <a:rPr lang="en-US" dirty="0" err="1" smtClean="0"/>
              <a:t>matlab_parallel_tutorial.m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332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Spmd Command</a:t>
            </a:r>
            <a:endParaRPr lang="en-US">
              <a:sym typeface="Helvetica Neue"/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Single process, multiple data</a:t>
            </a:r>
          </a:p>
          <a:p>
            <a:pPr lvl="0"/>
            <a:r>
              <a:rPr lang="en-US" smtClean="0">
                <a:sym typeface="Helvetica Neue"/>
              </a:rPr>
              <a:t>The spmd command ensures more control </a:t>
            </a:r>
          </a:p>
          <a:p>
            <a:pPr lvl="0"/>
            <a:r>
              <a:rPr lang="en-US" smtClean="0">
                <a:sym typeface="Helvetica Neue"/>
              </a:rPr>
              <a:t>Can parallelize much more than just loops</a:t>
            </a:r>
          </a:p>
          <a:p>
            <a:pPr lvl="0"/>
            <a:r>
              <a:rPr lang="en-US" smtClean="0">
                <a:sym typeface="Helvetica Neue"/>
              </a:rPr>
              <a:t>Like a very simplified version of MPI</a:t>
            </a:r>
          </a:p>
          <a:p>
            <a:pPr lvl="0"/>
            <a:r>
              <a:rPr lang="en-US" smtClean="0">
                <a:sym typeface="Helvetica Neue"/>
              </a:rPr>
              <a:t>More flexibility than parfor</a:t>
            </a:r>
          </a:p>
          <a:p>
            <a:pPr lvl="0"/>
            <a:r>
              <a:rPr lang="en-US" smtClean="0">
                <a:sym typeface="Helvetica Neue"/>
              </a:rPr>
              <a:t>However, need to know what you’re doing</a:t>
            </a:r>
          </a:p>
          <a:p>
            <a:pPr lvl="0"/>
            <a:endParaRPr lang="en-US">
              <a:sym typeface="Helvetica Neue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4/9/2015</a:t>
            </a:r>
            <a:endParaRPr lang="en-US">
              <a:sym typeface="Helvetica Neue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Meetup</a:t>
            </a:r>
            <a:endParaRPr lang="en-US">
              <a:sym typeface="Calibri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Helvetica Neue"/>
              </a:rPr>
              <a:pPr lvl="0"/>
              <a:t>32</a:t>
            </a:fld>
            <a:endParaRPr lang="en-US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348237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Distributed Computing Toolbox</a:t>
            </a:r>
            <a:endParaRPr lang="en-US">
              <a:sym typeface="Helvetica Neue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PCT allows you to run programs in parallel across many processors</a:t>
            </a:r>
          </a:p>
          <a:p>
            <a:pPr lvl="0"/>
            <a:r>
              <a:rPr lang="en-US" smtClean="0">
                <a:sym typeface="Helvetica Neue"/>
              </a:rPr>
              <a:t>DCT allows you to run across nodes</a:t>
            </a:r>
          </a:p>
          <a:p>
            <a:pPr lvl="1"/>
            <a:r>
              <a:rPr lang="en-US" smtClean="0">
                <a:sym typeface="Helvetica Neue"/>
              </a:rPr>
              <a:t>Allows you to run easily on clusters</a:t>
            </a:r>
          </a:p>
          <a:p>
            <a:pPr lvl="1"/>
            <a:r>
              <a:rPr lang="en-US" smtClean="0">
                <a:sym typeface="Helvetica Neue"/>
              </a:rPr>
              <a:t>Supports resource managers</a:t>
            </a:r>
          </a:p>
          <a:p>
            <a:pPr lvl="1"/>
            <a:r>
              <a:rPr lang="en-US" smtClean="0">
                <a:sym typeface="Helvetica Neue"/>
              </a:rPr>
              <a:t>Not an option for Janus</a:t>
            </a:r>
            <a:endParaRPr lang="en-US">
              <a:sym typeface="Helvetica Neue"/>
            </a:endParaRPr>
          </a:p>
        </p:txBody>
      </p:sp>
      <p:sp>
        <p:nvSpPr>
          <p:cNvPr id="316" name="Shape 316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4/9/2015</a:t>
            </a:r>
            <a:endParaRPr lang="en-US">
              <a:sym typeface="Helvetica Neue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Meetup</a:t>
            </a:r>
            <a:endParaRPr lang="en-US">
              <a:sym typeface="Calibri"/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Helvetica Neue"/>
              </a:rPr>
              <a:pPr lvl="0"/>
              <a:t>33</a:t>
            </a:fld>
            <a:endParaRPr lang="en-US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935669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/>
              <a:t>R: </a:t>
            </a:r>
            <a:r>
              <a:rPr lang="en-US" dirty="0">
                <a:hlinkClick r:id="rId2"/>
              </a:rPr>
              <a:t>https://earthlab.github.io/r/R-parallel_r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Parallel Python: </a:t>
            </a:r>
            <a:r>
              <a:rPr lang="en-US" u="sng" dirty="0">
                <a:hlinkClick r:id="rId3"/>
              </a:rPr>
              <a:t>http://materials.jeremybejarano.com/MPIwithPython</a:t>
            </a:r>
            <a:r>
              <a:rPr lang="en-US" u="sng" dirty="0" smtClean="0">
                <a:hlinkClick r:id="rId3"/>
              </a:rPr>
              <a:t>/</a:t>
            </a:r>
            <a:r>
              <a:rPr lang="en-US" u="sng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10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References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199" y="1417639"/>
            <a:ext cx="8191532" cy="50597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  <a:hlinkClick r:id="rId3"/>
              </a:rPr>
              <a:t>https://</a:t>
            </a: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  <a:hlinkClick r:id="rId3"/>
              </a:rPr>
              <a:t>portal.tacc.utexas.edu/c/document_library/get_file?uuid=c3c38847-ca7e-41bf-aefa-fb232a777699&amp;groupId=13601</a:t>
            </a:r>
            <a:endParaRPr lang="en-US" dirty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  <a:p>
            <a:pPr lvl="0">
              <a:spcBef>
                <a:spcPts val="0"/>
              </a:spcBef>
              <a:buSzPct val="100000"/>
              <a:buFont typeface="Arial"/>
              <a:buChar char="•"/>
            </a:pPr>
            <a:endParaRPr lang="en-US" sz="100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  <a:hlinkClick r:id="rId4"/>
            </a:endParaRPr>
          </a:p>
          <a:p>
            <a:pPr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  <a:hlinkClick r:id="rId4"/>
              </a:rPr>
              <a:t>https</a:t>
            </a:r>
            <a:r>
              <a:rPr lang="en-US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  <a:hlinkClick r:id="rId4"/>
              </a:rPr>
              <a:t>://computing.llnl.gov/tutorials/openMP</a:t>
            </a: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  <a:hlinkClick r:id="rId4"/>
              </a:rPr>
              <a:t>/</a:t>
            </a: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</a:t>
            </a:r>
            <a:endParaRPr lang="en-US" dirty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  <a:p>
            <a:pPr lvl="0">
              <a:spcBef>
                <a:spcPts val="0"/>
              </a:spcBef>
              <a:buSzPct val="100000"/>
              <a:buFont typeface="Arial"/>
              <a:buChar char="•"/>
            </a:pPr>
            <a:endParaRPr lang="en-US" sz="100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  <a:hlinkClick r:id="rId5"/>
            </a:endParaRPr>
          </a:p>
          <a:p>
            <a:pPr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  <a:hlinkClick r:id="rId5"/>
              </a:rPr>
              <a:t>http</a:t>
            </a:r>
            <a:r>
              <a:rPr lang="en-US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  <a:hlinkClick r:id="rId5"/>
              </a:rPr>
              <a:t>://</a:t>
            </a: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  <a:hlinkClick r:id="rId5"/>
              </a:rPr>
              <a:t>openmp.org/mp-documents/omp-hands-on-SC08.pdf</a:t>
            </a:r>
            <a:endParaRPr lang="en-US" dirty="0" smtClean="0">
              <a:hlinkClick r:id="rId6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heather.cs.ucdavis.edu/ParallelR.pdf</a:t>
            </a: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://computing.llnl.gov/tutorials/mpi</a:t>
            </a:r>
            <a:r>
              <a:rPr lang="en-US" dirty="0" smtClean="0">
                <a:hlinkClick r:id="rId6"/>
              </a:rPr>
              <a:t>/</a:t>
            </a:r>
            <a:endParaRPr lang="en-US" dirty="0" smtClean="0">
              <a:hlinkClick r:id="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endParaRPr lang="en-US" sz="1000" dirty="0" smtClean="0">
              <a:hlinkClick r:id="rId7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dirty="0" smtClean="0">
                <a:hlinkClick r:id="rId7"/>
              </a:rPr>
              <a:t>http://htor.inf.ethz.ch/teaching/mpi_tutorials/ppopp13/2013-02-24-ppopp-mpi-basic.pdf</a:t>
            </a:r>
            <a:r>
              <a:rPr lang="en-US" dirty="0" smtClean="0"/>
              <a:t> </a:t>
            </a:r>
            <a:endParaRPr lang="en-US" dirty="0" smtClean="0">
              <a:hlinkClick r:id="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endParaRPr lang="en-US" sz="1000" dirty="0" smtClean="0">
              <a:hlinkClick r:id="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dirty="0" smtClean="0">
                <a:hlinkClick r:id="rId8"/>
              </a:rPr>
              <a:t>https://www.rc.usf.edu/tutorials/classes/tutorial/mpi/</a:t>
            </a:r>
            <a:r>
              <a:rPr lang="en-US" dirty="0" smtClean="0"/>
              <a:t> </a:t>
            </a:r>
            <a:endParaRPr lang="en-US" sz="2600" b="0" i="0" u="none" strike="noStrike" cap="none" baseline="0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66066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endParaRPr lang="en-US" dirty="0" smtClean="0"/>
          </a:p>
          <a:p>
            <a:r>
              <a:rPr lang="en-US" dirty="0" smtClean="0"/>
              <a:t>Twitter:  </a:t>
            </a:r>
            <a:r>
              <a:rPr lang="en-US" dirty="0" err="1" smtClean="0"/>
              <a:t>CUBoulderRC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Link to survey on this topic:  </a:t>
            </a:r>
          </a:p>
          <a:p>
            <a:pPr marL="11430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://tinyurl.com/curc-survey16</a:t>
            </a:r>
            <a:r>
              <a:rPr lang="en-US" dirty="0"/>
              <a:t> 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Slides: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github.com/ResearchComputing/Final_Tutorials/tree/master/Basics_Supercomputing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AACC-F82F-BF4F-B0F1-61A165586382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Shared memory</a:t>
            </a:r>
          </a:p>
          <a:p>
            <a:r>
              <a:rPr lang="en-US" sz="3200" dirty="0" smtClean="0"/>
              <a:t>What is </a:t>
            </a:r>
            <a:r>
              <a:rPr lang="en-US" sz="3200" dirty="0" err="1" smtClean="0"/>
              <a:t>OpenMP</a:t>
            </a:r>
            <a:r>
              <a:rPr lang="en-US" sz="3200" dirty="0" smtClean="0"/>
              <a:t>?</a:t>
            </a:r>
          </a:p>
          <a:p>
            <a:r>
              <a:rPr lang="en-US" sz="3200" dirty="0" smtClean="0"/>
              <a:t>How is </a:t>
            </a:r>
            <a:r>
              <a:rPr lang="en-US" sz="3200" dirty="0" err="1" smtClean="0"/>
              <a:t>OpenMP</a:t>
            </a:r>
            <a:r>
              <a:rPr lang="en-US" sz="3200" dirty="0" smtClean="0"/>
              <a:t> used?</a:t>
            </a:r>
          </a:p>
          <a:p>
            <a:r>
              <a:rPr lang="en-US" sz="3200" dirty="0" smtClean="0"/>
              <a:t>Parallel region</a:t>
            </a:r>
          </a:p>
          <a:p>
            <a:r>
              <a:rPr lang="en-US" sz="3200" dirty="0" smtClean="0"/>
              <a:t>Public/Private variables</a:t>
            </a:r>
          </a:p>
          <a:p>
            <a:r>
              <a:rPr lang="en-US" sz="3200" dirty="0" smtClean="0"/>
              <a:t>Examples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559798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err="1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Directives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203200" y="1727200"/>
            <a:ext cx="8636000" cy="40345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latin typeface="Helvetica Neue" charset="0"/>
                <a:ea typeface="Helvetica Neue" charset="0"/>
                <a:cs typeface="Helvetica Neue" charset="0"/>
                <a:sym typeface="Helvetica Neue"/>
              </a:rPr>
              <a:t>Comments in source code that specify parallelism for shared memory machines</a:t>
            </a:r>
          </a:p>
          <a:p>
            <a:pPr lvl="1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latin typeface="Helvetica Neue" charset="0"/>
                <a:ea typeface="Helvetica Neue" charset="0"/>
                <a:cs typeface="Helvetica Neue" charset="0"/>
                <a:sym typeface="Helvetica Neue"/>
              </a:rPr>
              <a:t>Enclosing parallel directives</a:t>
            </a:r>
          </a:p>
          <a:p>
            <a:pPr lvl="1">
              <a:spcBef>
                <a:spcPts val="0"/>
              </a:spcBef>
              <a:buSzPct val="100000"/>
              <a:buFont typeface="Arial"/>
              <a:buChar char="•"/>
            </a:pPr>
            <a:endParaRPr lang="en-US" dirty="0" smtClean="0"/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000" b="1" dirty="0" smtClean="0">
                <a:solidFill>
                  <a:srgbClr val="0070C0"/>
                </a:solidFill>
              </a:rPr>
              <a:t>FORTRAN</a:t>
            </a:r>
            <a:r>
              <a:rPr lang="en-US" sz="2000" dirty="0" smtClean="0">
                <a:solidFill>
                  <a:srgbClr val="0070C0"/>
                </a:solidFill>
              </a:rPr>
              <a:t>:</a:t>
            </a:r>
            <a:r>
              <a:rPr lang="en-US" sz="2000" dirty="0" smtClean="0"/>
              <a:t> </a:t>
            </a:r>
            <a:r>
              <a:rPr lang="en-US" sz="2000" dirty="0"/>
              <a:t>directives begin </a:t>
            </a:r>
            <a:r>
              <a:rPr lang="en-US" sz="2000" dirty="0" smtClean="0"/>
              <a:t>with </a:t>
            </a:r>
            <a:r>
              <a:rPr lang="en-US" sz="2000" b="1" dirty="0" smtClean="0">
                <a:solidFill>
                  <a:srgbClr val="C00000"/>
                </a:solidFill>
              </a:rPr>
              <a:t>!$OMP</a:t>
            </a:r>
            <a:r>
              <a:rPr lang="en-US" sz="2000" dirty="0" smtClean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C$OMP</a:t>
            </a:r>
            <a:r>
              <a:rPr lang="en-US" sz="2000" dirty="0"/>
              <a:t> or </a:t>
            </a:r>
            <a:r>
              <a:rPr lang="en-US" sz="2000" b="1" dirty="0">
                <a:solidFill>
                  <a:srgbClr val="C00000"/>
                </a:solidFill>
              </a:rPr>
              <a:t>*$</a:t>
            </a:r>
            <a:r>
              <a:rPr lang="en-US" sz="2000" b="1" dirty="0" smtClean="0">
                <a:solidFill>
                  <a:srgbClr val="C00000"/>
                </a:solidFill>
              </a:rPr>
              <a:t>OMP</a:t>
            </a:r>
            <a:endParaRPr lang="en-US" sz="2000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000" b="1" dirty="0" smtClean="0">
                <a:solidFill>
                  <a:srgbClr val="0070C0"/>
                </a:solidFill>
              </a:rPr>
              <a:t>C/C++</a:t>
            </a:r>
            <a:r>
              <a:rPr lang="en-US" sz="2000" dirty="0" smtClean="0">
                <a:solidFill>
                  <a:srgbClr val="0070C0"/>
                </a:solidFill>
              </a:rPr>
              <a:t>: </a:t>
            </a:r>
            <a:r>
              <a:rPr lang="en-US" sz="2000" dirty="0"/>
              <a:t>directives begin </a:t>
            </a:r>
            <a:r>
              <a:rPr lang="en-US" sz="2000" dirty="0" smtClean="0"/>
              <a:t>with </a:t>
            </a:r>
            <a:r>
              <a:rPr lang="en-US" sz="2000" b="1" dirty="0" smtClean="0">
                <a:solidFill>
                  <a:srgbClr val="C00000"/>
                </a:solidFill>
              </a:rPr>
              <a:t>#pragma </a:t>
            </a:r>
            <a:r>
              <a:rPr lang="en-US" sz="2000" b="1" dirty="0" err="1" smtClean="0">
                <a:solidFill>
                  <a:srgbClr val="C00000"/>
                </a:solidFill>
              </a:rPr>
              <a:t>omp</a:t>
            </a:r>
            <a:endParaRPr lang="en-US" sz="2000" dirty="0" smtClean="0">
              <a:solidFill>
                <a:schemeClr val="dk1"/>
              </a:solidFill>
              <a:latin typeface="Helvetica Neue" charset="0"/>
              <a:ea typeface="Helvetica Neue" charset="0"/>
              <a:cs typeface="Helvetica Neue" charset="0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21369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err="1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Fork/Join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199" y="1462494"/>
            <a:ext cx="8559799" cy="46884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programs start with a single thread (master)</a:t>
            </a:r>
            <a:endParaRPr lang="en-US" sz="240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Master creates a team of parallel “worker” threads (</a:t>
            </a: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FORK)</a:t>
            </a:r>
            <a:endParaRPr lang="en-US" sz="2600" b="0" i="0" u="none" strike="noStrike" cap="none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="0" i="0" u="none" strike="noStrike" cap="none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Statements in block are executed in parallel by every thread</a:t>
            </a: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At end, all threads synchronize and join master thread</a:t>
            </a:r>
            <a:r>
              <a:rPr lang="en-US" sz="2600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</a:t>
            </a:r>
            <a:endParaRPr lang="en-US" sz="260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950308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openMP</a:t>
            </a:r>
            <a:r>
              <a:rPr lang="en-US" sz="1600" dirty="0"/>
              <a:t>/#Introduction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729" y="3865901"/>
            <a:ext cx="6667500" cy="18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029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559798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err="1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Fortran: General Code Structure – Parallel Regions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199" y="1790700"/>
            <a:ext cx="8559799" cy="4360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indent="0">
              <a:spcBef>
                <a:spcPts val="0"/>
              </a:spcBef>
              <a:buSzPct val="100000"/>
              <a:buNone/>
            </a:pPr>
            <a:r>
              <a:rPr lang="en-US" sz="1800"/>
              <a:t>Parallel regions are blocks of code that will be executed by multiple threads</a:t>
            </a:r>
          </a:p>
          <a:p>
            <a:pPr marL="114300" indent="0">
              <a:spcBef>
                <a:spcPts val="0"/>
              </a:spcBef>
              <a:buSzPct val="100000"/>
              <a:buNone/>
            </a:pPr>
            <a:endParaRPr lang="en-US" sz="1800" dirty="0" smtClean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spcBef>
                <a:spcPts val="0"/>
              </a:spcBef>
              <a:buSzPct val="100000"/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1 	!$</a:t>
            </a:r>
            <a:r>
              <a:rPr lang="en-US" sz="18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OMP PARALLEL </a:t>
            </a:r>
            <a:endParaRPr lang="en-US" sz="1800" dirty="0" smtClean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spcBef>
                <a:spcPts val="0"/>
              </a:spcBef>
              <a:buSzPct val="100000"/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2		code </a:t>
            </a:r>
            <a:r>
              <a:rPr lang="en-US" sz="18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block </a:t>
            </a:r>
            <a:endParaRPr lang="en-US" sz="1800" dirty="0" smtClean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spcBef>
                <a:spcPts val="0"/>
              </a:spcBef>
              <a:buSzPct val="100000"/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3 		call </a:t>
            </a:r>
            <a:r>
              <a:rPr lang="en-US" sz="18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work(…) </a:t>
            </a:r>
            <a:endParaRPr lang="en-US" sz="1800" dirty="0" smtClean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spcBef>
                <a:spcPts val="0"/>
              </a:spcBef>
              <a:buSzPct val="100000"/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4 	!$</a:t>
            </a:r>
            <a:r>
              <a:rPr lang="en-US" sz="18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OMP END PARALLEL </a:t>
            </a:r>
            <a:endParaRPr lang="en-US" sz="1800" dirty="0" smtClean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spcBef>
                <a:spcPts val="0"/>
              </a:spcBef>
              <a:buSzPct val="100000"/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114300" indent="0">
              <a:spcBef>
                <a:spcPts val="0"/>
              </a:spcBef>
              <a:buSzPct val="100000"/>
              <a:buNone/>
            </a:pPr>
            <a:endParaRPr lang="en-US" sz="1800" dirty="0" smtClean="0"/>
          </a:p>
          <a:p>
            <a:pPr marL="114300" indent="0">
              <a:spcBef>
                <a:spcPts val="0"/>
              </a:spcBef>
              <a:buSzPct val="100000"/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Line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1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Team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of threads formed at parallel region. 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spcBef>
                <a:spcPts val="0"/>
              </a:spcBef>
              <a:buSzPct val="100000"/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Lines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2-3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Each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thread executes code block and subroutine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	calls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No branching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(in or out) in a parallel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		region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. 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spcBef>
                <a:spcPts val="0"/>
              </a:spcBef>
              <a:buSzPct val="100000"/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Line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4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All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threads synchronize at end of parallel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		region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(implied barrier). 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spcBef>
                <a:spcPts val="0"/>
              </a:spcBef>
              <a:buSzPct val="100000"/>
              <a:buNone/>
            </a:pP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spcBef>
                <a:spcPts val="0"/>
              </a:spcBef>
              <a:buSzPct val="100000"/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Use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the thread number to divide work among threads.</a:t>
            </a:r>
            <a:endParaRPr lang="en-US" sz="1800" dirty="0" smtClean="0">
              <a:solidFill>
                <a:schemeClr val="dk1"/>
              </a:solidFill>
              <a:latin typeface="Courier" charset="0"/>
              <a:ea typeface="Courier" charset="0"/>
              <a:cs typeface="Courier" charset="0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58039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thread hits PARALLEL directive, creates team of threads</a:t>
            </a:r>
          </a:p>
          <a:p>
            <a:pPr lvl="1"/>
            <a:r>
              <a:rPr lang="en-US" dirty="0" smtClean="0"/>
              <a:t>Becomes master</a:t>
            </a:r>
          </a:p>
          <a:p>
            <a:pPr lvl="1"/>
            <a:r>
              <a:rPr lang="en-US" dirty="0" smtClean="0"/>
              <a:t>Code is duplicated and all threads execute that code</a:t>
            </a:r>
          </a:p>
          <a:p>
            <a:pPr lvl="1"/>
            <a:r>
              <a:rPr lang="en-US" dirty="0" smtClean="0"/>
              <a:t>Runs the same code on different data</a:t>
            </a:r>
          </a:p>
          <a:p>
            <a:pPr lvl="2"/>
            <a:r>
              <a:rPr lang="en-US" dirty="0" smtClean="0"/>
              <a:t>Split up loops and operate on different data</a:t>
            </a:r>
          </a:p>
          <a:p>
            <a:pPr lvl="1"/>
            <a:r>
              <a:rPr lang="en-US" dirty="0" smtClean="0"/>
              <a:t>Only master thread continues after implied barrier</a:t>
            </a:r>
          </a:p>
          <a:p>
            <a:r>
              <a:rPr lang="en-US" dirty="0" smtClean="0"/>
              <a:t>Can determine number of threads by:</a:t>
            </a:r>
          </a:p>
          <a:p>
            <a:pPr lvl="1"/>
            <a:r>
              <a:rPr lang="en-US" dirty="0" smtClean="0"/>
              <a:t>Setting the number threads to a default number or within code</a:t>
            </a:r>
          </a:p>
          <a:p>
            <a:pPr lvl="1"/>
            <a:r>
              <a:rPr lang="en-US" dirty="0" smtClean="0"/>
              <a:t>Allowing number of threads to change from one parallel region to another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6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Region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568701" cy="4688490"/>
          </a:xfrm>
        </p:spPr>
        <p:txBody>
          <a:bodyPr>
            <a:normAutofit/>
          </a:bodyPr>
          <a:lstStyle/>
          <a:p>
            <a:r>
              <a:rPr lang="en-US" dirty="0" smtClean="0"/>
              <a:t>Finding the integral</a:t>
            </a:r>
          </a:p>
          <a:p>
            <a:pPr lvl="1"/>
            <a:r>
              <a:rPr lang="en-US" dirty="0" smtClean="0"/>
              <a:t>Area under a curve</a:t>
            </a:r>
          </a:p>
          <a:p>
            <a:pPr lvl="1"/>
            <a:r>
              <a:rPr lang="en-US" dirty="0" smtClean="0"/>
              <a:t>Sum of the area of all the rectangles underneath the curve (approximate)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000" y="1417638"/>
            <a:ext cx="4061166" cy="4871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49" y="3944445"/>
            <a:ext cx="28702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799" y="5261332"/>
            <a:ext cx="24257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_computing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c-templat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rc_computing2_red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c_computing2_red" id="{38D184ED-162F-0640-BC91-9BF4D1607B31}" vid="{6DFA47C5-62F8-2845-B0F8-AD7CEEA2C0DF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rc_computing2.thmx</Template>
  <TotalTime>47219</TotalTime>
  <Words>1222</Words>
  <Application>Microsoft Macintosh PowerPoint</Application>
  <PresentationFormat>On-screen Show (4:3)</PresentationFormat>
  <Paragraphs>334</Paragraphs>
  <Slides>36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Courier</vt:lpstr>
      <vt:lpstr>Courier New</vt:lpstr>
      <vt:lpstr>Helvetica Neue</vt:lpstr>
      <vt:lpstr>rc_computing2</vt:lpstr>
      <vt:lpstr>2_Custom Design</vt:lpstr>
      <vt:lpstr>Custom Design</vt:lpstr>
      <vt:lpstr>rc-template</vt:lpstr>
      <vt:lpstr>rc_computing2_red</vt:lpstr>
      <vt:lpstr>How To Parallel Program</vt:lpstr>
      <vt:lpstr>Outline</vt:lpstr>
      <vt:lpstr>Parallel Computing with Examples (OpenMP)</vt:lpstr>
      <vt:lpstr>Outline</vt:lpstr>
      <vt:lpstr>OpenMP Directives</vt:lpstr>
      <vt:lpstr>OpenMP – Fork/Join</vt:lpstr>
      <vt:lpstr>OpenMP Fortran: General Code Structure – Parallel Regions</vt:lpstr>
      <vt:lpstr>Parallel Regions</vt:lpstr>
      <vt:lpstr>Parallel Region Example</vt:lpstr>
      <vt:lpstr>Parallel Region Example</vt:lpstr>
      <vt:lpstr>Shared and Private Variables</vt:lpstr>
      <vt:lpstr>Private Variable Example</vt:lpstr>
      <vt:lpstr>Runtime Library Routines</vt:lpstr>
      <vt:lpstr>OpenMP Compiling</vt:lpstr>
      <vt:lpstr>OMP Code Practice – Exercise 1</vt:lpstr>
      <vt:lpstr>How Do I Prepare My Code for OpenMP?</vt:lpstr>
      <vt:lpstr>How Do I Prepare My Code for OpenMP?</vt:lpstr>
      <vt:lpstr>Example Code – Exercise 2</vt:lpstr>
      <vt:lpstr>Example Code – Exercise 2</vt:lpstr>
      <vt:lpstr>Parallel Computing with Examples (MPI)</vt:lpstr>
      <vt:lpstr>MPI</vt:lpstr>
      <vt:lpstr>General MPI Code Structure</vt:lpstr>
      <vt:lpstr>Message Passing</vt:lpstr>
      <vt:lpstr>Example – Sorting Integers</vt:lpstr>
      <vt:lpstr>Parallel Computing with Examples (Matlab)</vt:lpstr>
      <vt:lpstr>Running Matlab in Parallel</vt:lpstr>
      <vt:lpstr>Parallel Computing Toolbox (PCT)</vt:lpstr>
      <vt:lpstr>Parallel and Not Parallel</vt:lpstr>
      <vt:lpstr>parfor</vt:lpstr>
      <vt:lpstr>Running Matlab in Parallel On Lots of Cores</vt:lpstr>
      <vt:lpstr>Running Matlab in Parallel</vt:lpstr>
      <vt:lpstr>Spmd Command</vt:lpstr>
      <vt:lpstr>Distributed Computing Toolbox</vt:lpstr>
      <vt:lpstr>Other Options</vt:lpstr>
      <vt:lpstr>References</vt:lpstr>
      <vt:lpstr>Questions?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Matlab:  Basic Uses, and Configuration with the Janus Supercomputing System</dc:title>
  <dc:creator>Shelley Knuth</dc:creator>
  <cp:lastModifiedBy>Shelley Knuth</cp:lastModifiedBy>
  <cp:revision>396</cp:revision>
  <cp:lastPrinted>2015-10-15T17:22:48Z</cp:lastPrinted>
  <dcterms:created xsi:type="dcterms:W3CDTF">2014-02-26T23:56:00Z</dcterms:created>
  <dcterms:modified xsi:type="dcterms:W3CDTF">2016-07-19T15:43:00Z</dcterms:modified>
</cp:coreProperties>
</file>