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  <p:sldMasterId id="2147483805" r:id="rId5"/>
  </p:sldMasterIdLst>
  <p:notesMasterIdLst>
    <p:notesMasterId r:id="rId43"/>
  </p:notesMasterIdLst>
  <p:handoutMasterIdLst>
    <p:handoutMasterId r:id="rId44"/>
  </p:handoutMasterIdLst>
  <p:sldIdLst>
    <p:sldId id="312" r:id="rId6"/>
    <p:sldId id="416" r:id="rId7"/>
    <p:sldId id="401" r:id="rId8"/>
    <p:sldId id="295" r:id="rId9"/>
    <p:sldId id="324" r:id="rId10"/>
    <p:sldId id="426" r:id="rId11"/>
    <p:sldId id="327" r:id="rId12"/>
    <p:sldId id="330" r:id="rId13"/>
    <p:sldId id="427" r:id="rId14"/>
    <p:sldId id="428" r:id="rId15"/>
    <p:sldId id="351" r:id="rId16"/>
    <p:sldId id="353" r:id="rId17"/>
    <p:sldId id="357" r:id="rId18"/>
    <p:sldId id="323" r:id="rId19"/>
    <p:sldId id="328" r:id="rId20"/>
    <p:sldId id="358" r:id="rId21"/>
    <p:sldId id="359" r:id="rId22"/>
    <p:sldId id="347" r:id="rId23"/>
    <p:sldId id="360" r:id="rId24"/>
    <p:sldId id="432" r:id="rId25"/>
    <p:sldId id="431" r:id="rId26"/>
    <p:sldId id="433" r:id="rId27"/>
    <p:sldId id="434" r:id="rId28"/>
    <p:sldId id="435" r:id="rId29"/>
    <p:sldId id="417" r:id="rId30"/>
    <p:sldId id="421" r:id="rId31"/>
    <p:sldId id="419" r:id="rId32"/>
    <p:sldId id="420" r:id="rId33"/>
    <p:sldId id="422" r:id="rId34"/>
    <p:sldId id="423" r:id="rId35"/>
    <p:sldId id="429" r:id="rId36"/>
    <p:sldId id="424" r:id="rId37"/>
    <p:sldId id="425" r:id="rId38"/>
    <p:sldId id="430" r:id="rId39"/>
    <p:sldId id="399" r:id="rId40"/>
    <p:sldId id="436" r:id="rId41"/>
    <p:sldId id="40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15"/>
  </p:normalViewPr>
  <p:slideViewPr>
    <p:cSldViewPr snapToGrid="0" snapToObjects="1">
      <p:cViewPr varScale="1">
        <p:scale>
          <a:sx n="99" d="100"/>
          <a:sy n="99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186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497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060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010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702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221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3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117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149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824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941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104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79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4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7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3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36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58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159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Symposium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4567" y="6450987"/>
            <a:ext cx="42590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201" y="6450987"/>
            <a:ext cx="10032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12340213-C7C4-C342-8E00-73B99A2E5FF4}" type="datetime1">
              <a:rPr lang="en-US" smtClean="0"/>
              <a:t>7/19/16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061" y="6495368"/>
            <a:ext cx="39363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#OMP_GET_NUM_THREADS" TargetMode="External"/><Relationship Id="rId4" Type="http://schemas.openxmlformats.org/officeDocument/2006/relationships/hyperlink" Target="https://computing.llnl.gov/tutorials/openMP/#OMP_GET_THREAD_NUM" TargetMode="External"/><Relationship Id="rId5" Type="http://schemas.openxmlformats.org/officeDocument/2006/relationships/hyperlink" Target="https://computing.llnl.gov/tutorials/openMP/#OMP_GET_THREAD_LIMIT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computing.llnl.gov/tutorials/openMP/#OMP_SET_NUM_THRE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earthlab.github.io/r/R-parallel_r/" TargetMode="External"/><Relationship Id="rId3" Type="http://schemas.openxmlformats.org/officeDocument/2006/relationships/hyperlink" Target="http://materials.jeremybejarano.com/MPIwithPyth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tacc.utexas.edu/c/document_library/get_file?uuid=c3c38847-ca7e-41bf-aefa-fb232a777699&amp;groupId=13601" TargetMode="External"/><Relationship Id="rId4" Type="http://schemas.openxmlformats.org/officeDocument/2006/relationships/hyperlink" Target="https://computing.llnl.gov/tutorials/openMP/" TargetMode="External"/><Relationship Id="rId5" Type="http://schemas.openxmlformats.org/officeDocument/2006/relationships/hyperlink" Target="http://openmp.org/mp-documents/omp-hands-on-SC08.pdf" TargetMode="External"/><Relationship Id="rId6" Type="http://schemas.openxmlformats.org/officeDocument/2006/relationships/hyperlink" Target="https://computing.llnl.gov/tutorials/mpi/" TargetMode="External"/><Relationship Id="rId7" Type="http://schemas.openxmlformats.org/officeDocument/2006/relationships/hyperlink" Target="http://htor.inf.ethz.ch/teaching/mpi_tutorials/ppopp13/2013-02-24-ppopp-mpi-basic.pdf" TargetMode="External"/><Relationship Id="rId8" Type="http://schemas.openxmlformats.org/officeDocument/2006/relationships/hyperlink" Target="https://www.rc.usf.edu/tutorials/classes/tutorial/mpi/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University-of-Colorado-Computational-Science-and-Engineering/" TargetMode="External"/><Relationship Id="rId4" Type="http://schemas.openxmlformats.org/officeDocument/2006/relationships/hyperlink" Target="mailto:shelley.knuth@colorado.edu" TargetMode="External"/><Relationship Id="rId5" Type="http://schemas.openxmlformats.org/officeDocument/2006/relationships/hyperlink" Target="http://tinyurl.com/curc-survey16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7508"/>
            <a:ext cx="7955280" cy="2272567"/>
          </a:xfrm>
        </p:spPr>
        <p:txBody>
          <a:bodyPr/>
          <a:lstStyle/>
          <a:p>
            <a:pPr algn="ctr"/>
            <a:r>
              <a:rPr lang="en-US" sz="5000" dirty="0" smtClean="0"/>
              <a:t>How To Parallel Program</a:t>
            </a:r>
            <a:endParaRPr lang="en-US" sz="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 </a:t>
            </a:r>
            <a:r>
              <a:rPr lang="en-US">
                <a:hlinkClick r:id="rId6"/>
              </a:rPr>
              <a:t>http://</a:t>
            </a:r>
            <a:r>
              <a:rPr lang="en-US" smtClean="0">
                <a:hlinkClick r:id="rId6"/>
              </a:rPr>
              <a:t>tinyurl.com/rcpresurvey</a:t>
            </a:r>
            <a:r>
              <a:rPr lang="en-US" smtClean="0"/>
              <a:t> 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</a:t>
            </a:r>
            <a:r>
              <a:rPr lang="en-US">
                <a:hlinkClick r:id="rId7"/>
              </a:rPr>
              <a:t>https://</a:t>
            </a:r>
            <a:r>
              <a:rPr lang="en-US" smtClean="0">
                <a:hlinkClick r:id="rId7"/>
              </a:rPr>
              <a:t>github.com/ResearchComputing/Final_Tutorials/tree/master/Basics_Supercomputing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The same code is used to calculate the area of each of the rectangles</a:t>
            </a:r>
          </a:p>
          <a:p>
            <a:r>
              <a:rPr lang="en-US" dirty="0" smtClean="0"/>
              <a:t>Different threads will calculate different rectangles</a:t>
            </a:r>
          </a:p>
          <a:p>
            <a:r>
              <a:rPr lang="en-US" dirty="0" smtClean="0"/>
              <a:t>Which rectangles are calculated with each thread is 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and Private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1" y="1417638"/>
            <a:ext cx="5308600" cy="4871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specifying the </a:t>
            </a:r>
            <a:r>
              <a:rPr lang="en-US" b="1" dirty="0" smtClean="0"/>
              <a:t>PRIVATE </a:t>
            </a:r>
            <a:r>
              <a:rPr lang="en-US" dirty="0" smtClean="0"/>
              <a:t>clause, that variable is private to each thread</a:t>
            </a:r>
          </a:p>
          <a:p>
            <a:pPr lvl="1"/>
            <a:r>
              <a:rPr lang="en-US" dirty="0" smtClean="0"/>
              <a:t>Each thread has own unique copy</a:t>
            </a:r>
          </a:p>
          <a:p>
            <a:pPr lvl="1"/>
            <a:r>
              <a:rPr lang="en-US" dirty="0" smtClean="0"/>
              <a:t>Can only be accessed by the threads that own it</a:t>
            </a:r>
          </a:p>
          <a:p>
            <a:pPr lvl="1"/>
            <a:r>
              <a:rPr lang="en-US" dirty="0"/>
              <a:t>Variables declared </a:t>
            </a:r>
            <a:r>
              <a:rPr lang="en-US" dirty="0" smtClean="0"/>
              <a:t>in private subroutines </a:t>
            </a:r>
            <a:r>
              <a:rPr lang="en-US" dirty="0"/>
              <a:t>are </a:t>
            </a:r>
            <a:r>
              <a:rPr lang="en-US" dirty="0" smtClean="0"/>
              <a:t>default </a:t>
            </a:r>
            <a:r>
              <a:rPr lang="en-US" dirty="0"/>
              <a:t>private</a:t>
            </a:r>
          </a:p>
          <a:p>
            <a:pPr lvl="1"/>
            <a:r>
              <a:rPr lang="en-US" dirty="0"/>
              <a:t>Index variables are also default </a:t>
            </a:r>
            <a:r>
              <a:rPr lang="en-US" dirty="0" smtClean="0"/>
              <a:t>private</a:t>
            </a:r>
          </a:p>
          <a:p>
            <a:r>
              <a:rPr lang="en-US" dirty="0" smtClean="0"/>
              <a:t>When specifying </a:t>
            </a:r>
            <a:r>
              <a:rPr lang="en-US" b="1" dirty="0" smtClean="0"/>
              <a:t>SHARED</a:t>
            </a:r>
            <a:r>
              <a:rPr lang="en-US" dirty="0" smtClean="0"/>
              <a:t> clause, all threads can access that data</a:t>
            </a:r>
          </a:p>
          <a:p>
            <a:pPr lvl="1"/>
            <a:r>
              <a:rPr lang="en-US" dirty="0"/>
              <a:t>Global variables are shared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1146929"/>
            <a:ext cx="3695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9029699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parallel for shared(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a,b,c,n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private(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temp,i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for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; i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++){</a:t>
            </a: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err="1" smtClean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= a[i] / b[i];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	c[i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 + cos(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it-IT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t-IT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All threads can access a, b, c, and n</a:t>
            </a: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Each loop has own private copy of index </a:t>
            </a:r>
            <a:r>
              <a:rPr lang="en-US" sz="2200" dirty="0" err="1">
                <a:latin typeface="Helvetica Neue" charset="0"/>
                <a:ea typeface="Helvetica Neue" charset="0"/>
                <a:cs typeface="Helvetica Neue" charset="0"/>
              </a:rPr>
              <a:t>i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Variable temp also needs to be private</a:t>
            </a: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Otherwise each thread would be reading/writing to same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Library Routines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7940"/>
              </p:ext>
            </p:extLst>
          </p:nvPr>
        </p:nvGraphicFramePr>
        <p:xfrm>
          <a:off x="1028697" y="1417638"/>
          <a:ext cx="6553202" cy="2403964"/>
        </p:xfrm>
        <a:graphic>
          <a:graphicData uri="http://schemas.openxmlformats.org/drawingml/2006/table">
            <a:tbl>
              <a:tblPr/>
              <a:tblGrid>
                <a:gridCol w="3276601"/>
                <a:gridCol w="3276601"/>
              </a:tblGrid>
              <a:tr h="2265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Routine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423374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2"/>
                        </a:rPr>
                        <a:t>OMP_SET_NUM_THREADS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number of threads that will be used in the next parallel region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172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3"/>
                        </a:rPr>
                        <a:t>OMP_GET_NUM_THREADS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threads that are currently in the team executing the parallel region from which it is called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 dirty="0">
                          <a:solidFill>
                            <a:srgbClr val="333399"/>
                          </a:solidFill>
                          <a:effectLst/>
                          <a:hlinkClick r:id="rId4"/>
                        </a:rPr>
                        <a:t>OMP_GET_THREAD_NUM</a:t>
                      </a:r>
                      <a:endParaRPr lang="en-US" sz="1400" dirty="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thread number of the thread, within the team, making this call.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36">
                <a:tc>
                  <a:txBody>
                    <a:bodyPr/>
                    <a:lstStyle/>
                    <a:p>
                      <a:r>
                        <a:rPr lang="en-US" sz="1400" u="sng">
                          <a:solidFill>
                            <a:srgbClr val="333399"/>
                          </a:solidFill>
                          <a:effectLst/>
                          <a:hlinkClick r:id="rId5"/>
                        </a:rPr>
                        <a:t>OMP_GET_THREAD_LIMIT</a:t>
                      </a:r>
                      <a:endParaRPr lang="en-US" sz="1400"/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maximum number of </a:t>
                      </a:r>
                      <a:r>
                        <a:rPr lang="en-US" sz="1400" dirty="0" err="1"/>
                        <a:t>OpenMP</a:t>
                      </a:r>
                      <a:r>
                        <a:rPr lang="en-US" sz="1400" dirty="0"/>
                        <a:t> threads available to a program</a:t>
                      </a:r>
                    </a:p>
                  </a:txBody>
                  <a:tcPr marL="11510" marR="11510" marT="11510" marB="1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1" y="4084480"/>
            <a:ext cx="9029699" cy="5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In C/C++, 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m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ust include the </a:t>
            </a:r>
            <a:r>
              <a:rPr lang="en-US" sz="2000" dirty="0" err="1" smtClean="0">
                <a:latin typeface="Helvetica Neue" charset="0"/>
                <a:ea typeface="Helvetica Neue" charset="0"/>
                <a:cs typeface="Helvetica Neue" charset="0"/>
              </a:rPr>
              <a:t>omp.h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 header file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3602"/>
              </p:ext>
            </p:extLst>
          </p:nvPr>
        </p:nvGraphicFramePr>
        <p:xfrm>
          <a:off x="539350" y="4964602"/>
          <a:ext cx="7340602" cy="1093232"/>
        </p:xfrm>
        <a:graphic>
          <a:graphicData uri="http://schemas.openxmlformats.org/drawingml/2006/table">
            <a:tbl>
              <a:tblPr/>
              <a:tblGrid>
                <a:gridCol w="2019302"/>
                <a:gridCol w="5321300"/>
              </a:tblGrid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Fortran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INTEGER FUNCTION OMP_GET_NUM_THREADS() 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charset="0"/>
                        </a:rPr>
                        <a:t>C/C++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#include &lt;</a:t>
                      </a:r>
                      <a:r>
                        <a:rPr lang="en-US" b="1" dirty="0" err="1"/>
                        <a:t>omp.h</a:t>
                      </a:r>
                      <a:r>
                        <a:rPr lang="en-US" b="1" dirty="0" smtClean="0"/>
                        <a:t>&gt;</a:t>
                      </a:r>
                    </a:p>
                    <a:p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/>
                        <a:t>omp_get_num_threads</a:t>
                      </a:r>
                      <a:r>
                        <a:rPr lang="en-US" b="1" dirty="0"/>
                        <a:t>(void)</a:t>
                      </a:r>
                      <a:endParaRPr lang="en-US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41905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Compiling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1" y="1727200"/>
            <a:ext cx="2654300" cy="44237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When compiling must use appropriate compiler flag to turn on </a:t>
            </a:r>
            <a:r>
              <a:rPr lang="en-US" sz="2600" dirty="0" err="1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OpenMP</a:t>
            </a: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 compilations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6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76249"/>
              </p:ext>
            </p:extLst>
          </p:nvPr>
        </p:nvGraphicFramePr>
        <p:xfrm>
          <a:off x="3072589" y="1173998"/>
          <a:ext cx="5944410" cy="4776310"/>
        </p:xfrm>
        <a:graphic>
          <a:graphicData uri="http://schemas.openxmlformats.org/drawingml/2006/table">
            <a:tbl>
              <a:tblPr/>
              <a:tblGrid>
                <a:gridCol w="1981470"/>
                <a:gridCol w="1981470"/>
                <a:gridCol w="1981470"/>
              </a:tblGrid>
              <a:tr h="2364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 / Platform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charset="0"/>
                        </a:rPr>
                        <a:t>Compiler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charset="0"/>
                        </a:rPr>
                        <a:t>Flag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ABCE"/>
                    </a:solidFill>
                  </a:tcPr>
                </a:tc>
              </a:tr>
              <a:tr h="556544">
                <a:tc>
                  <a:txBody>
                    <a:bodyPr/>
                    <a:lstStyle/>
                    <a:p>
                      <a:r>
                        <a:rPr lang="en-US" sz="1400" dirty="0"/>
                        <a:t>Intel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icc</a:t>
                      </a:r>
                      <a:br>
                        <a:rPr lang="en-US" sz="1400"/>
                      </a:br>
                      <a:r>
                        <a:rPr lang="en-US" sz="1400"/>
                        <a:t>icpc</a:t>
                      </a:r>
                      <a:br>
                        <a:rPr lang="en-US" sz="1400"/>
                      </a:br>
                      <a:r>
                        <a:rPr lang="en-US" sz="1400"/>
                        <a:t>ifort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qopenmp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PGI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pgCC</a:t>
                      </a:r>
                      <a:br>
                        <a:rPr lang="en-US" sz="1400"/>
                      </a:br>
                      <a:r>
                        <a:rPr lang="en-US" sz="1400"/>
                        <a:t>pgf77</a:t>
                      </a:r>
                      <a:br>
                        <a:rPr lang="en-US" sz="1400"/>
                      </a:br>
                      <a:r>
                        <a:rPr lang="en-US" sz="1400"/>
                        <a:t>pgf90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6598">
                <a:tc>
                  <a:txBody>
                    <a:bodyPr/>
                    <a:lstStyle/>
                    <a:p>
                      <a:r>
                        <a:rPr lang="en-US" sz="1400" dirty="0"/>
                        <a:t>GNU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Linux Opteron/Xeon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IBM 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gcc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g++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g77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gfortran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-fopenmp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56813">
                <a:tc>
                  <a:txBody>
                    <a:bodyPr/>
                    <a:lstStyle/>
                    <a:p>
                      <a:r>
                        <a:rPr lang="en-US" sz="1400"/>
                        <a:t>IBM</a:t>
                      </a:r>
                      <a:br>
                        <a:rPr lang="en-US" sz="1400"/>
                      </a:br>
                      <a:r>
                        <a:rPr lang="en-US" sz="1400"/>
                        <a:t>Blue Gene</a:t>
                      </a:r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bgcc_r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bgxlC_r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bgxlc</a:t>
                      </a:r>
                      <a:r>
                        <a:rPr lang="en-US" sz="1400" dirty="0"/>
                        <a:t>++_r bgxlc89_r bgxlc99_r </a:t>
                      </a:r>
                      <a:r>
                        <a:rPr lang="en-US" sz="1400" dirty="0" err="1"/>
                        <a:t>bgxlf_r</a:t>
                      </a:r>
                      <a:r>
                        <a:rPr lang="en-US" sz="1400" dirty="0"/>
                        <a:t> bgxlf90_r bgxlf95_r bgxlf2003_r *Be sure to use a thread-safe compiler - its name ends with </a:t>
                      </a:r>
                      <a:r>
                        <a:rPr lang="en-US" sz="1400" b="1" dirty="0"/>
                        <a:t>_r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qsmp</a:t>
                      </a:r>
                      <a:r>
                        <a:rPr lang="en-US" sz="1400" dirty="0"/>
                        <a:t>=</a:t>
                      </a:r>
                      <a:r>
                        <a:rPr lang="en-US" sz="1400" dirty="0" err="1"/>
                        <a:t>omp</a:t>
                      </a:r>
                      <a:endParaRPr lang="en-US" sz="1400" dirty="0"/>
                    </a:p>
                  </a:txBody>
                  <a:tcPr marL="50911" marR="50911" marT="50911" marB="50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556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3600" cy="1143000"/>
          </a:xfrm>
        </p:spPr>
        <p:txBody>
          <a:bodyPr/>
          <a:lstStyle/>
          <a:p>
            <a:r>
              <a:rPr lang="en-US" dirty="0" smtClean="0"/>
              <a:t>OMP </a:t>
            </a:r>
            <a:r>
              <a:rPr lang="en-US" smtClean="0"/>
              <a:t>Code Practice –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marL="41148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omp_hello.f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Instructions for running: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–l 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omp_hello.sh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code!  I want it to be parallel too!</a:t>
            </a:r>
          </a:p>
          <a:p>
            <a:endParaRPr lang="en-US" dirty="0"/>
          </a:p>
          <a:p>
            <a:r>
              <a:rPr lang="en-US" dirty="0" smtClean="0"/>
              <a:t>Steps to go through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Verify that code is parallelizable</a:t>
            </a:r>
          </a:p>
          <a:p>
            <a:pPr lvl="2"/>
            <a:r>
              <a:rPr lang="en-US" dirty="0" smtClean="0"/>
              <a:t>Make sure you don’t have any loop dependencies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Analyze your code</a:t>
            </a:r>
          </a:p>
          <a:p>
            <a:pPr lvl="2"/>
            <a:r>
              <a:rPr lang="en-US" dirty="0" smtClean="0"/>
              <a:t>Where does the program spend most of its time?</a:t>
            </a:r>
          </a:p>
          <a:p>
            <a:pPr lvl="2"/>
            <a:r>
              <a:rPr lang="en-US" dirty="0" smtClean="0"/>
              <a:t>Look for loops</a:t>
            </a:r>
          </a:p>
          <a:p>
            <a:pPr lvl="3"/>
            <a:r>
              <a:rPr lang="en-US" dirty="0" smtClean="0"/>
              <a:t>Typically easy to parallelize</a:t>
            </a:r>
          </a:p>
          <a:p>
            <a:pPr lvl="3"/>
            <a:r>
              <a:rPr lang="en-US" dirty="0" smtClean="0"/>
              <a:t>Outside of nested loops</a:t>
            </a:r>
          </a:p>
          <a:p>
            <a:pPr marL="777240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Prepare My Code for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Steps to go through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3. Restructure code</a:t>
            </a:r>
          </a:p>
          <a:p>
            <a:pPr lvl="3"/>
            <a:r>
              <a:rPr lang="en-US" dirty="0" smtClean="0"/>
              <a:t>Put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parallel do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constructs around parallelizable loops</a:t>
            </a:r>
          </a:p>
          <a:p>
            <a:pPr lvl="3"/>
            <a:r>
              <a:rPr lang="en-US" dirty="0" smtClean="0"/>
              <a:t>List variables with appropriate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shared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, etc. clauses</a:t>
            </a:r>
            <a:endParaRPr lang="en-US" dirty="0"/>
          </a:p>
          <a:p>
            <a:pPr lvl="3"/>
            <a:r>
              <a:rPr lang="en-US" dirty="0" smtClean="0"/>
              <a:t>Many other things you can do that we don’t cover here</a:t>
            </a:r>
          </a:p>
          <a:p>
            <a:pPr marL="1051560" lvl="3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4. Overhead</a:t>
            </a:r>
          </a:p>
          <a:p>
            <a:pPr lvl="3"/>
            <a:r>
              <a:rPr lang="en-US" dirty="0" smtClean="0"/>
              <a:t>How much time was spent preparing your code for parallelization?</a:t>
            </a:r>
          </a:p>
          <a:p>
            <a:pPr lvl="3"/>
            <a:r>
              <a:rPr lang="en-US" dirty="0" smtClean="0"/>
              <a:t>Is this more than the time spent running your code serially?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for.c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Instructions for running</a:t>
            </a:r>
            <a:r>
              <a:rPr lang="en-US" dirty="0" smtClean="0"/>
              <a:t>: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tutorial-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login.rc.colorado.edu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–l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user00XX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ml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slurm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for.sh</a:t>
            </a: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consider whether our code really does experience a speed up</a:t>
            </a:r>
          </a:p>
          <a:p>
            <a:pPr lvl="1"/>
            <a:r>
              <a:rPr lang="en-US" dirty="0" smtClean="0"/>
              <a:t>Array size 10,000,000</a:t>
            </a:r>
          </a:p>
          <a:p>
            <a:pPr lvl="1"/>
            <a:r>
              <a:rPr lang="en-US" dirty="0" smtClean="0"/>
              <a:t>Drops by ~30-50%</a:t>
            </a:r>
          </a:p>
          <a:p>
            <a:pPr lvl="1"/>
            <a:endParaRPr lang="en-US" dirty="0"/>
          </a:p>
          <a:p>
            <a:r>
              <a:rPr lang="en-US" dirty="0" smtClean="0"/>
              <a:t>Let’s see what happens when we change our array size to 10</a:t>
            </a:r>
          </a:p>
          <a:p>
            <a:pPr lvl="1"/>
            <a:r>
              <a:rPr lang="en-US" dirty="0" smtClean="0"/>
              <a:t>Takes longer for parallel code to run</a:t>
            </a:r>
          </a:p>
          <a:p>
            <a:pPr lvl="1"/>
            <a:r>
              <a:rPr lang="en-US" dirty="0" smtClean="0"/>
              <a:t>Overhead is more of a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Computing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Computing with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Parallel Computing with Examples (MPI)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</a:t>
            </a:r>
            <a:endParaRPr lang="en-US" dirty="0"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Helvetica Neue"/>
              </a:rPr>
              <a:t>MPI is a library specification for message passing</a:t>
            </a:r>
          </a:p>
          <a:p>
            <a:r>
              <a:rPr lang="en-US" smtClean="0">
                <a:sym typeface="Helvetica Neue"/>
              </a:rPr>
              <a:t>Widely used standard</a:t>
            </a:r>
          </a:p>
          <a:p>
            <a:r>
              <a:rPr lang="en-US" smtClean="0"/>
              <a:t>Can run on shared, distributed, or hybrid memory models</a:t>
            </a:r>
          </a:p>
          <a:p>
            <a:r>
              <a:rPr lang="en-US" smtClean="0">
                <a:sym typeface="Helvetica Neue"/>
              </a:rPr>
              <a:t>Exchange data between processes through communication between tasks – send and receive data</a:t>
            </a:r>
          </a:p>
          <a:p>
            <a:r>
              <a:rPr lang="en-US" smtClean="0">
                <a:sym typeface="Helvetica Neue"/>
              </a:rPr>
              <a:t>MPI can get complicated</a:t>
            </a:r>
          </a:p>
          <a:p>
            <a:r>
              <a:rPr lang="en-US" smtClean="0">
                <a:sym typeface="Helvetica Neue"/>
              </a:rPr>
              <a:t>Programmers must explicitly implement parallelism using MPI constructs</a:t>
            </a:r>
          </a:p>
          <a:p>
            <a:r>
              <a:rPr lang="en-US" smtClean="0">
                <a:sym typeface="Helvetica Neue"/>
              </a:rPr>
              <a:t>Portable</a:t>
            </a:r>
            <a:endParaRPr lang="en-US" dirty="0"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21</a:t>
            </a:fld>
            <a:endParaRPr lang="en-US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74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MPI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must have your header file at the top of any script you develop that uses MPI</a:t>
            </a:r>
          </a:p>
          <a:p>
            <a:r>
              <a:rPr lang="en-US" smtClean="0"/>
              <a:t>For C:</a:t>
            </a:r>
          </a:p>
          <a:p>
            <a:endParaRPr lang="en-US" smtClean="0"/>
          </a:p>
          <a:p>
            <a:r>
              <a:rPr lang="en-US" smtClean="0"/>
              <a:t>#include mpi.h</a:t>
            </a:r>
          </a:p>
          <a:p>
            <a:endParaRPr lang="en-US" smtClean="0"/>
          </a:p>
          <a:p>
            <a:r>
              <a:rPr lang="en-US" smtClean="0"/>
              <a:t>For Fortran:</a:t>
            </a:r>
          </a:p>
          <a:p>
            <a:endParaRPr lang="en-US" smtClean="0"/>
          </a:p>
          <a:p>
            <a:r>
              <a:rPr lang="en-US" smtClean="0"/>
              <a:t>   use mpi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46" y="2148830"/>
            <a:ext cx="3352800" cy="3813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039" y="5929959"/>
            <a:ext cx="3559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https://</a:t>
            </a:r>
            <a:r>
              <a:rPr lang="en-US" sz="1350" dirty="0" err="1"/>
              <a:t>computing.llnl.gov</a:t>
            </a:r>
            <a:r>
              <a:rPr lang="en-US" sz="1350" dirty="0"/>
              <a:t>/tutorials/</a:t>
            </a:r>
            <a:r>
              <a:rPr lang="en-US" sz="1350" dirty="0" err="1"/>
              <a:t>mpi</a:t>
            </a:r>
            <a:r>
              <a:rPr lang="en-US" sz="1350" dirty="0"/>
              <a:t>/#What</a:t>
            </a:r>
          </a:p>
        </p:txBody>
      </p:sp>
    </p:spTree>
    <p:extLst>
      <p:ext uri="{BB962C8B-B14F-4D97-AF65-F5344CB8AC3E}">
        <p14:creationId xmlns:p14="http://schemas.microsoft.com/office/powerpoint/2010/main" val="15210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runs on a node is called a </a:t>
            </a:r>
            <a:r>
              <a:rPr lang="en-US" b="1" dirty="0" smtClean="0"/>
              <a:t>process</a:t>
            </a:r>
            <a:endParaRPr lang="en-US" dirty="0" smtClean="0"/>
          </a:p>
          <a:p>
            <a:r>
              <a:rPr lang="en-US" dirty="0" smtClean="0"/>
              <a:t>When a program is run a process is run on each processor in the cluster</a:t>
            </a:r>
          </a:p>
          <a:p>
            <a:r>
              <a:rPr lang="en-US" dirty="0" smtClean="0"/>
              <a:t>These processes communicate with each other using message passing</a:t>
            </a:r>
          </a:p>
          <a:p>
            <a:r>
              <a:rPr lang="en-US" dirty="0" smtClean="0"/>
              <a:t>Message passing allows us to copy data from the memory of one process into another</a:t>
            </a:r>
          </a:p>
          <a:p>
            <a:r>
              <a:rPr lang="en-US" dirty="0"/>
              <a:t>Message passing systems must at a minimum support system calls for sending and receiving messages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Sorting Integers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408393"/>
            <a:ext cx="6143625" cy="2813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6726" y="5728777"/>
            <a:ext cx="312477" cy="20774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6085" y="5337050"/>
            <a:ext cx="6499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htor.inf.ethz.ch</a:t>
            </a:r>
            <a:r>
              <a:rPr lang="en-US" sz="1350" dirty="0"/>
              <a:t>/teaching/</a:t>
            </a:r>
            <a:r>
              <a:rPr lang="en-US" sz="1350" dirty="0" err="1"/>
              <a:t>mpi_tutorials</a:t>
            </a:r>
            <a:r>
              <a:rPr lang="en-US" sz="1350" dirty="0"/>
              <a:t>/ppopp13/2013-02-24-ppopp-mpi-basic.pdf</a:t>
            </a:r>
          </a:p>
        </p:txBody>
      </p:sp>
    </p:spTree>
    <p:extLst>
      <p:ext uri="{BB962C8B-B14F-4D97-AF65-F5344CB8AC3E}">
        <p14:creationId xmlns:p14="http://schemas.microsoft.com/office/powerpoint/2010/main" val="11038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182"/>
            <a:ext cx="3607178" cy="1807334"/>
          </a:xfrm>
        </p:spPr>
        <p:txBody>
          <a:bodyPr>
            <a:normAutofit/>
          </a:bodyPr>
          <a:lstStyle/>
          <a:p>
            <a:r>
              <a:rPr lang="en-US" b="1" smtClean="0"/>
              <a:t>Workers</a:t>
            </a:r>
            <a:r>
              <a:rPr lang="en-US" b="1" dirty="0" smtClean="0"/>
              <a:t>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Computing Toolbox (PCT)</a:t>
            </a:r>
            <a:endParaRPr lang="en-US">
              <a:sym typeface="Helvetica Neue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57199" y="2176530"/>
            <a:ext cx="8191533" cy="4112160"/>
          </a:xfrm>
        </p:spPr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Additional toolbox as part of </a:t>
            </a:r>
            <a:r>
              <a:rPr lang="en-US" dirty="0" err="1" smtClean="0">
                <a:sym typeface="Helvetica Neue"/>
              </a:rPr>
              <a:t>Matlab</a:t>
            </a:r>
            <a:endParaRPr lang="en-US" dirty="0" smtClean="0">
              <a:sym typeface="Helvetica Neue"/>
            </a:endParaRP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Perform parallel computations on multicore computers, GPUs, and computer clusters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Many </a:t>
            </a:r>
            <a:r>
              <a:rPr lang="en-US" dirty="0" err="1" smtClean="0">
                <a:sym typeface="Helvetica Neue"/>
              </a:rPr>
              <a:t>Matlab</a:t>
            </a:r>
            <a:r>
              <a:rPr lang="en-US" dirty="0" smtClean="0">
                <a:sym typeface="Helvetica Neue"/>
              </a:rPr>
              <a:t> functions work in concert with the PCT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Simple to utilize with just the use of certain commands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27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9411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and Not Parallel</a:t>
            </a:r>
            <a:endParaRPr lang="en-US">
              <a:sym typeface="Helvetica Neu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28</a:t>
            </a:fld>
            <a:endParaRPr lang="en-US"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57200" y="2148844"/>
            <a:ext cx="3607178" cy="393191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Parallel: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i=1:10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x=x(i)+1;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marL="342900" marR="0" lvl="0" indent="-190500" algn="l" rtl="0">
              <a:spcBef>
                <a:spcPts val="2000"/>
              </a:spcBef>
              <a:buClr>
                <a:srgbClr val="6F664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38297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Parallel: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open 4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parfor i=1:10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smtClean="0"/>
              <a:t>      </a:t>
            </a:r>
            <a:r>
              <a:rPr lang="en-US" smtClean="0"/>
              <a:t>x=x(i)+1;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close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534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parfor</a:t>
            </a:r>
            <a:endParaRPr lang="en-US">
              <a:sym typeface="Helvetica Neue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Easy to use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Allows parallelism in terms of loops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When client reaches a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loop iterations of loop are automatically divided up among workers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requires results be completely independent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Cannot determine how loops are divided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29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1172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194" y="2271662"/>
            <a:ext cx="7543800" cy="2593975"/>
          </a:xfrm>
        </p:spPr>
        <p:txBody>
          <a:bodyPr/>
          <a:lstStyle/>
          <a:p>
            <a:r>
              <a:rPr lang="en-US" dirty="0" smtClean="0"/>
              <a:t>Parallel Computing with Examples (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Running Matlab in Parallel On Lots of Cores</a:t>
            </a:r>
            <a:endParaRPr lang="en-US">
              <a:sym typeface="Helvetica Neue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Typically see a significant speed up when using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vs. when not</a:t>
            </a:r>
          </a:p>
          <a:p>
            <a:pPr lvl="1"/>
            <a:r>
              <a:rPr lang="en-US" dirty="0" smtClean="0">
                <a:sym typeface="Helvetica Neue"/>
              </a:rPr>
              <a:t>If code is parallelizable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However, this might not always be the case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Might spend more time in overhead</a:t>
            </a:r>
          </a:p>
          <a:p>
            <a:pPr lvl="1"/>
            <a:r>
              <a:rPr lang="en-US" dirty="0" smtClean="0">
                <a:sym typeface="Helvetica Neue"/>
              </a:rPr>
              <a:t>If code isn’t parallelizable </a:t>
            </a:r>
          </a:p>
          <a:p>
            <a:pPr lvl="1"/>
            <a:r>
              <a:rPr lang="en-US" dirty="0" smtClean="0">
                <a:sym typeface="Helvetica Neue"/>
              </a:rPr>
              <a:t>If code isn’t that complicated</a:t>
            </a:r>
          </a:p>
          <a:p>
            <a:pPr lvl="1"/>
            <a:endParaRPr lang="en-US" dirty="0">
              <a:sym typeface="Helvetica Neue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30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6799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6" y="2133601"/>
            <a:ext cx="7737629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Let’s take ordinary code that is already running and convert it to run in parallel</a:t>
            </a:r>
          </a:p>
          <a:p>
            <a:endParaRPr lang="en-US" dirty="0" smtClean="0"/>
          </a:p>
          <a:p>
            <a:r>
              <a:rPr lang="en-US" dirty="0" err="1" smtClean="0"/>
              <a:t>matlab_parallel_serial.m</a:t>
            </a:r>
            <a:endParaRPr lang="en-US" dirty="0" smtClean="0"/>
          </a:p>
          <a:p>
            <a:r>
              <a:rPr lang="en-US" dirty="0" err="1" smtClean="0"/>
              <a:t>matlab_parallel_tutorial.m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3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Spmd Command</a:t>
            </a:r>
            <a:endParaRPr lang="en-US">
              <a:sym typeface="Helvetica Neue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Single process, multiple data</a:t>
            </a:r>
          </a:p>
          <a:p>
            <a:pPr lvl="0"/>
            <a:r>
              <a:rPr lang="en-US" smtClean="0">
                <a:sym typeface="Helvetica Neue"/>
              </a:rPr>
              <a:t>The spmd command ensures more control </a:t>
            </a:r>
          </a:p>
          <a:p>
            <a:pPr lvl="0"/>
            <a:r>
              <a:rPr lang="en-US" smtClean="0">
                <a:sym typeface="Helvetica Neue"/>
              </a:rPr>
              <a:t>Can parallelize much more than just loops</a:t>
            </a:r>
          </a:p>
          <a:p>
            <a:pPr lvl="0"/>
            <a:r>
              <a:rPr lang="en-US" smtClean="0">
                <a:sym typeface="Helvetica Neue"/>
              </a:rPr>
              <a:t>Like a very simplified version of MPI</a:t>
            </a:r>
          </a:p>
          <a:p>
            <a:pPr lvl="0"/>
            <a:r>
              <a:rPr lang="en-US" smtClean="0">
                <a:sym typeface="Helvetica Neue"/>
              </a:rPr>
              <a:t>More flexibility than parfor</a:t>
            </a:r>
          </a:p>
          <a:p>
            <a:pPr lvl="0"/>
            <a:r>
              <a:rPr lang="en-US" smtClean="0">
                <a:sym typeface="Helvetica Neue"/>
              </a:rPr>
              <a:t>However, need to know what you’re doing</a:t>
            </a:r>
          </a:p>
          <a:p>
            <a:pPr lvl="0"/>
            <a:endParaRPr lang="en-US">
              <a:sym typeface="Helvetica Neue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32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4823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Distributed Computing Toolbox</a:t>
            </a:r>
            <a:endParaRPr lang="en-US">
              <a:sym typeface="Helvetica Neue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PCT allows you to run programs in parallel across many processors</a:t>
            </a:r>
          </a:p>
          <a:p>
            <a:pPr lvl="0"/>
            <a:r>
              <a:rPr lang="en-US" smtClean="0">
                <a:sym typeface="Helvetica Neue"/>
              </a:rPr>
              <a:t>DCT allows you to run across nodes</a:t>
            </a:r>
          </a:p>
          <a:p>
            <a:pPr lvl="1"/>
            <a:r>
              <a:rPr lang="en-US" smtClean="0">
                <a:sym typeface="Helvetica Neue"/>
              </a:rPr>
              <a:t>Allows you to run easily on clusters</a:t>
            </a:r>
          </a:p>
          <a:p>
            <a:pPr lvl="1"/>
            <a:r>
              <a:rPr lang="en-US" smtClean="0">
                <a:sym typeface="Helvetica Neue"/>
              </a:rPr>
              <a:t>Supports resource managers</a:t>
            </a:r>
          </a:p>
          <a:p>
            <a:pPr lvl="1"/>
            <a:r>
              <a:rPr lang="en-US" smtClean="0">
                <a:sym typeface="Helvetica Neue"/>
              </a:rPr>
              <a:t>Not an option for Janus</a:t>
            </a:r>
            <a:endParaRPr lang="en-US">
              <a:sym typeface="Helvetica Neue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33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3566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R: </a:t>
            </a:r>
            <a:r>
              <a:rPr lang="en-US" dirty="0">
                <a:hlinkClick r:id="rId2"/>
              </a:rPr>
              <a:t>https://earthlab.github.io/r/R-parallel_r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Parallel Python: </a:t>
            </a:r>
            <a:r>
              <a:rPr lang="en-US" u="sng" dirty="0">
                <a:hlinkClick r:id="rId3"/>
              </a:rPr>
              <a:t>http://materials.jeremybejarano.com/MPIwithPython</a:t>
            </a:r>
            <a:r>
              <a:rPr lang="en-US" u="sng" dirty="0" smtClean="0">
                <a:hlinkClick r:id="rId3"/>
              </a:rPr>
              <a:t>/</a:t>
            </a:r>
            <a:r>
              <a:rPr lang="en-US" u="sng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5059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https://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3"/>
              </a:rPr>
              <a:t>portal.tacc.utexas.edu/c/document_library/get_file?uuid=c3c38847-ca7e-41bf-aefa-fb232a777699&amp;groupId=13601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4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https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://computing.llnl.gov/tutorials/openMP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4"/>
              </a:rPr>
              <a:t>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  <a:hlinkClick r:id="rId5"/>
            </a:endParaRP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  <a:hlinkClick r:id="rId5"/>
              </a:rPr>
              <a:t>openmp.org/mp-documents/omp-hands-on-SC08.pdf</a:t>
            </a:r>
            <a:endParaRPr lang="en-US" dirty="0" smtClean="0">
              <a:hlinkClick r:id="rId6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heather.cs.ucdavis.edu/ParallelR.pdf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://computing.llnl.gov/tutorials/mpi</a:t>
            </a:r>
            <a:r>
              <a:rPr lang="en-US" dirty="0" smtClean="0">
                <a:hlinkClick r:id="rId6"/>
              </a:rPr>
              <a:t>/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rId7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7"/>
              </a:rPr>
              <a:t>http://htor.inf.ethz.ch/teaching/mpi_tutorials/ppopp13/2013-02-24-ppopp-mpi-basic.pdf</a:t>
            </a:r>
            <a:r>
              <a:rPr lang="en-US" dirty="0" smtClean="0"/>
              <a:t> </a:t>
            </a:r>
            <a:endParaRPr lang="en-US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1000" dirty="0" smtClean="0">
              <a:hlinkClick r:id="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hlinkClick r:id="rId8"/>
              </a:rPr>
              <a:t>https://www.rc.usf.edu/tutorials/classes/tutorial/mpi/</a:t>
            </a:r>
            <a:r>
              <a:rPr lang="en-US" dirty="0" smtClean="0"/>
              <a:t> 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6066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an account on Janus!</a:t>
            </a:r>
          </a:p>
          <a:p>
            <a:endParaRPr lang="en-US" smtClean="0"/>
          </a:p>
          <a:p>
            <a:r>
              <a:rPr lang="en-US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for any help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Join our </a:t>
            </a:r>
            <a:r>
              <a:rPr lang="en-US" dirty="0"/>
              <a:t>meetup group! </a:t>
            </a:r>
            <a:r>
              <a:rPr lang="en-US" dirty="0">
                <a:hlinkClick r:id="rId3"/>
              </a:rPr>
              <a:t>https://www.meetup.com/University-of-Colorado-Computational-Science-and-Engineering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4"/>
              </a:rPr>
              <a:t>shelley.knuth@colorado.edu</a:t>
            </a:r>
            <a:r>
              <a:rPr lang="en-US" dirty="0" smtClean="0"/>
              <a:t> if you want to be added to a new email list about upcoming workshops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Fill this out! </a:t>
            </a:r>
            <a:r>
              <a:rPr lang="en-US" dirty="0">
                <a:hlinkClick r:id="rId5"/>
              </a:rPr>
              <a:t>http://tinyurl.com/curc-survey16</a:t>
            </a: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Shared memory</a:t>
            </a:r>
          </a:p>
          <a:p>
            <a:r>
              <a:rPr lang="en-US" sz="3200" dirty="0" smtClean="0"/>
              <a:t>What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How is </a:t>
            </a:r>
            <a:r>
              <a:rPr lang="en-US" sz="3200" dirty="0" err="1" smtClean="0"/>
              <a:t>OpenMP</a:t>
            </a:r>
            <a:r>
              <a:rPr lang="en-US" sz="3200" dirty="0" smtClean="0"/>
              <a:t> used?</a:t>
            </a:r>
          </a:p>
          <a:p>
            <a:r>
              <a:rPr lang="en-US" sz="3200" dirty="0" smtClean="0"/>
              <a:t>Parallel region</a:t>
            </a:r>
          </a:p>
          <a:p>
            <a:r>
              <a:rPr lang="en-US" sz="3200" dirty="0" smtClean="0"/>
              <a:t>Public/Private variables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Directives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03200" y="1727200"/>
            <a:ext cx="8636000" cy="40345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Comments in source code that specify parallelism for shared memory machines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Enclosing parallel directives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endParaRPr lang="en-US" dirty="0" smtClean="0"/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FORTRAN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!$OMP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C$OMP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C00000"/>
                </a:solidFill>
              </a:rPr>
              <a:t>*$</a:t>
            </a:r>
            <a:r>
              <a:rPr lang="en-US" sz="2000" b="1" dirty="0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C/C++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/>
              <a:t>directives begin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C00000"/>
                </a:solidFill>
              </a:rPr>
              <a:t>#pragma </a:t>
            </a:r>
            <a:r>
              <a:rPr lang="en-US" sz="2000" b="1" dirty="0" err="1" smtClean="0">
                <a:solidFill>
                  <a:srgbClr val="C00000"/>
                </a:solidFill>
              </a:rPr>
              <a:t>omp</a:t>
            </a:r>
            <a:endParaRPr lang="en-US" sz="2000" dirty="0" smtClean="0">
              <a:solidFill>
                <a:schemeClr val="dk1"/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1369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029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5597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Fortran: General Code Structure – Parallel Regions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790700"/>
            <a:ext cx="8559799" cy="4360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/>
              <a:t>Parallel regions are blocks of code that will be executed by multiple threads</a:t>
            </a: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1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2		code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3 		call 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work(…)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4 	!$</a:t>
            </a:r>
            <a:r>
              <a:rPr lang="en-US" sz="18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OMP END PARALLEL </a:t>
            </a:r>
            <a:endParaRPr lang="en-US" sz="18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 smtClean="0"/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Team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of threads formed at parallel region.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2-3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Each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 executes code block and subroutine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calls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No branching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(in or out) in a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All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threads synchronize at end of parallel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region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(implied barrier).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spcBef>
                <a:spcPts val="0"/>
              </a:spcBef>
              <a:buSzPct val="100000"/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the thread number to divide work among threads.</a:t>
            </a:r>
            <a:endParaRPr lang="en-US" sz="1800" dirty="0" smtClean="0">
              <a:solidFill>
                <a:schemeClr val="dk1"/>
              </a:solidFill>
              <a:latin typeface="Courier" charset="0"/>
              <a:ea typeface="Courier" charset="0"/>
              <a:cs typeface="Courier" charset="0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803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thread hits PARALLEL directive, creates team of threads</a:t>
            </a:r>
          </a:p>
          <a:p>
            <a:pPr lvl="1"/>
            <a:r>
              <a:rPr lang="en-US" dirty="0" smtClean="0"/>
              <a:t>Becomes master</a:t>
            </a:r>
          </a:p>
          <a:p>
            <a:pPr lvl="1"/>
            <a:r>
              <a:rPr lang="en-US" dirty="0" smtClean="0"/>
              <a:t>Code is duplicated and all threads execute that code</a:t>
            </a:r>
          </a:p>
          <a:p>
            <a:pPr lvl="1"/>
            <a:r>
              <a:rPr lang="en-US" dirty="0" smtClean="0"/>
              <a:t>Runs the same code on different data</a:t>
            </a:r>
          </a:p>
          <a:p>
            <a:pPr lvl="2"/>
            <a:r>
              <a:rPr lang="en-US" dirty="0" smtClean="0"/>
              <a:t>Split up loops and operate on different data</a:t>
            </a:r>
          </a:p>
          <a:p>
            <a:pPr lvl="1"/>
            <a:r>
              <a:rPr lang="en-US" dirty="0" smtClean="0"/>
              <a:t>Only master thread continues after implied barrier</a:t>
            </a:r>
          </a:p>
          <a:p>
            <a:r>
              <a:rPr lang="en-US" dirty="0" smtClean="0"/>
              <a:t>Can determine number of threads by:</a:t>
            </a:r>
          </a:p>
          <a:p>
            <a:pPr lvl="1"/>
            <a:r>
              <a:rPr lang="en-US" dirty="0" smtClean="0"/>
              <a:t>Setting the number threads to a default number or within code</a:t>
            </a:r>
          </a:p>
          <a:p>
            <a:pPr lvl="1"/>
            <a:r>
              <a:rPr lang="en-US" dirty="0" smtClean="0"/>
              <a:t>Allowing number of threads to change from one parallel region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Region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68701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integral</a:t>
            </a:r>
          </a:p>
          <a:p>
            <a:pPr lvl="1"/>
            <a:r>
              <a:rPr lang="en-US" dirty="0" smtClean="0"/>
              <a:t>Area under a curve</a:t>
            </a:r>
          </a:p>
          <a:p>
            <a:pPr lvl="1"/>
            <a:r>
              <a:rPr lang="en-US" dirty="0" smtClean="0"/>
              <a:t>Sum of the area of all the rectangles underneath the curve (approximate)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417638"/>
            <a:ext cx="4061166" cy="487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944445"/>
            <a:ext cx="28702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99" y="5261332"/>
            <a:ext cx="2425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47220</TotalTime>
  <Words>1271</Words>
  <Application>Microsoft Macintosh PowerPoint</Application>
  <PresentationFormat>On-screen Show (4:3)</PresentationFormat>
  <Paragraphs>345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Helvetica Neue</vt:lpstr>
      <vt:lpstr>rc_computing2</vt:lpstr>
      <vt:lpstr>2_Custom Design</vt:lpstr>
      <vt:lpstr>Custom Design</vt:lpstr>
      <vt:lpstr>rc-template</vt:lpstr>
      <vt:lpstr>rc_computing2_red</vt:lpstr>
      <vt:lpstr>How To Parallel Program</vt:lpstr>
      <vt:lpstr>Outline</vt:lpstr>
      <vt:lpstr>Parallel Computing with Examples (OpenMP)</vt:lpstr>
      <vt:lpstr>Outline</vt:lpstr>
      <vt:lpstr>OpenMP Directives</vt:lpstr>
      <vt:lpstr>OpenMP – Fork/Join</vt:lpstr>
      <vt:lpstr>OpenMP Fortran: General Code Structure – Parallel Regions</vt:lpstr>
      <vt:lpstr>Parallel Regions</vt:lpstr>
      <vt:lpstr>Parallel Region Example</vt:lpstr>
      <vt:lpstr>Parallel Region Example</vt:lpstr>
      <vt:lpstr>Shared and Private Variables</vt:lpstr>
      <vt:lpstr>Private Variable Example</vt:lpstr>
      <vt:lpstr>Runtime Library Routines</vt:lpstr>
      <vt:lpstr>OpenMP Compiling</vt:lpstr>
      <vt:lpstr>OMP Code Practice – Exercise 1</vt:lpstr>
      <vt:lpstr>How Do I Prepare My Code for OpenMP?</vt:lpstr>
      <vt:lpstr>How Do I Prepare My Code for OpenMP?</vt:lpstr>
      <vt:lpstr>Example Code – Exercise 2</vt:lpstr>
      <vt:lpstr>Example Code – Exercise 2</vt:lpstr>
      <vt:lpstr>Parallel Computing with Examples (MPI)</vt:lpstr>
      <vt:lpstr>MPI</vt:lpstr>
      <vt:lpstr>General MPI Code Structure</vt:lpstr>
      <vt:lpstr>Message Passing</vt:lpstr>
      <vt:lpstr>Example – Sorting Integers</vt:lpstr>
      <vt:lpstr>Parallel Computing with Examples (Matlab)</vt:lpstr>
      <vt:lpstr>Running Matlab in Parallel</vt:lpstr>
      <vt:lpstr>Parallel Computing Toolbox (PCT)</vt:lpstr>
      <vt:lpstr>Parallel and Not Parallel</vt:lpstr>
      <vt:lpstr>parfor</vt:lpstr>
      <vt:lpstr>Running Matlab in Parallel On Lots of Cores</vt:lpstr>
      <vt:lpstr>Running Matlab in Parallel</vt:lpstr>
      <vt:lpstr>Spmd Command</vt:lpstr>
      <vt:lpstr>Distributed Computing Toolbox</vt:lpstr>
      <vt:lpstr>Other Options</vt:lpstr>
      <vt:lpstr>References</vt:lpstr>
      <vt:lpstr>Now what?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398</cp:revision>
  <cp:lastPrinted>2015-10-15T17:22:48Z</cp:lastPrinted>
  <dcterms:created xsi:type="dcterms:W3CDTF">2014-02-26T23:56:00Z</dcterms:created>
  <dcterms:modified xsi:type="dcterms:W3CDTF">2016-07-19T21:13:58Z</dcterms:modified>
</cp:coreProperties>
</file>