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80" r:id="rId3"/>
    <p:sldMasterId id="2147483792" r:id="rId4"/>
  </p:sldMasterIdLst>
  <p:notesMasterIdLst>
    <p:notesMasterId r:id="rId31"/>
  </p:notesMasterIdLst>
  <p:handoutMasterIdLst>
    <p:handoutMasterId r:id="rId32"/>
  </p:handoutMasterIdLst>
  <p:sldIdLst>
    <p:sldId id="312" r:id="rId5"/>
    <p:sldId id="295" r:id="rId6"/>
    <p:sldId id="292" r:id="rId7"/>
    <p:sldId id="284" r:id="rId8"/>
    <p:sldId id="269" r:id="rId9"/>
    <p:sldId id="303" r:id="rId10"/>
    <p:sldId id="294" r:id="rId11"/>
    <p:sldId id="304" r:id="rId12"/>
    <p:sldId id="305" r:id="rId13"/>
    <p:sldId id="290" r:id="rId14"/>
    <p:sldId id="306" r:id="rId15"/>
    <p:sldId id="311" r:id="rId16"/>
    <p:sldId id="310" r:id="rId17"/>
    <p:sldId id="307" r:id="rId18"/>
    <p:sldId id="308" r:id="rId19"/>
    <p:sldId id="309" r:id="rId20"/>
    <p:sldId id="288" r:id="rId21"/>
    <p:sldId id="289" r:id="rId22"/>
    <p:sldId id="314" r:id="rId23"/>
    <p:sldId id="297" r:id="rId24"/>
    <p:sldId id="300" r:id="rId25"/>
    <p:sldId id="299" r:id="rId26"/>
    <p:sldId id="301" r:id="rId27"/>
    <p:sldId id="268" r:id="rId28"/>
    <p:sldId id="287" r:id="rId29"/>
    <p:sldId id="31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2463"/>
  </p:normalViewPr>
  <p:slideViewPr>
    <p:cSldViewPr snapToGrid="0" snapToObjects="1">
      <p:cViewPr varScale="1">
        <p:scale>
          <a:sx n="81" d="100"/>
          <a:sy n="81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22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835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8212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46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075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0993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4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67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7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952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925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066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126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170-C86C-3649-BDE1-33A3EDC5AF66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6F8-7A7F-274A-A168-C58F13C390CD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43-309A-534A-B342-CDBE4636DF37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EB1-6E98-0547-99BF-D0027BB4EBAB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4F4-627E-F947-BAC7-27B376CE86CF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CA5-D989-984A-9E75-0EF01E16DE6C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303-0D69-BE4E-BAFF-6CC72824CDDB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CF41-D59B-E84A-BCC9-02E58775B87F}" type="datetime1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EA16-07AF-D54C-A97B-028517976A78}" type="datetime1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EF5-1D4D-CD46-88A1-6785361D7579}" type="datetime1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BB3B-26F2-4940-BB87-97BD157EDCF4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FFA-4763-3940-BDBB-7F18909534D6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4DE-C38D-1A44-B9BF-05976128C428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0077-B841-C145-9C18-2283712C6CB4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81D-F8EC-CE48-9C59-6C88B5ABB1EE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AC1-AEB6-9A41-BDD0-DAA9B6767518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815-03A6-0A4E-87FD-E86A8A9A40D3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B44-5A0D-2F46-8081-2CFA459EEA7C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A974-C8F0-FD4D-806A-5E395EA7ABF6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938-FA12-F64E-BCBB-389968695F02}" type="datetime1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13C-3CFF-D244-B5CD-47A2BF807C32}" type="datetime1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3029-698C-0248-BC99-62FB129A753A}" type="datetime1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354-8057-5441-A1FC-1462260F7946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68-7AA7-5241-BCA5-4F086041F83F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5BFF-E7C2-8743-A7E7-2D2559B97269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BF2-6E25-B443-B461-3B792E9FA655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090-B02D-DA45-B0AE-3F004241AA66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3416-1E67-7849-A7E9-22356A0E6F30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77B-6B03-7F42-9161-87D0FE7973F8}" type="datetime1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884D-1469-1E46-9263-BB8D1ACB4A64}" type="datetime1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7E83-50E1-1045-83FA-0FAB594D1BD4}" type="datetime1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8BB-0C81-5F41-96D6-475C0F33378C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C08C-A000-C24C-B0D4-14F9DA784B8F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213-C7C4-C342-8E00-73B99A2E5FF4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EA7-3A8C-C341-8841-47FEC12237B0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69-9881-ED44-A01F-63192205CAAE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7/12/16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lley.knuth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goo.gl/forms/8VidcwOhRT" TargetMode="External"/><Relationship Id="rId6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8VidcwOhRT" TargetMode="External"/><Relationship Id="rId4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546100"/>
            <a:ext cx="7543800" cy="2593975"/>
          </a:xfrm>
        </p:spPr>
        <p:txBody>
          <a:bodyPr/>
          <a:lstStyle/>
          <a:p>
            <a:r>
              <a:rPr lang="en-US" dirty="0" smtClean="0"/>
              <a:t>Beginner Parallel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645400" cy="26860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Shelley Knuth, Research Computing, University of Colorado-Boulder</a:t>
            </a:r>
            <a:r>
              <a:rPr lang="en-US" dirty="0" smtClean="0"/>
              <a:t>		</a:t>
            </a:r>
          </a:p>
          <a:p>
            <a:r>
              <a:rPr lang="en-US" dirty="0" smtClean="0">
                <a:hlinkClick r:id="rId3"/>
              </a:rPr>
              <a:t>shelley.knuth@colorado.edu</a:t>
            </a:r>
            <a:r>
              <a:rPr lang="en-US" dirty="0" smtClean="0"/>
              <a:t>	</a:t>
            </a: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RC_Meetups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goo.gl/forms/8VidcwOhRT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github.com/ResearchComputing/Final_Tutorials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concept is that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processors can access all memory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available </a:t>
            </a: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processors can perform tasks on their own but share the same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6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data sharing is fast and uniform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 adding more processors can cause performance issues when accessing the same shared memory resource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14205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/>
              <a:t>A thread is a block of code with one entry and one exit that is abstract and is mapped onto a physical core.  Multiple threads can be mapped onto one core.</a:t>
            </a: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Threads communicate by depositing contents in shared memory area 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" y="1871208"/>
            <a:ext cx="4575628" cy="3292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1151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dirty="0" smtClean="0"/>
              <a:t>Distributed Memory Parallel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we have two tables with one person at each table doing the puzzle</a:t>
            </a:r>
          </a:p>
          <a:p>
            <a:pPr lvl="1"/>
            <a:r>
              <a:rPr lang="en-US" dirty="0" smtClean="0"/>
              <a:t>We split the puzzle equally between tables</a:t>
            </a:r>
          </a:p>
          <a:p>
            <a:pPr lvl="1"/>
            <a:r>
              <a:rPr lang="en-US" dirty="0" smtClean="0"/>
              <a:t>Each person works completely independently</a:t>
            </a:r>
          </a:p>
          <a:p>
            <a:pPr lvl="1"/>
            <a:r>
              <a:rPr lang="en-US" dirty="0" smtClean="0"/>
              <a:t>But to communicate costs more</a:t>
            </a:r>
          </a:p>
          <a:p>
            <a:pPr lvl="2"/>
            <a:r>
              <a:rPr lang="en-US" dirty="0" smtClean="0"/>
              <a:t>How do you work out connecting the puzzle?</a:t>
            </a:r>
          </a:p>
          <a:p>
            <a:pPr lvl="1"/>
            <a:r>
              <a:rPr lang="en-US" dirty="0" smtClean="0"/>
              <a:t>Can you really divide up the puzzle evenly?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8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5191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Distributed memory requires a communication network to connect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Processors have own memory and don’t map globally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Programmers explicitly define how processors access other processor’s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scalable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need to know parallel programming!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-Shared Memory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 large and fast computers now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Shared memory machines connected to other shared memory machines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958"/>
            <a:ext cx="555774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to</a:t>
            </a:r>
            <a:r>
              <a:rPr lang="en-US" sz="4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Parallelism across 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processors/threads 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- </a:t>
            </a:r>
            <a:r>
              <a:rPr lang="en-US" dirty="0" err="1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OpenMP</a:t>
            </a:r>
            <a:endParaRPr lang="en-US" dirty="0">
              <a:solidFill>
                <a:srgbClr val="FF0000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multiple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8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28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125" y="2360766"/>
            <a:ext cx="2661302" cy="141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1053" y="1417637"/>
            <a:ext cx="2876584" cy="112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4875503" y="3881534"/>
            <a:ext cx="1716311" cy="1811933"/>
            <a:chOff x="687441" y="4189998"/>
            <a:chExt cx="1716311" cy="181193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7441" y="4189998"/>
              <a:ext cx="1716311" cy="171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87441" y="5755710"/>
              <a:ext cx="1043875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www.scan.co.uk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222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191532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application programming interface (API) for parallel programming on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shared memory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through compiler directives embedded in Fortran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or C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++ code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Directs multi-threaded, shared memory parallelism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do a lot with only a handful of commands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Intended to be easy to use</a:t>
            </a:r>
          </a:p>
          <a:p>
            <a:pPr lvl="1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4263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Multi-Threaded, Shared Memory Parallelism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1600" y="1600201"/>
            <a:ext cx="6108699" cy="4350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Have a main program that loads all needed resources</a:t>
            </a:r>
          </a:p>
          <a:p>
            <a:pPr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Main program does many things, including run subroutines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Threads that can be run concurrently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hare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same resources from the main program, but also has local data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Threads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communicate through global memory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ensure multiple threads don’t update concurrently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Where </a:t>
            </a:r>
            <a:r>
              <a:rPr lang="en-US" baseline="0" dirty="0" err="1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OpenMP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and programmers come in</a:t>
            </a: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6700" y="6132873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63" y="1177047"/>
            <a:ext cx="291753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91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 vs. Parallel processing</a:t>
            </a:r>
          </a:p>
          <a:p>
            <a:r>
              <a:rPr lang="en-US" sz="3200" dirty="0" smtClean="0"/>
              <a:t>Shared vs. Distributed Memory</a:t>
            </a:r>
          </a:p>
          <a:p>
            <a:r>
              <a:rPr lang="en-US" sz="3200" dirty="0" err="1" smtClean="0"/>
              <a:t>OpenMP</a:t>
            </a:r>
            <a:r>
              <a:rPr lang="en-US" sz="3200" dirty="0" smtClean="0"/>
              <a:t> vs. </a:t>
            </a:r>
            <a:r>
              <a:rPr lang="en-US" sz="3200" smtClean="0"/>
              <a:t>MPI</a:t>
            </a:r>
            <a:endParaRPr lang="en-US" sz="3200" dirty="0" smtClean="0"/>
          </a:p>
          <a:p>
            <a:r>
              <a:rPr lang="en-US" sz="3200" smtClean="0"/>
              <a:t>Matlab</a:t>
            </a:r>
            <a:endParaRPr lang="en-US" sz="3200" dirty="0" smtClean="0"/>
          </a:p>
          <a:p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0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Memory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4394201" cy="23560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Tasks use own local memory when computing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reside on one or many machines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Communicate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sending and receiving messages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Have an inter-connect, such as </a:t>
            </a:r>
            <a:r>
              <a:rPr lang="en-US" sz="2600" dirty="0" err="1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Infiniband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343" y="5950135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www.ee.ryerson.ca</a:t>
            </a:r>
            <a:r>
              <a:rPr lang="en-US" sz="1600" dirty="0"/>
              <a:t>/~courses/ee8218/</a:t>
            </a:r>
            <a:r>
              <a:rPr lang="en-US" sz="1600" dirty="0" err="1"/>
              <a:t>mpi_openmp.pdf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54" y="1993949"/>
            <a:ext cx="4366845" cy="30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586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8"/>
            <a:ext cx="8191532" cy="4792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is a library specification for message passing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Based on consensus of many organizations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Provides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widely used standard for writing message passing programs</a:t>
            </a:r>
            <a:endParaRPr lang="en-US" b="0" i="0" u="none" strike="noStrike" cap="none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Operates on a distributed model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Exchange data through communication between tasks – send and receive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data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get complicated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Programmers must explicitly implement parallelism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using MPI constructs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9343" y="6041022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mpi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3321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or </a:t>
            </a: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436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260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Don’t understand parallel programming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Only need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to run on one node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Just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want to speed up application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is not complicated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MPI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Multiple nodes</a:t>
            </a:r>
          </a:p>
          <a:p>
            <a:pPr lvl="2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Running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out of memory and need to use more nodes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2343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050091" cy="46478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Mimics </a:t>
            </a:r>
            <a:r>
              <a:rPr lang="en-US" dirty="0" err="1" smtClean="0"/>
              <a:t>OpenMP</a:t>
            </a:r>
            <a:r>
              <a:rPr lang="en-US" dirty="0" smtClean="0"/>
              <a:t> or MPI</a:t>
            </a:r>
          </a:p>
          <a:p>
            <a:pPr lvl="1"/>
            <a:r>
              <a:rPr lang="en-US" dirty="0" smtClean="0"/>
              <a:t>Depends on toolbox you have</a:t>
            </a:r>
          </a:p>
          <a:p>
            <a:pPr lvl="1"/>
            <a:r>
              <a:rPr lang="en-US" dirty="0" smtClean="0"/>
              <a:t>Easiest to get the Parallel Computing Toolbox</a:t>
            </a:r>
          </a:p>
          <a:p>
            <a:pPr lvl="1"/>
            <a:r>
              <a:rPr lang="en-US" dirty="0" smtClean="0"/>
              <a:t>Mimics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Easy to convert code from serial to parallel</a:t>
            </a:r>
          </a:p>
          <a:p>
            <a:pPr lvl="1"/>
            <a:r>
              <a:rPr lang="en-US" dirty="0" err="1" smtClean="0"/>
              <a:t>parfor</a:t>
            </a:r>
            <a:endParaRPr lang="en-US" dirty="0" smtClean="0"/>
          </a:p>
          <a:p>
            <a:pPr lvl="1"/>
            <a:r>
              <a:rPr lang="en-US" dirty="0" err="1" smtClean="0"/>
              <a:t>spmd</a:t>
            </a:r>
            <a:endParaRPr lang="en-US" dirty="0" smtClean="0"/>
          </a:p>
          <a:p>
            <a:r>
              <a:rPr lang="en-US" b="1" dirty="0" smtClean="0"/>
              <a:t>Workers:</a:t>
            </a:r>
            <a:r>
              <a:rPr lang="en-US" dirty="0" smtClean="0"/>
              <a:t>  copies of the original client created to assist in computation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convert your serial code to parallel?</a:t>
            </a:r>
          </a:p>
          <a:p>
            <a:r>
              <a:rPr lang="en-US" dirty="0" smtClean="0"/>
              <a:t>Usually do it to speed up</a:t>
            </a:r>
          </a:p>
          <a:p>
            <a:r>
              <a:rPr lang="en-US" dirty="0" smtClean="0"/>
              <a:t>But need to consider things like overhead</a:t>
            </a:r>
          </a:p>
          <a:p>
            <a:r>
              <a:rPr lang="en-US" dirty="0" smtClean="0"/>
              <a:t>Overhead because of</a:t>
            </a:r>
          </a:p>
          <a:p>
            <a:pPr lvl="1"/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Synchronizations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Overhead by libraries, compilers</a:t>
            </a:r>
          </a:p>
          <a:p>
            <a:pPr lvl="1"/>
            <a:r>
              <a:rPr lang="en-US" dirty="0" smtClean="0"/>
              <a:t>Termination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7364" y="6013725"/>
            <a:ext cx="649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parallel_comp</a:t>
            </a:r>
            <a:r>
              <a:rPr lang="en-US" dirty="0"/>
              <a:t>/#</a:t>
            </a:r>
            <a:r>
              <a:rPr lang="en-US" dirty="0" err="1"/>
              <a:t>ModelsShared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smtClean="0"/>
              <a:t>:  </a:t>
            </a:r>
            <a:r>
              <a:rPr lang="en-US" smtClean="0"/>
              <a:t>@CUBoulderRC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goo.gl/forms/8VidcwOhRT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349A-9684-4D4B-9B48-BAC3E768F8DE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1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parallelism?</a:t>
            </a:r>
          </a:p>
          <a:p>
            <a:pPr lvl="1"/>
            <a:r>
              <a:rPr lang="en-US" sz="2600" dirty="0" smtClean="0"/>
              <a:t>Idea where many instructions are carried out simultaneously across a computing system</a:t>
            </a:r>
          </a:p>
          <a:p>
            <a:pPr lvl="1"/>
            <a:r>
              <a:rPr lang="en-US" sz="2600" dirty="0" smtClean="0"/>
              <a:t>Can divide a large problem up into many smaller problems</a:t>
            </a:r>
          </a:p>
          <a:p>
            <a:pPr lvl="1"/>
            <a:r>
              <a:rPr lang="en-US" sz="2600" dirty="0" smtClean="0"/>
              <a:t>The idea of splitting up mowing the lawn with your spouse</a:t>
            </a:r>
          </a:p>
          <a:p>
            <a:pPr lvl="1"/>
            <a:r>
              <a:rPr lang="en-US" sz="2600" dirty="0" smtClean="0"/>
              <a:t>Or of you and your spouse mowing your lawn and your neighbor’s lawn</a:t>
            </a:r>
          </a:p>
          <a:p>
            <a:pPr lvl="2"/>
            <a:r>
              <a:rPr lang="en-US" sz="2400" dirty="0" smtClean="0"/>
              <a:t>Potentially faster, more 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Single core too slow for solving the problem in a “reasonable” time</a:t>
            </a:r>
          </a:p>
          <a:p>
            <a:pPr lvl="1"/>
            <a:r>
              <a:rPr lang="en-US" sz="2400" dirty="0" smtClean="0"/>
              <a:t>“Reasonable” time: overnight, over lunch, duration of a PhD thesis</a:t>
            </a:r>
          </a:p>
          <a:p>
            <a:r>
              <a:rPr lang="en-US" sz="2600" dirty="0" smtClean="0"/>
              <a:t>Memory requirements</a:t>
            </a:r>
          </a:p>
          <a:p>
            <a:pPr lvl="1"/>
            <a:r>
              <a:rPr lang="en-US" sz="2400" dirty="0" smtClean="0"/>
              <a:t>Larger problem</a:t>
            </a:r>
          </a:p>
          <a:p>
            <a:pPr lvl="1"/>
            <a:r>
              <a:rPr lang="en-US" sz="2400" dirty="0" smtClean="0"/>
              <a:t>More physics</a:t>
            </a:r>
          </a:p>
          <a:p>
            <a:pPr lvl="1"/>
            <a:r>
              <a:rPr lang="en-US" sz="2400" dirty="0" smtClean="0"/>
              <a:t>More particles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83166"/>
            <a:ext cx="8360229" cy="45671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r>
              <a:rPr lang="en-US" dirty="0" smtClean="0"/>
              <a:t>Have a 1000 piece jigsaw puzzle</a:t>
            </a:r>
          </a:p>
          <a:p>
            <a:pPr lvl="1"/>
            <a:r>
              <a:rPr lang="en-US" dirty="0" smtClean="0"/>
              <a:t>You can do it yourself, maybe it will take 1 hour to do</a:t>
            </a:r>
          </a:p>
          <a:p>
            <a:pPr lvl="1"/>
            <a:r>
              <a:rPr lang="en-US" dirty="0" smtClean="0"/>
              <a:t>Serial processing</a:t>
            </a:r>
          </a:p>
          <a:p>
            <a:r>
              <a:rPr lang="en-US" dirty="0" smtClean="0"/>
              <a:t>Maybe you have three friends sitting nearby willing to help, but you won’t let them</a:t>
            </a:r>
          </a:p>
          <a:p>
            <a:pPr lvl="1"/>
            <a:r>
              <a:rPr lang="en-US" dirty="0" smtClean="0"/>
              <a:t>Wasted resources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78515" cy="4688490"/>
          </a:xfrm>
        </p:spPr>
        <p:txBody>
          <a:bodyPr/>
          <a:lstStyle/>
          <a:p>
            <a:r>
              <a:rPr lang="en-US" sz="2600" dirty="0" smtClean="0"/>
              <a:t>Instructions are executed on one core</a:t>
            </a:r>
          </a:p>
          <a:p>
            <a:r>
              <a:rPr lang="en-US" sz="2600" dirty="0" smtClean="0"/>
              <a:t>The other cores sit idle</a:t>
            </a:r>
          </a:p>
          <a:p>
            <a:r>
              <a:rPr lang="en-US" sz="2600" dirty="0" smtClean="0"/>
              <a:t>If a task is running, Task 2 waits for Task 1 to complete, etc.</a:t>
            </a:r>
          </a:p>
          <a:p>
            <a:r>
              <a:rPr lang="en-US" sz="2600" dirty="0" smtClean="0"/>
              <a:t>Wasting resources</a:t>
            </a:r>
          </a:p>
          <a:p>
            <a:r>
              <a:rPr lang="en-US" sz="2600" dirty="0" smtClean="0"/>
              <a:t>Want to instead parallelize and use all cores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58" y="504209"/>
            <a:ext cx="3040774" cy="49059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Let’s say you decide to let one of your friends, Stacey, join you</a:t>
            </a:r>
          </a:p>
          <a:p>
            <a:pPr lvl="1"/>
            <a:r>
              <a:rPr lang="en-US" dirty="0" smtClean="0"/>
              <a:t>Stacey and you sit at a table and each work on half the puzzle</a:t>
            </a:r>
          </a:p>
          <a:p>
            <a:pPr lvl="2"/>
            <a:r>
              <a:rPr lang="en-US" dirty="0" smtClean="0"/>
              <a:t>In theory you reduce the puzzle time completion by half</a:t>
            </a:r>
          </a:p>
          <a:p>
            <a:pPr lvl="2"/>
            <a:r>
              <a:rPr lang="en-US" dirty="0" smtClean="0"/>
              <a:t>However, other time sinks</a:t>
            </a:r>
          </a:p>
          <a:p>
            <a:pPr lvl="3"/>
            <a:r>
              <a:rPr lang="en-US" dirty="0" smtClean="0"/>
              <a:t>Reaching for the same puzzle pieces</a:t>
            </a:r>
          </a:p>
          <a:p>
            <a:pPr lvl="4"/>
            <a:r>
              <a:rPr lang="en-US" dirty="0" smtClean="0"/>
              <a:t>Resource contention</a:t>
            </a:r>
          </a:p>
          <a:p>
            <a:pPr lvl="3"/>
            <a:r>
              <a:rPr lang="en-US" dirty="0" smtClean="0"/>
              <a:t>Communicating about puzzle interfaces</a:t>
            </a:r>
          </a:p>
          <a:p>
            <a:pPr lvl="2"/>
            <a:r>
              <a:rPr lang="en-US" dirty="0" smtClean="0"/>
              <a:t>Might take 35 minutes instead of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you let your other two friends, Fred and Jim, join in</a:t>
            </a:r>
          </a:p>
          <a:p>
            <a:pPr lvl="2"/>
            <a:r>
              <a:rPr lang="en-US" dirty="0" smtClean="0"/>
              <a:t>Now conceivably could finish in ¼ the time (15 minutes)</a:t>
            </a:r>
          </a:p>
          <a:p>
            <a:pPr lvl="1"/>
            <a:r>
              <a:rPr lang="en-US" dirty="0" smtClean="0"/>
              <a:t>But there’s even more contention for resources</a:t>
            </a:r>
          </a:p>
          <a:p>
            <a:pPr lvl="1"/>
            <a:r>
              <a:rPr lang="en-US" dirty="0" smtClean="0"/>
              <a:t>More communication</a:t>
            </a:r>
          </a:p>
          <a:p>
            <a:pPr lvl="1"/>
            <a:r>
              <a:rPr lang="en-US" dirty="0" smtClean="0"/>
              <a:t>Slows down the process even more (maybe takes 23 minutes to complete instead)</a:t>
            </a:r>
          </a:p>
          <a:p>
            <a:pPr lvl="1"/>
            <a:r>
              <a:rPr lang="en-US" dirty="0" smtClean="0"/>
              <a:t>Too many people slows down the process too much to make it worthwhile</a:t>
            </a:r>
          </a:p>
          <a:p>
            <a:pPr lvl="2"/>
            <a:r>
              <a:rPr lang="en-US" dirty="0" smtClean="0"/>
              <a:t>Eventually have a “diminishing return”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5159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42131</TotalTime>
  <Words>1172</Words>
  <Application>Microsoft Macintosh PowerPoint</Application>
  <PresentationFormat>On-screen Show (4:3)</PresentationFormat>
  <Paragraphs>218</Paragraphs>
  <Slides>26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Helvetica Neue</vt:lpstr>
      <vt:lpstr>Arial</vt:lpstr>
      <vt:lpstr>rc_computing2</vt:lpstr>
      <vt:lpstr>2_Custom Design</vt:lpstr>
      <vt:lpstr>Custom Design</vt:lpstr>
      <vt:lpstr>rc-template</vt:lpstr>
      <vt:lpstr>Beginner Parallel Computing</vt:lpstr>
      <vt:lpstr>Outline</vt:lpstr>
      <vt:lpstr>What Is Parallelism?</vt:lpstr>
      <vt:lpstr>Why Parallelize?</vt:lpstr>
      <vt:lpstr>Basic Architecture</vt:lpstr>
      <vt:lpstr>Serial Processing – Thought Experiment</vt:lpstr>
      <vt:lpstr>Serial Processing</vt:lpstr>
      <vt:lpstr>Shared Memory Parallel Processing – Thought Experiment</vt:lpstr>
      <vt:lpstr>Shared Memory Parallel Processing – Thought Experiment</vt:lpstr>
      <vt:lpstr>Shared-memory Model</vt:lpstr>
      <vt:lpstr>Shared-memory Model</vt:lpstr>
      <vt:lpstr>Shared-memory Model</vt:lpstr>
      <vt:lpstr>Distributed Memory Parallel Processing – Thought Experiment</vt:lpstr>
      <vt:lpstr>Distributed-memory Model</vt:lpstr>
      <vt:lpstr>Distributed-memory Model</vt:lpstr>
      <vt:lpstr>Distributed-Shared Memory</vt:lpstr>
      <vt:lpstr>Programming to Use Parallelism</vt:lpstr>
      <vt:lpstr>OpenMP</vt:lpstr>
      <vt:lpstr>Multi-Threaded, Shared Memory Parallelism</vt:lpstr>
      <vt:lpstr>OpenMP – Fork/Join</vt:lpstr>
      <vt:lpstr>Distributed Memory</vt:lpstr>
      <vt:lpstr>MPI</vt:lpstr>
      <vt:lpstr>MPI or OpenMP?</vt:lpstr>
      <vt:lpstr>Running Matlab in Parallel</vt:lpstr>
      <vt:lpstr>Parallel Overhead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Shelley Knuth</cp:lastModifiedBy>
  <cp:revision>239</cp:revision>
  <cp:lastPrinted>2015-09-23T22:57:39Z</cp:lastPrinted>
  <dcterms:created xsi:type="dcterms:W3CDTF">2014-02-26T23:56:00Z</dcterms:created>
  <dcterms:modified xsi:type="dcterms:W3CDTF">2016-07-12T17:37:04Z</dcterms:modified>
</cp:coreProperties>
</file>