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8"/>
  </p:notesMasterIdLst>
  <p:handoutMasterIdLst>
    <p:handoutMasterId r:id="rId29"/>
  </p:handoutMasterIdLst>
  <p:sldIdLst>
    <p:sldId id="257" r:id="rId2"/>
    <p:sldId id="302" r:id="rId3"/>
    <p:sldId id="299" r:id="rId4"/>
    <p:sldId id="259" r:id="rId5"/>
    <p:sldId id="300" r:id="rId6"/>
    <p:sldId id="301" r:id="rId7"/>
    <p:sldId id="298" r:id="rId8"/>
    <p:sldId id="276" r:id="rId9"/>
    <p:sldId id="277" r:id="rId10"/>
    <p:sldId id="260" r:id="rId11"/>
    <p:sldId id="269" r:id="rId12"/>
    <p:sldId id="270" r:id="rId13"/>
    <p:sldId id="303" r:id="rId14"/>
    <p:sldId id="304" r:id="rId15"/>
    <p:sldId id="263" r:id="rId16"/>
    <p:sldId id="278" r:id="rId17"/>
    <p:sldId id="285" r:id="rId18"/>
    <p:sldId id="286" r:id="rId19"/>
    <p:sldId id="287" r:id="rId20"/>
    <p:sldId id="292" r:id="rId21"/>
    <p:sldId id="289" r:id="rId22"/>
    <p:sldId id="293" r:id="rId23"/>
    <p:sldId id="305" r:id="rId24"/>
    <p:sldId id="306" r:id="rId25"/>
    <p:sldId id="307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5A376-C71F-F249-8B69-84994ECA1A0F}">
          <p14:sldIdLst>
            <p14:sldId id="257"/>
            <p14:sldId id="302"/>
            <p14:sldId id="299"/>
            <p14:sldId id="259"/>
            <p14:sldId id="300"/>
            <p14:sldId id="301"/>
            <p14:sldId id="298"/>
            <p14:sldId id="276"/>
            <p14:sldId id="277"/>
            <p14:sldId id="260"/>
            <p14:sldId id="269"/>
            <p14:sldId id="270"/>
            <p14:sldId id="303"/>
            <p14:sldId id="304"/>
            <p14:sldId id="263"/>
            <p14:sldId id="278"/>
            <p14:sldId id="285"/>
            <p14:sldId id="286"/>
            <p14:sldId id="287"/>
            <p14:sldId id="292"/>
            <p14:sldId id="289"/>
            <p14:sldId id="293"/>
            <p14:sldId id="305"/>
            <p14:sldId id="306"/>
            <p14:sldId id="307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2515"/>
  </p:normalViewPr>
  <p:slideViewPr>
    <p:cSldViewPr snapToGrid="0" snapToObjects="1">
      <p:cViewPr varScale="1">
        <p:scale>
          <a:sx n="99" d="100"/>
          <a:sy n="99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Main design consideration was running large parallel jobs really fast.  Stability was a tradeoff. 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316" y="6495368"/>
            <a:ext cx="46168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op500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uboulder.qualtrics.com/SE/?SID=SV_cVijgPRRuX3Nh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7150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goo.gl/forms/8VidcwOhRT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 give you the opportunity to solve problems that are too complex for the desktop</a:t>
            </a:r>
          </a:p>
          <a:p>
            <a:pPr lvl="1"/>
            <a:r>
              <a:rPr lang="en-US" dirty="0" smtClean="0"/>
              <a:t>Might take hours, days, weeks, months, years </a:t>
            </a:r>
          </a:p>
          <a:p>
            <a:pPr lvl="1"/>
            <a:r>
              <a:rPr lang="en-US" dirty="0" smtClean="0"/>
              <a:t>If you use a supercomputer, might only take minutes, hours, days, or weeks</a:t>
            </a:r>
          </a:p>
          <a:p>
            <a:endParaRPr lang="en-US" dirty="0" smtClean="0"/>
          </a:p>
          <a:p>
            <a:r>
              <a:rPr lang="en-US" dirty="0" smtClean="0"/>
              <a:t>Useful for problems that require large amounts of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827B-401A-2A4B-9902-997AC06EE493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7403"/>
              </p:ext>
            </p:extLst>
          </p:nvPr>
        </p:nvGraphicFramePr>
        <p:xfrm>
          <a:off x="114300" y="1263880"/>
          <a:ext cx="894036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125435.9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54902.4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27112.5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20132.7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RIKEN Advanced Institute</a:t>
                      </a:r>
                      <a:r>
                        <a:rPr lang="en-US" sz="1700" baseline="0" dirty="0" smtClean="0"/>
                        <a:t> for Computational Science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11280.4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10066.3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DOE/NNSA/LANL/SNL (United States)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11078.9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7788.9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HLRS -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Höchstleistungsrechenzentrum Stuttgart (Germany)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Hazel Hen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7403.5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 Abdullah University of Science and Technology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Arabia)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Shaheen</a:t>
                      </a:r>
                      <a:r>
                        <a:rPr lang="en-US" sz="1700" dirty="0" smtClean="0"/>
                        <a:t> II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7235.2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802F-E9FD-E147-8343-A1BBDB484321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can do 27 trillion calculations per second</a:t>
            </a:r>
          </a:p>
          <a:p>
            <a:endParaRPr lang="en-US" dirty="0" smtClean="0"/>
          </a:p>
          <a:p>
            <a:r>
              <a:rPr lang="en-US" dirty="0" smtClean="0"/>
              <a:t>A regular PC can perform 17 billion per second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75D4-DBA5-604B-9665-A74422D7B58B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Janus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1368 compute nodes (Dell C6100)</a:t>
            </a:r>
          </a:p>
          <a:p>
            <a:pPr>
              <a:defRPr/>
            </a:pPr>
            <a:r>
              <a:rPr lang="en-US" sz="2800" dirty="0" smtClean="0"/>
              <a:t>16,428 total cores</a:t>
            </a:r>
          </a:p>
          <a:p>
            <a:pPr>
              <a:defRPr/>
            </a:pPr>
            <a:r>
              <a:rPr lang="en-US" sz="2800" dirty="0" smtClean="0"/>
              <a:t>No battery backup of the compute nodes</a:t>
            </a:r>
          </a:p>
          <a:p>
            <a:pPr>
              <a:defRPr/>
            </a:pPr>
            <a:r>
              <a:rPr lang="en-US" sz="2800" dirty="0" smtClean="0"/>
              <a:t>Fully non-blocking QDR </a:t>
            </a:r>
            <a:r>
              <a:rPr lang="en-US" sz="2800" dirty="0" err="1" smtClean="0"/>
              <a:t>Infiniband</a:t>
            </a:r>
            <a:r>
              <a:rPr lang="en-US" sz="2800" dirty="0" smtClean="0"/>
              <a:t> network</a:t>
            </a:r>
          </a:p>
          <a:p>
            <a:pPr>
              <a:defRPr/>
            </a:pPr>
            <a:r>
              <a:rPr lang="en-US" sz="2800" dirty="0" smtClean="0"/>
              <a:t>960 TB of usable </a:t>
            </a:r>
            <a:r>
              <a:rPr lang="en-US" sz="2800" dirty="0" err="1" smtClean="0"/>
              <a:t>Lustre</a:t>
            </a:r>
            <a:r>
              <a:rPr lang="en-US" sz="2800" dirty="0" smtClean="0"/>
              <a:t> based scratch storage</a:t>
            </a:r>
          </a:p>
          <a:p>
            <a:pPr lvl="1">
              <a:defRPr/>
            </a:pPr>
            <a:r>
              <a:rPr lang="en-US" sz="2800" dirty="0" smtClean="0"/>
              <a:t>16-20 GB/s max throughput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2 Graphics Processing Unit (GPU) Nodes</a:t>
            </a:r>
          </a:p>
          <a:p>
            <a:pPr lvl="1"/>
            <a:r>
              <a:rPr lang="en-US" sz="2800" dirty="0" smtClean="0"/>
              <a:t>Visualization of data</a:t>
            </a:r>
          </a:p>
          <a:p>
            <a:pPr lvl="1"/>
            <a:r>
              <a:rPr lang="en-US" sz="2800" dirty="0" smtClean="0"/>
              <a:t>Exploring GPUs for computing</a:t>
            </a:r>
          </a:p>
          <a:p>
            <a:r>
              <a:rPr lang="en-US" sz="2800" dirty="0" smtClean="0"/>
              <a:t>4 High Memory Nodes</a:t>
            </a:r>
          </a:p>
          <a:p>
            <a:pPr lvl="1"/>
            <a:r>
              <a:rPr lang="en-US" sz="2800" dirty="0" smtClean="0"/>
              <a:t>1 TB of memory, 60-80 cores per node</a:t>
            </a:r>
          </a:p>
          <a:p>
            <a:r>
              <a:rPr lang="en-US" sz="2800" dirty="0" smtClean="0"/>
              <a:t>16 Blades for long running jobs</a:t>
            </a:r>
          </a:p>
          <a:p>
            <a:pPr lvl="1"/>
            <a:r>
              <a:rPr lang="en-US" sz="2800" dirty="0" smtClean="0"/>
              <a:t>2-week </a:t>
            </a:r>
            <a:r>
              <a:rPr lang="en-US" sz="2800" dirty="0" err="1" smtClean="0"/>
              <a:t>walltimes</a:t>
            </a:r>
            <a:r>
              <a:rPr lang="en-US" sz="2800" dirty="0" smtClean="0"/>
              <a:t> allowed</a:t>
            </a:r>
          </a:p>
          <a:p>
            <a:pPr lvl="1"/>
            <a:r>
              <a:rPr lang="en-US" sz="2800" dirty="0" smtClean="0"/>
              <a:t>96 GB of memory (4 times more compared to a Janus node)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Login nodes</a:t>
            </a:r>
          </a:p>
          <a:p>
            <a:pPr lvl="1"/>
            <a:r>
              <a:rPr lang="en-US" smtClean="0"/>
              <a:t>This is where you are when you log in</a:t>
            </a:r>
          </a:p>
          <a:p>
            <a:pPr lvl="1"/>
            <a:r>
              <a:rPr lang="en-US" smtClean="0"/>
              <a:t>No heavy computation, interactive jobs, or long running processes</a:t>
            </a:r>
          </a:p>
          <a:p>
            <a:pPr lvl="1"/>
            <a:r>
              <a:rPr lang="en-US" smtClean="0"/>
              <a:t>Script or code editing, minor compiling</a:t>
            </a:r>
          </a:p>
          <a:p>
            <a:pPr lvl="1"/>
            <a:r>
              <a:rPr lang="en-US" smtClean="0"/>
              <a:t>Job submission</a:t>
            </a:r>
          </a:p>
          <a:p>
            <a:r>
              <a:rPr lang="en-US" smtClean="0"/>
              <a:t>Compute/batch nodes</a:t>
            </a:r>
          </a:p>
          <a:p>
            <a:pPr lvl="1"/>
            <a:r>
              <a:rPr lang="en-US" smtClean="0"/>
              <a:t>This is where jobs that are submitted through the scheduler run</a:t>
            </a:r>
          </a:p>
          <a:p>
            <a:pPr lvl="1"/>
            <a:r>
              <a:rPr lang="en-US" smtClean="0"/>
              <a:t>Intended for heavy computation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A07-085F-A94B-AFF8-BC3BDB353C35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(~5 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Mid level quota (~300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Not 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55B9-177F-764C-809C-951934E1D2F3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generally purged at some point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usually consist of many nodes</a:t>
            </a:r>
          </a:p>
          <a:p>
            <a:r>
              <a:rPr lang="en-US" smtClean="0"/>
              <a:t>Users submit jobs that may run on one or multiple nodes</a:t>
            </a:r>
          </a:p>
          <a:p>
            <a:r>
              <a:rPr lang="en-US" smtClean="0"/>
              <a:t>Sometimes these jobs are very large; sometimes there are many small jobs</a:t>
            </a:r>
          </a:p>
          <a:p>
            <a:r>
              <a:rPr lang="en-US" smtClean="0"/>
              <a:t>Need software that will distribute the jobs appropriately</a:t>
            </a:r>
          </a:p>
          <a:p>
            <a:pPr lvl="1"/>
            <a:r>
              <a:rPr lang="en-US" smtClean="0"/>
              <a:t>Make sure the job requirements are met</a:t>
            </a:r>
          </a:p>
          <a:p>
            <a:pPr lvl="2"/>
            <a:r>
              <a:rPr lang="en-US" smtClean="0"/>
              <a:t>Reserve nodes until enough are available to run a job</a:t>
            </a:r>
          </a:p>
          <a:p>
            <a:pPr lvl="2"/>
            <a:r>
              <a:rPr lang="en-US" smtClean="0"/>
              <a:t>Account for offline nodes</a:t>
            </a:r>
          </a:p>
          <a:p>
            <a:r>
              <a:rPr lang="en-US" smtClean="0"/>
              <a:t>Also need software to manage the resources</a:t>
            </a:r>
          </a:p>
          <a:p>
            <a:r>
              <a:rPr lang="en-US" smtClean="0"/>
              <a:t>Integrated with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19C5-7ADB-B24A-B1AE-2CA4ED534FCD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 smtClean="0"/>
              <a:t>People “buy” time to use the resources</a:t>
            </a:r>
          </a:p>
          <a:p>
            <a:pPr lvl="1"/>
            <a:r>
              <a:rPr lang="en-US" dirty="0" smtClean="0"/>
              <a:t>Shared system</a:t>
            </a:r>
          </a:p>
          <a:p>
            <a:pPr lvl="1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pPr lvl="1"/>
            <a:r>
              <a:rPr lang="en-US" dirty="0" smtClean="0"/>
              <a:t>Once the job is run they are “charged” for the time they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44B-4760-E54F-B0FC-98DC50116EA1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 -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jobs receive priority?</a:t>
            </a:r>
          </a:p>
          <a:p>
            <a:pPr lvl="1"/>
            <a:r>
              <a:rPr lang="en-US" smtClean="0"/>
              <a:t>Can depend on the center</a:t>
            </a:r>
          </a:p>
          <a:p>
            <a:pPr lvl="1"/>
            <a:r>
              <a:rPr lang="en-US" smtClean="0"/>
              <a:t>Can arrange for certain people who “pay more” receive priority</a:t>
            </a:r>
          </a:p>
          <a:p>
            <a:pPr lvl="1"/>
            <a:r>
              <a:rPr lang="en-US" smtClean="0"/>
              <a:t>Generally though based on job size and time of entry</a:t>
            </a:r>
          </a:p>
          <a:p>
            <a:r>
              <a:rPr lang="en-US" smtClean="0"/>
              <a:t>Might have different queues based on different job needs</a:t>
            </a:r>
          </a:p>
          <a:p>
            <a:r>
              <a:rPr lang="en-US" smtClean="0"/>
              <a:t>Can receive priority on a job by creating a reservation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9FA2-B37C-8049-AE18-8F8E2BA121EE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https://cuboulder.qualtrics.com/SE/?</a:t>
            </a:r>
            <a:r>
              <a:rPr lang="en-US" dirty="0" smtClean="0">
                <a:hlinkClick r:id="rId2"/>
              </a:rPr>
              <a:t>SID=SV_cVijgPRRuX3Nhop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Jobs on supercomputers are managed and run by different software</a:t>
            </a:r>
          </a:p>
          <a:p>
            <a:endParaRPr lang="en-US" dirty="0" smtClean="0"/>
          </a:p>
          <a:p>
            <a:r>
              <a:rPr lang="en-US" dirty="0" smtClean="0"/>
              <a:t>Simple Linux Utility for Resource Management (</a:t>
            </a:r>
            <a:r>
              <a:rPr lang="en-US" dirty="0" err="1" smtClean="0"/>
              <a:t>Slurm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 software package</a:t>
            </a:r>
          </a:p>
          <a:p>
            <a:endParaRPr lang="en-US" dirty="0" smtClean="0"/>
          </a:p>
          <a:p>
            <a:r>
              <a:rPr lang="en-US" dirty="0" err="1" smtClean="0"/>
              <a:t>Slurm</a:t>
            </a:r>
            <a:r>
              <a:rPr lang="en-US" dirty="0" smtClean="0"/>
              <a:t> is a resource manager</a:t>
            </a:r>
          </a:p>
          <a:p>
            <a:pPr lvl="1"/>
            <a:r>
              <a:rPr lang="en-US" dirty="0" smtClean="0"/>
              <a:t>Keeps track of what nodes are busy/available, and what jobs are queued or running</a:t>
            </a:r>
          </a:p>
          <a:p>
            <a:r>
              <a:rPr lang="en-US" dirty="0" err="1"/>
              <a:t>Slurm</a:t>
            </a:r>
            <a:r>
              <a:rPr lang="en-US" dirty="0"/>
              <a:t> is a </a:t>
            </a:r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Tells the resource manager when to run which job on the available resources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206-3B03-D14E-B823-FF397C70EE87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/>
          </a:p>
          <a:p>
            <a:r>
              <a:rPr lang="en-US" dirty="0" smtClean="0"/>
              <a:t>Load the </a:t>
            </a:r>
            <a:r>
              <a:rPr lang="en-US" dirty="0" err="1" smtClean="0"/>
              <a:t>Slurm</a:t>
            </a:r>
            <a:r>
              <a:rPr lang="en-US" dirty="0" smtClean="0"/>
              <a:t> module!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AA8A-789C-7147-AC4A-D72D02471A6B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define a “queue”</a:t>
            </a:r>
          </a:p>
          <a:p>
            <a:r>
              <a:rPr lang="en-US" dirty="0" smtClean="0"/>
              <a:t>Clusters may have different queues set up to run different types of jobs</a:t>
            </a:r>
          </a:p>
          <a:p>
            <a:pPr lvl="1"/>
            <a:r>
              <a:rPr lang="en-US" dirty="0" smtClean="0"/>
              <a:t>Certain queues might exist on certain clusters/resources</a:t>
            </a:r>
          </a:p>
          <a:p>
            <a:pPr lvl="1"/>
            <a:r>
              <a:rPr lang="en-US" dirty="0" smtClean="0"/>
              <a:t>Other queues might be limited by maximum wall time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can use a “quality of service” for each queue</a:t>
            </a:r>
          </a:p>
          <a:p>
            <a:pPr lvl="1"/>
            <a:r>
              <a:rPr lang="en-US" dirty="0" smtClean="0"/>
              <a:t>aka “QOS”</a:t>
            </a:r>
          </a:p>
          <a:p>
            <a:r>
              <a:rPr lang="en-US" dirty="0" smtClean="0"/>
              <a:t>Also can use </a:t>
            </a:r>
            <a:r>
              <a:rPr lang="en-US" dirty="0"/>
              <a:t>a “partition” (or set of nodes) that corresponds to a queue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BB45-A77E-5F4E-B5ED-F6FC590DA428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 =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janus</a:t>
            </a:r>
            <a:r>
              <a:rPr lang="en-US" dirty="0" smtClean="0"/>
              <a:t>-debug</a:t>
            </a:r>
          </a:p>
          <a:p>
            <a:pPr lvl="1"/>
            <a:r>
              <a:rPr lang="en-US" dirty="0" smtClean="0"/>
              <a:t>Only debugging – no production work</a:t>
            </a:r>
          </a:p>
          <a:p>
            <a:pPr lvl="1"/>
            <a:r>
              <a:rPr lang="en-US" dirty="0" smtClean="0"/>
              <a:t>Maximum wall time 1 hour, 2 jobs per user</a:t>
            </a:r>
          </a:p>
          <a:p>
            <a:pPr lvl="2"/>
            <a:r>
              <a:rPr lang="en-US" dirty="0" smtClean="0"/>
              <a:t>(The maximum amount of time your job is allowed to run)</a:t>
            </a:r>
          </a:p>
          <a:p>
            <a:r>
              <a:rPr lang="en-US" dirty="0" err="1" smtClean="0"/>
              <a:t>janus</a:t>
            </a:r>
            <a:endParaRPr lang="en-US" dirty="0" smtClean="0"/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Maximum wall time of 24 hours, 480 nodes/job</a:t>
            </a:r>
          </a:p>
          <a:p>
            <a:r>
              <a:rPr lang="en-US" dirty="0" err="1" smtClean="0"/>
              <a:t>janus</a:t>
            </a:r>
            <a:r>
              <a:rPr lang="en-US" dirty="0" smtClean="0"/>
              <a:t>-long</a:t>
            </a:r>
          </a:p>
          <a:p>
            <a:pPr lvl="1"/>
            <a:r>
              <a:rPr lang="en-US" dirty="0" smtClean="0"/>
              <a:t>Maximum wall time of 7 days; 40 nodes/user</a:t>
            </a:r>
          </a:p>
          <a:p>
            <a:r>
              <a:rPr lang="en-US" dirty="0" err="1" smtClean="0"/>
              <a:t>himem</a:t>
            </a:r>
            <a:endParaRPr lang="en-US" dirty="0" smtClean="0"/>
          </a:p>
          <a:p>
            <a:r>
              <a:rPr lang="en-US" dirty="0" err="1" smtClean="0"/>
              <a:t>crestone</a:t>
            </a:r>
            <a:endParaRPr lang="en-US" dirty="0" smtClean="0"/>
          </a:p>
          <a:p>
            <a:r>
              <a:rPr lang="en-US" dirty="0" err="1" smtClean="0"/>
              <a:t>gpu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9164"/>
            <a:ext cx="8191533" cy="51295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Common software is available to everyone on the systems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ml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ml &lt;package&gt;/&lt;version&gt;</a:t>
            </a:r>
          </a:p>
          <a:p>
            <a:r>
              <a:rPr lang="en-US" sz="2600" dirty="0" smtClean="0"/>
              <a:t>Can install your own software</a:t>
            </a:r>
          </a:p>
          <a:p>
            <a:pPr lvl="1"/>
            <a:r>
              <a:rPr lang="en-US" sz="2600" dirty="0" smtClean="0"/>
              <a:t>But you are responsible for support</a:t>
            </a:r>
          </a:p>
          <a:p>
            <a:pPr lvl="1"/>
            <a:r>
              <a:rPr lang="en-US" sz="2600" dirty="0" smtClean="0"/>
              <a:t>We are happy to assist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introduced you to the basics of supercomputing</a:t>
            </a:r>
          </a:p>
          <a:p>
            <a:r>
              <a:rPr lang="en-US" dirty="0" smtClean="0"/>
              <a:t>Next, learn to:</a:t>
            </a:r>
          </a:p>
          <a:p>
            <a:pPr lvl="1"/>
            <a:r>
              <a:rPr lang="en-US" dirty="0" smtClean="0"/>
              <a:t>Use the command line</a:t>
            </a:r>
          </a:p>
          <a:p>
            <a:pPr lvl="1"/>
            <a:r>
              <a:rPr lang="en-US" dirty="0" smtClean="0"/>
              <a:t>Submit jobs!</a:t>
            </a:r>
          </a:p>
          <a:p>
            <a:pPr lvl="1"/>
            <a:r>
              <a:rPr lang="en-US" dirty="0" smtClean="0"/>
              <a:t>Transfer data!</a:t>
            </a:r>
          </a:p>
          <a:p>
            <a:pPr lvl="1"/>
            <a:r>
              <a:rPr lang="en-US" dirty="0" smtClean="0"/>
              <a:t>Load up some software!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smtClean="0"/>
              <a:t>:  </a:t>
            </a:r>
            <a:r>
              <a:rPr lang="en-US" smtClean="0"/>
              <a:t>@CUBoulderRC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349A-9684-4D4B-9B48-BAC3E768F8DE}" type="datetime1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/>
              <a:t>What</a:t>
            </a:r>
            <a:r>
              <a:rPr lang="en-US" sz="4000" dirty="0" smtClean="0">
                <a:solidFill>
                  <a:srgbClr val="6F664C"/>
                </a:solidFill>
              </a:rPr>
              <a:t> </a:t>
            </a:r>
            <a:r>
              <a:rPr lang="en-US" sz="4000" dirty="0" smtClean="0"/>
              <a:t>does Research Computing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manage </a:t>
            </a:r>
          </a:p>
          <a:p>
            <a:pPr lvl="1"/>
            <a:r>
              <a:rPr lang="en-US" dirty="0" smtClean="0"/>
              <a:t>Shared large scale compute resources</a:t>
            </a:r>
          </a:p>
          <a:p>
            <a:pPr lvl="1"/>
            <a:r>
              <a:rPr lang="en-US" dirty="0" smtClean="0"/>
              <a:t>Large scale storage</a:t>
            </a:r>
          </a:p>
          <a:p>
            <a:pPr lvl="1"/>
            <a:r>
              <a:rPr lang="en-US" dirty="0" smtClean="0"/>
              <a:t>High-speed network without firewalls – </a:t>
            </a:r>
            <a:r>
              <a:rPr lang="en-US" dirty="0" err="1" smtClean="0"/>
              <a:t>ScienceDMZ</a:t>
            </a:r>
            <a:endParaRPr lang="en-US" dirty="0" smtClean="0"/>
          </a:p>
          <a:p>
            <a:pPr lvl="1"/>
            <a:r>
              <a:rPr lang="en-US" dirty="0" smtClean="0"/>
              <a:t>Software and tools</a:t>
            </a:r>
          </a:p>
          <a:p>
            <a:r>
              <a:rPr lang="en-US" sz="2800" dirty="0" smtClean="0"/>
              <a:t>We provide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onsulting support for building scientific workflows on the RC platform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Data management support in collaboration with the Libraries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your instructors!</a:t>
            </a:r>
          </a:p>
          <a:p>
            <a:pPr lvl="1"/>
            <a:r>
              <a:rPr lang="en-US" dirty="0" smtClean="0"/>
              <a:t>Shelley Knuth</a:t>
            </a:r>
          </a:p>
          <a:p>
            <a:pPr lvl="1"/>
            <a:r>
              <a:rPr lang="en-US" dirty="0" smtClean="0"/>
              <a:t>Max Joseph</a:t>
            </a:r>
          </a:p>
          <a:p>
            <a:pPr lvl="1"/>
            <a:r>
              <a:rPr lang="en-US" dirty="0" smtClean="0"/>
              <a:t>Tim Dunn</a:t>
            </a:r>
          </a:p>
          <a:p>
            <a:pPr lvl="1"/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 smtClean="0"/>
          </a:p>
          <a:p>
            <a:pPr lvl="1"/>
            <a:r>
              <a:rPr lang="en-US" dirty="0" smtClean="0"/>
              <a:t>Aaron Holt</a:t>
            </a:r>
          </a:p>
          <a:p>
            <a:r>
              <a:rPr lang="en-US" dirty="0" smtClean="0"/>
              <a:t>Meet your assistants!</a:t>
            </a:r>
          </a:p>
          <a:p>
            <a:pPr lvl="1"/>
            <a:r>
              <a:rPr lang="en-US" dirty="0" smtClean="0"/>
              <a:t>Sarah </a:t>
            </a:r>
            <a:r>
              <a:rPr lang="en-US" dirty="0" err="1" smtClean="0"/>
              <a:t>Papich</a:t>
            </a:r>
            <a:endParaRPr lang="en-US" dirty="0" smtClean="0"/>
          </a:p>
          <a:p>
            <a:pPr lvl="1"/>
            <a:r>
              <a:rPr lang="en-US" dirty="0" smtClean="0"/>
              <a:t>Matt Oakley</a:t>
            </a:r>
          </a:p>
          <a:p>
            <a:pPr lvl="1"/>
            <a:r>
              <a:rPr lang="en-US" dirty="0" smtClean="0"/>
              <a:t>Zach </a:t>
            </a:r>
            <a:r>
              <a:rPr lang="en-US" smtClean="0"/>
              <a:t>Schira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00-B3E0-104D-B8A1-3D71ED0424D5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17945"/>
            <a:ext cx="1734312" cy="226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17945"/>
            <a:ext cx="1734311" cy="2268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4045" y="23065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 Dunn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4045" y="5063100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 Joseph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3655" y="2306591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Shelley Knuth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2642935"/>
            <a:ext cx="1786952" cy="2268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8" y="2616470"/>
            <a:ext cx="1786952" cy="2321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55" y="5066296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 dirty="0" smtClean="0"/>
              <a:t>09:00-10:15</a:t>
            </a:r>
            <a:r>
              <a:rPr lang="en-US" sz="2000" dirty="0"/>
              <a:t>	</a:t>
            </a:r>
            <a:r>
              <a:rPr lang="en-US" sz="2000" dirty="0" smtClean="0"/>
              <a:t>	What </a:t>
            </a:r>
            <a:r>
              <a:rPr lang="en-US" sz="2000" dirty="0"/>
              <a:t>is a Supercomputer?	</a:t>
            </a:r>
            <a:r>
              <a:rPr lang="en-US" sz="2000" dirty="0" smtClean="0"/>
              <a:t>Shelley </a:t>
            </a:r>
            <a:r>
              <a:rPr lang="en-US" sz="2000" dirty="0"/>
              <a:t>Knuth</a:t>
            </a:r>
          </a:p>
          <a:p>
            <a:pPr marL="114300" indent="0">
              <a:buNone/>
            </a:pPr>
            <a:r>
              <a:rPr lang="en-US" sz="2000" dirty="0"/>
              <a:t>10:15-10:30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/>
              <a:t>10:30-11:45	</a:t>
            </a:r>
            <a:r>
              <a:rPr lang="en-US" sz="2000" dirty="0" smtClean="0"/>
              <a:t>	Getting </a:t>
            </a:r>
            <a:r>
              <a:rPr lang="en-US" sz="2000" dirty="0"/>
              <a:t>to Know 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Max Joseph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the </a:t>
            </a:r>
            <a:r>
              <a:rPr lang="en-US" sz="2000" dirty="0"/>
              <a:t>Command Line</a:t>
            </a:r>
          </a:p>
          <a:p>
            <a:pPr marL="114300" indent="0">
              <a:buNone/>
            </a:pPr>
            <a:r>
              <a:rPr lang="en-US" sz="2000" dirty="0" smtClean="0"/>
              <a:t>11:45-13:00</a:t>
            </a:r>
            <a:r>
              <a:rPr lang="en-US" sz="2000" dirty="0"/>
              <a:t>	</a:t>
            </a:r>
            <a:r>
              <a:rPr lang="en-US" sz="2000" dirty="0" smtClean="0"/>
              <a:t>	Lunch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13:00-14:15</a:t>
            </a:r>
            <a:r>
              <a:rPr lang="en-US" sz="2000" dirty="0"/>
              <a:t>	</a:t>
            </a:r>
            <a:r>
              <a:rPr lang="en-US" sz="2000" dirty="0" smtClean="0"/>
              <a:t>	Submitting </a:t>
            </a:r>
            <a:r>
              <a:rPr lang="en-US" sz="2000" dirty="0"/>
              <a:t>Jobs </a:t>
            </a:r>
            <a:r>
              <a:rPr lang="en-US" sz="2000" dirty="0" smtClean="0"/>
              <a:t>	</a:t>
            </a:r>
            <a:r>
              <a:rPr lang="en-US" sz="2000" dirty="0"/>
              <a:t>	Shelley </a:t>
            </a:r>
            <a:r>
              <a:rPr lang="en-US" sz="2000" dirty="0" smtClean="0"/>
              <a:t>Knuth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to </a:t>
            </a:r>
            <a:r>
              <a:rPr lang="en-US" sz="2000" dirty="0"/>
              <a:t>the Supercomputer</a:t>
            </a:r>
          </a:p>
          <a:p>
            <a:pPr marL="114300" indent="0">
              <a:buNone/>
            </a:pPr>
            <a:r>
              <a:rPr lang="en-US" sz="2000" dirty="0" smtClean="0"/>
              <a:t>14:15-14:30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14:30-15:45</a:t>
            </a:r>
            <a:r>
              <a:rPr lang="en-US" sz="2000" dirty="0"/>
              <a:t>	</a:t>
            </a:r>
            <a:r>
              <a:rPr lang="en-US" sz="2000" dirty="0" smtClean="0"/>
              <a:t>	Installing </a:t>
            </a:r>
            <a:r>
              <a:rPr lang="en-US" sz="2000" dirty="0"/>
              <a:t>and Building 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Tim Dunn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Software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15:45-16:00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16:00-17:15</a:t>
            </a:r>
            <a:r>
              <a:rPr lang="en-US" sz="2000" dirty="0"/>
              <a:t>	</a:t>
            </a:r>
            <a:r>
              <a:rPr lang="en-US" sz="2000" dirty="0" smtClean="0"/>
              <a:t>	How </a:t>
            </a:r>
            <a:r>
              <a:rPr lang="en-US" sz="2000" dirty="0"/>
              <a:t>Can I Move and </a:t>
            </a:r>
            <a:r>
              <a:rPr lang="en-US" sz="2000" dirty="0" smtClean="0"/>
              <a:t>	</a:t>
            </a:r>
            <a:r>
              <a:rPr lang="en-US" sz="2000" dirty="0"/>
              <a:t>	Max </a:t>
            </a:r>
            <a:r>
              <a:rPr lang="en-US" sz="2000" dirty="0" smtClean="0"/>
              <a:t>Joseph</a:t>
            </a:r>
          </a:p>
          <a:p>
            <a:pPr marL="777240" lvl="2" indent="0">
              <a:buNone/>
            </a:pPr>
            <a:r>
              <a:rPr lang="en-US" dirty="0"/>
              <a:t>	</a:t>
            </a:r>
            <a:r>
              <a:rPr lang="en-US" dirty="0" smtClean="0"/>
              <a:t>		Store </a:t>
            </a:r>
            <a:r>
              <a:rPr lang="en-US" dirty="0"/>
              <a:t>All that Data?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1177"/>
            <a:ext cx="8271165" cy="49698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09:00-10:15</a:t>
            </a:r>
            <a:r>
              <a:rPr lang="en-US" sz="2000" dirty="0"/>
              <a:t>		</a:t>
            </a:r>
            <a:r>
              <a:rPr lang="en-US" sz="2000" dirty="0" smtClean="0"/>
              <a:t>What's Different</a:t>
            </a:r>
            <a:r>
              <a:rPr lang="en-US" sz="2000" dirty="0"/>
              <a:t>	</a:t>
            </a:r>
            <a:r>
              <a:rPr lang="en-US" sz="2000" dirty="0" smtClean="0"/>
              <a:t> About		</a:t>
            </a:r>
            <a:r>
              <a:rPr lang="en-US" sz="2000" smtClean="0"/>
              <a:t>Pete </a:t>
            </a:r>
            <a:r>
              <a:rPr lang="en-US" sz="2000" dirty="0" err="1" smtClean="0"/>
              <a:t>Ruprecht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Summit</a:t>
            </a:r>
            <a:r>
              <a:rPr lang="en-US" sz="2000" dirty="0"/>
              <a:t>?	</a:t>
            </a:r>
          </a:p>
          <a:p>
            <a:pPr marL="114300" indent="0">
              <a:buNone/>
            </a:pPr>
            <a:r>
              <a:rPr lang="en-US" sz="2000" dirty="0"/>
              <a:t>10:15-10:30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/>
              <a:t>10:30-11:45	</a:t>
            </a:r>
            <a:r>
              <a:rPr lang="en-US" sz="2000" dirty="0" smtClean="0"/>
              <a:t>	Using </a:t>
            </a:r>
            <a:r>
              <a:rPr lang="en-US" sz="2000" dirty="0"/>
              <a:t>the </a:t>
            </a:r>
            <a:r>
              <a:rPr lang="en-US" sz="2000" dirty="0" smtClean="0"/>
              <a:t>Supercomputer	Tim Dunn</a:t>
            </a:r>
          </a:p>
          <a:p>
            <a:pPr marL="114300" indent="0">
              <a:buNone/>
            </a:pPr>
            <a:r>
              <a:rPr lang="en-US" sz="2000" dirty="0" smtClean="0"/>
              <a:t>			from </a:t>
            </a:r>
            <a:r>
              <a:rPr lang="en-US" sz="2000" dirty="0"/>
              <a:t>a Website</a:t>
            </a:r>
          </a:p>
          <a:p>
            <a:pPr marL="114300" indent="0">
              <a:buNone/>
            </a:pPr>
            <a:r>
              <a:rPr lang="en-US" sz="2000" dirty="0" smtClean="0"/>
              <a:t>11:45-13:00</a:t>
            </a:r>
            <a:r>
              <a:rPr lang="en-US" sz="2000" dirty="0"/>
              <a:t>	</a:t>
            </a:r>
            <a:r>
              <a:rPr lang="en-US" sz="2000" dirty="0" smtClean="0"/>
              <a:t>	Lunch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13:00-14:15</a:t>
            </a:r>
            <a:r>
              <a:rPr lang="en-US" sz="2000" dirty="0"/>
              <a:t>	</a:t>
            </a:r>
            <a:r>
              <a:rPr lang="en-US" sz="2000" dirty="0" smtClean="0"/>
              <a:t>	What </a:t>
            </a:r>
            <a:r>
              <a:rPr lang="en-US" sz="2000" dirty="0"/>
              <a:t>is this Parallel 	</a:t>
            </a:r>
            <a:r>
              <a:rPr lang="en-US" sz="2000" dirty="0" smtClean="0"/>
              <a:t>	Shelley Knuth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Computing </a:t>
            </a:r>
            <a:r>
              <a:rPr lang="en-US" sz="2000" dirty="0"/>
              <a:t>Thing?</a:t>
            </a:r>
          </a:p>
          <a:p>
            <a:pPr marL="114300" indent="0">
              <a:buNone/>
            </a:pPr>
            <a:r>
              <a:rPr lang="en-US" sz="2000" dirty="0" smtClean="0"/>
              <a:t>14:15-14:30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14:30-15:45</a:t>
            </a:r>
            <a:r>
              <a:rPr lang="en-US" sz="2000" dirty="0"/>
              <a:t>	</a:t>
            </a:r>
            <a:r>
              <a:rPr lang="en-US" sz="2000" dirty="0" smtClean="0"/>
              <a:t>	Efficient </a:t>
            </a:r>
            <a:r>
              <a:rPr lang="en-US" sz="2000" dirty="0"/>
              <a:t>Submission </a:t>
            </a:r>
            <a:r>
              <a:rPr lang="en-US" sz="2000" dirty="0" smtClean="0"/>
              <a:t>of</a:t>
            </a:r>
            <a:r>
              <a:rPr lang="en-US" sz="2000" dirty="0"/>
              <a:t>	</a:t>
            </a:r>
            <a:r>
              <a:rPr lang="en-US" sz="2000" i="1" dirty="0"/>
              <a:t> </a:t>
            </a:r>
            <a:r>
              <a:rPr lang="en-US" sz="2000" i="1" dirty="0" smtClean="0"/>
              <a:t>	</a:t>
            </a:r>
            <a:r>
              <a:rPr lang="en-US" sz="2000" dirty="0" smtClean="0"/>
              <a:t>Aaron Holt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Serial </a:t>
            </a:r>
            <a:r>
              <a:rPr lang="en-US" sz="2000" dirty="0"/>
              <a:t>Jobs</a:t>
            </a:r>
          </a:p>
          <a:p>
            <a:pPr marL="114300" indent="0">
              <a:buNone/>
            </a:pPr>
            <a:r>
              <a:rPr lang="en-US" sz="2000" dirty="0" smtClean="0"/>
              <a:t>15:45-16:00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16:00-17:15</a:t>
            </a:r>
            <a:r>
              <a:rPr lang="en-US" sz="2000" dirty="0"/>
              <a:t>	</a:t>
            </a:r>
            <a:r>
              <a:rPr lang="en-US" sz="2000" dirty="0" smtClean="0"/>
              <a:t>	How </a:t>
            </a:r>
            <a:r>
              <a:rPr lang="en-US" sz="2000" dirty="0"/>
              <a:t>to Parallel </a:t>
            </a:r>
            <a:r>
              <a:rPr lang="en-US" sz="2000" dirty="0" smtClean="0"/>
              <a:t>Program	Shelley Knuth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supercomputer is one large computer made up of many smaller computers and processors</a:t>
            </a:r>
          </a:p>
          <a:p>
            <a:r>
              <a:rPr lang="en-US" smtClean="0"/>
              <a:t>Each different computer is called a node</a:t>
            </a:r>
          </a:p>
          <a:p>
            <a:r>
              <a:rPr lang="en-US" smtClean="0"/>
              <a:t>Each node has processors/cores</a:t>
            </a:r>
          </a:p>
          <a:p>
            <a:pPr lvl="1"/>
            <a:r>
              <a:rPr lang="en-US" smtClean="0"/>
              <a:t>Carry out the instructions of the computer</a:t>
            </a:r>
          </a:p>
          <a:p>
            <a:r>
              <a:rPr lang="en-US" smtClean="0"/>
              <a:t>With a supercomputer, all these different computers talk to each other through a communications network</a:t>
            </a:r>
          </a:p>
          <a:p>
            <a:pPr lvl="1"/>
            <a:r>
              <a:rPr lang="en-US" smtClean="0"/>
              <a:t>Example - InfiniBand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00-B3E0-104D-B8A1-3D71ED0424D5}" type="datetime1">
              <a:rPr lang="en-US" smtClean="0"/>
              <a:pPr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EB69-5DC7-4941-A4D8-03BFBAE889F5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7B2C-4108-E944-8064-D42653089F3C}" type="datetime1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4015</TotalTime>
  <Words>1384</Words>
  <Application>Microsoft Macintosh PowerPoint</Application>
  <PresentationFormat>On-screen Show (4:3)</PresentationFormat>
  <Paragraphs>365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Helvetica Neue</vt:lpstr>
      <vt:lpstr>ＭＳ Ｐゴシック</vt:lpstr>
      <vt:lpstr>Tahoma</vt:lpstr>
      <vt:lpstr>Times New Roman</vt:lpstr>
      <vt:lpstr>Arial</vt:lpstr>
      <vt:lpstr>rc-template</vt:lpstr>
      <vt:lpstr>What is a Supercomputer?</vt:lpstr>
      <vt:lpstr>Survey!</vt:lpstr>
      <vt:lpstr>What does Research Computing do?</vt:lpstr>
      <vt:lpstr>Who Are We?</vt:lpstr>
      <vt:lpstr>Agenda – Day 1</vt:lpstr>
      <vt:lpstr>Agenda – Day 2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Hardware - Janus Supercomputer</vt:lpstr>
      <vt:lpstr>Additional Compute Resources</vt:lpstr>
      <vt:lpstr>Different Node Types</vt:lpstr>
      <vt:lpstr>Storage Spaces</vt:lpstr>
      <vt:lpstr>What is Job Scheduling</vt:lpstr>
      <vt:lpstr>Job Scheduling</vt:lpstr>
      <vt:lpstr>Job Scheduling - Priority</vt:lpstr>
      <vt:lpstr>Job Schedulers - Slurm</vt:lpstr>
      <vt:lpstr>Running Jobs</vt:lpstr>
      <vt:lpstr>Queues</vt:lpstr>
      <vt:lpstr>Quality of Service = Queues</vt:lpstr>
      <vt:lpstr>Software</vt:lpstr>
      <vt:lpstr>What’s Next?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65</cp:revision>
  <cp:lastPrinted>2015-08-26T22:48:19Z</cp:lastPrinted>
  <dcterms:created xsi:type="dcterms:W3CDTF">2015-05-04T15:15:29Z</dcterms:created>
  <dcterms:modified xsi:type="dcterms:W3CDTF">2016-07-12T17:36:57Z</dcterms:modified>
</cp:coreProperties>
</file>