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768" r:id="rId2"/>
    <p:sldMasterId id="2147483780" r:id="rId3"/>
    <p:sldMasterId id="2147483792" r:id="rId4"/>
  </p:sldMasterIdLst>
  <p:notesMasterIdLst>
    <p:notesMasterId r:id="rId31"/>
  </p:notesMasterIdLst>
  <p:handoutMasterIdLst>
    <p:handoutMasterId r:id="rId32"/>
  </p:handoutMasterIdLst>
  <p:sldIdLst>
    <p:sldId id="312" r:id="rId5"/>
    <p:sldId id="295" r:id="rId6"/>
    <p:sldId id="292" r:id="rId7"/>
    <p:sldId id="284" r:id="rId8"/>
    <p:sldId id="269" r:id="rId9"/>
    <p:sldId id="303" r:id="rId10"/>
    <p:sldId id="294" r:id="rId11"/>
    <p:sldId id="304" r:id="rId12"/>
    <p:sldId id="305" r:id="rId13"/>
    <p:sldId id="290" r:id="rId14"/>
    <p:sldId id="306" r:id="rId15"/>
    <p:sldId id="311" r:id="rId16"/>
    <p:sldId id="310" r:id="rId17"/>
    <p:sldId id="307" r:id="rId18"/>
    <p:sldId id="308" r:id="rId19"/>
    <p:sldId id="309" r:id="rId20"/>
    <p:sldId id="288" r:id="rId21"/>
    <p:sldId id="289" r:id="rId22"/>
    <p:sldId id="314" r:id="rId23"/>
    <p:sldId id="297" r:id="rId24"/>
    <p:sldId id="300" r:id="rId25"/>
    <p:sldId id="299" r:id="rId26"/>
    <p:sldId id="301" r:id="rId27"/>
    <p:sldId id="268" r:id="rId28"/>
    <p:sldId id="287" r:id="rId29"/>
    <p:sldId id="31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92540"/>
  </p:normalViewPr>
  <p:slideViewPr>
    <p:cSldViewPr snapToGrid="0" snapToObjects="1">
      <p:cViewPr varScale="1">
        <p:scale>
          <a:sx n="84" d="100"/>
          <a:sy n="84" d="100"/>
        </p:scale>
        <p:origin x="2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821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757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3952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170-C86C-3649-BDE1-33A3EDC5AF66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6F8-7A7F-274A-A168-C58F13C390CD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7E43-309A-534A-B342-CDBE4636DF37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5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EB1-6E98-0547-99BF-D0027BB4EBAB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4F4-627E-F947-BAC7-27B376CE86CF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CA5-D989-984A-9E75-0EF01E16DE6C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303-0D69-BE4E-BAFF-6CC72824CDDB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3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CF41-D59B-E84A-BCC9-02E58775B87F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EA16-07AF-D54C-A97B-028517976A78}" type="datetime1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6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EF5-1D4D-CD46-88A1-6785361D7579}" type="datetime1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BB3B-26F2-4940-BB87-97BD157EDCF4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4FFA-4763-3940-BDBB-7F18909534D6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9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4DE-C38D-1A44-B9BF-05976128C428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4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0077-B841-C145-9C18-2283712C6CB4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0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81D-F8EC-CE48-9C59-6C88B5ABB1EE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AC1-AEB6-9A41-BDD0-DAA9B6767518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1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A815-03A6-0A4E-87FD-E86A8A9A40D3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80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3B44-5A0D-2F46-8081-2CFA459EEA7C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5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A974-C8F0-FD4D-806A-5E395EA7ABF6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4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6938-FA12-F64E-BCBB-389968695F02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13C-3CFF-D244-B5CD-47A2BF807C32}" type="datetime1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4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3029-698C-0248-BC99-62FB129A753A}" type="datetime1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354-8057-5441-A1FC-1462260F7946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968-7AA7-5241-BCA5-4F086041F83F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5BFF-E7C2-8743-A7E7-2D2559B97269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8BF2-6E25-B443-B461-3B792E9FA655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05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090-B02D-DA45-B0AE-3F004241AA66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3416-1E67-7849-A7E9-22356A0E6F30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36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077B-6B03-7F42-9161-87D0FE7973F8}" type="datetime1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884D-1469-1E46-9263-BB8D1ACB4A64}" type="datetime1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7E83-50E1-1045-83FA-0FAB594D1BD4}" type="datetime1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8BB-0C81-5F41-96D6-475C0F33378C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C08C-A000-C24C-B0D4-14F9DA784B8F}" type="datetime1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213-C7C4-C342-8E00-73B99A2E5FF4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D63A-C300-AB42-B746-B52450B9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7EA7-3A8C-C341-8841-47FEC12237B0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8EB7-869F-F647-8806-C029429A9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0869-9881-ED44-A01F-63192205CAAE}" type="datetime1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DE44-F003-0846-A2B3-E299C9004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7/16/16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lley.knuth@colorado.edu" TargetMode="External"/><Relationship Id="rId4" Type="http://schemas.openxmlformats.org/officeDocument/2006/relationships/hyperlink" Target="http://www.rc.colorado.edu" TargetMode="External"/><Relationship Id="rId5" Type="http://schemas.openxmlformats.org/officeDocument/2006/relationships/hyperlink" Target="http://goo.gl/forms/8VidcwOhRT" TargetMode="External"/><Relationship Id="rId6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8VidcwOhRT" TargetMode="External"/><Relationship Id="rId4" Type="http://schemas.openxmlformats.org/officeDocument/2006/relationships/hyperlink" Target="https://github.com/ResearchComputing/Final_Tutorials" TargetMode="External"/><Relationship Id="rId1" Type="http://schemas.openxmlformats.org/officeDocument/2006/relationships/slideLayout" Target="../slideLayouts/slideLayout35.xml"/><Relationship Id="rId2" Type="http://schemas.openxmlformats.org/officeDocument/2006/relationships/hyperlink" Target="mailto:rc-help@colorado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546100"/>
            <a:ext cx="7543800" cy="2593975"/>
          </a:xfrm>
        </p:spPr>
        <p:txBody>
          <a:bodyPr/>
          <a:lstStyle/>
          <a:p>
            <a:r>
              <a:rPr lang="en-US" dirty="0" smtClean="0"/>
              <a:t>What is this </a:t>
            </a:r>
            <a:r>
              <a:rPr lang="en-US" smtClean="0"/>
              <a:t>Parallel Computing Thing?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645400" cy="26860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Shelley Knuth, Research Computing, University of Colorado-Boulder</a:t>
            </a:r>
            <a:r>
              <a:rPr lang="en-US" dirty="0" smtClean="0"/>
              <a:t>		</a:t>
            </a:r>
          </a:p>
          <a:p>
            <a:r>
              <a:rPr lang="en-US" dirty="0" smtClean="0">
                <a:hlinkClick r:id="rId3"/>
              </a:rPr>
              <a:t>shelley.knuth@colorado.edu</a:t>
            </a:r>
            <a:r>
              <a:rPr lang="en-US" dirty="0" smtClean="0"/>
              <a:t>	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Questions?  #</a:t>
            </a:r>
            <a:r>
              <a:rPr lang="en-US" dirty="0" err="1" smtClean="0">
                <a:solidFill>
                  <a:schemeClr val="tx1"/>
                </a:solidFill>
              </a:rPr>
              <a:t>RC_Meetups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Link </a:t>
            </a:r>
            <a:r>
              <a:rPr lang="en-US" dirty="0">
                <a:solidFill>
                  <a:schemeClr val="tx1"/>
                </a:solidFill>
              </a:rPr>
              <a:t>to survey on this topic:</a:t>
            </a:r>
            <a:r>
              <a:rPr lang="en-US" dirty="0"/>
              <a:t> 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goo.gl/forms/8VidcwOhRT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Slides: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github.com/ResearchComputing/Final_Tutorials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14205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800" dirty="0"/>
              <a:t>A thread is a block of code with one entry and one exit that is abstract and is mapped onto a physical core.  Multiple threads can be mapped onto one core.</a:t>
            </a: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Threads communicate by depositing contents in shared memory area 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" y="1871208"/>
            <a:ext cx="4575628" cy="3292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1151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91532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Multi-Threaded, Shared Memory Parallelism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01600" y="1600201"/>
            <a:ext cx="6108699" cy="4350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Have a main program that loads all needed resources</a:t>
            </a:r>
          </a:p>
          <a:p>
            <a:pPr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Main program does many things, including run subroutines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Threads that can be run concurrently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</a:t>
            </a: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same resources from the main program, but also has local data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Threads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communicate through global memory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ensure multiple threads don’t update concurrently</a:t>
            </a:r>
          </a:p>
          <a:p>
            <a:pPr lvl="1">
              <a:spcBef>
                <a:spcPts val="480"/>
              </a:spcBef>
              <a:buSzPct val="100000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Where </a:t>
            </a:r>
            <a:r>
              <a:rPr lang="en-US" baseline="0" dirty="0" err="1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OpenMP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and programmers come in</a:t>
            </a: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6700" y="6132873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63" y="1177047"/>
            <a:ext cx="291753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9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</a:t>
            </a:r>
            <a:r>
              <a:rPr lang="en-US" sz="3200" smtClean="0"/>
              <a:t>MPI</a:t>
            </a:r>
            <a:endParaRPr lang="en-US" sz="3200" dirty="0" smtClean="0"/>
          </a:p>
          <a:p>
            <a:r>
              <a:rPr lang="en-US" sz="3200" smtClean="0"/>
              <a:t>Matlab</a:t>
            </a:r>
            <a:endParaRPr lang="en-US" sz="3200" dirty="0" smtClean="0"/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Memory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4394201" cy="2356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Tasks use own local memory when computing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reside on one or many machines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Communicate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sending and receiving messages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Have an inter-connect, such as </a:t>
            </a:r>
            <a:r>
              <a:rPr lang="en-US" sz="2600" dirty="0" err="1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Infiniband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343" y="5950135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www.ee.ryerson.ca</a:t>
            </a:r>
            <a:r>
              <a:rPr lang="en-US" sz="1600" dirty="0"/>
              <a:t>/~courses/ee8218/</a:t>
            </a:r>
            <a:r>
              <a:rPr lang="en-US" sz="1600" dirty="0" err="1"/>
              <a:t>mpi_openmp.pdf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54" y="1993949"/>
            <a:ext cx="4366845" cy="30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586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050091" cy="46478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Mimics </a:t>
            </a:r>
            <a:r>
              <a:rPr lang="en-US" dirty="0" err="1" smtClean="0"/>
              <a:t>OpenMP</a:t>
            </a:r>
            <a:r>
              <a:rPr lang="en-US" dirty="0" smtClean="0"/>
              <a:t> or MPI</a:t>
            </a:r>
          </a:p>
          <a:p>
            <a:pPr lvl="1"/>
            <a:r>
              <a:rPr lang="en-US" dirty="0" smtClean="0"/>
              <a:t>Depends on toolbox you have</a:t>
            </a:r>
          </a:p>
          <a:p>
            <a:pPr lvl="1"/>
            <a:r>
              <a:rPr lang="en-US" dirty="0" smtClean="0"/>
              <a:t>Easiest to get the Parallel Computing Toolbox</a:t>
            </a:r>
          </a:p>
          <a:p>
            <a:pPr lvl="1"/>
            <a:r>
              <a:rPr lang="en-US" dirty="0" smtClean="0"/>
              <a:t>Mimics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Easy to convert code from serial to parallel</a:t>
            </a:r>
          </a:p>
          <a:p>
            <a:pPr lvl="1"/>
            <a:r>
              <a:rPr lang="en-US" dirty="0" err="1" smtClean="0"/>
              <a:t>parfor</a:t>
            </a:r>
            <a:endParaRPr lang="en-US" dirty="0" smtClean="0"/>
          </a:p>
          <a:p>
            <a:pPr lvl="1"/>
            <a:r>
              <a:rPr lang="en-US" dirty="0" err="1" smtClean="0"/>
              <a:t>spmd</a:t>
            </a:r>
            <a:endParaRPr lang="en-US" dirty="0" smtClean="0"/>
          </a:p>
          <a:p>
            <a:r>
              <a:rPr lang="en-US" b="1" dirty="0" smtClean="0"/>
              <a:t>Workers: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</a:t>
            </a:r>
            <a:r>
              <a:rPr lang="en-US" smtClean="0"/>
              <a:t>:  @CUBoulderRC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goo.gl/forms/8VidcwOhRT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349A-9684-4D4B-9B48-BAC3E768F8DE}" type="datetime1">
              <a:rPr lang="en-US" smtClean="0"/>
              <a:t>7/16/16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1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42131</TotalTime>
  <Words>1176</Words>
  <Application>Microsoft Macintosh PowerPoint</Application>
  <PresentationFormat>On-screen Show (4:3)</PresentationFormat>
  <Paragraphs>218</Paragraphs>
  <Slides>26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Helvetica Neue</vt:lpstr>
      <vt:lpstr>Arial</vt:lpstr>
      <vt:lpstr>rc_computing2</vt:lpstr>
      <vt:lpstr>2_Custom Design</vt:lpstr>
      <vt:lpstr>Custom Design</vt:lpstr>
      <vt:lpstr>rc-template</vt:lpstr>
      <vt:lpstr>What is this Parallel Computing Thing?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Multi-Threaded, Shared Memory Parallelism</vt:lpstr>
      <vt:lpstr>OpenMP – Fork/Join</vt:lpstr>
      <vt:lpstr>Distributed Memory</vt:lpstr>
      <vt:lpstr>MPI</vt:lpstr>
      <vt:lpstr>MPI or OpenMP?</vt:lpstr>
      <vt:lpstr>Running Matlab in Parallel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Shelley Knuth</cp:lastModifiedBy>
  <cp:revision>240</cp:revision>
  <cp:lastPrinted>2015-09-23T22:57:39Z</cp:lastPrinted>
  <dcterms:created xsi:type="dcterms:W3CDTF">2014-02-26T23:56:00Z</dcterms:created>
  <dcterms:modified xsi:type="dcterms:W3CDTF">2016-07-16T19:52:34Z</dcterms:modified>
</cp:coreProperties>
</file>