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37"/>
  </p:notesMasterIdLst>
  <p:handoutMasterIdLst>
    <p:handoutMasterId r:id="rId38"/>
  </p:handoutMasterIdLst>
  <p:sldIdLst>
    <p:sldId id="257" r:id="rId2"/>
    <p:sldId id="315" r:id="rId3"/>
    <p:sldId id="302" r:id="rId4"/>
    <p:sldId id="299" r:id="rId5"/>
    <p:sldId id="259" r:id="rId6"/>
    <p:sldId id="300" r:id="rId7"/>
    <p:sldId id="301" r:id="rId8"/>
    <p:sldId id="316" r:id="rId9"/>
    <p:sldId id="298" r:id="rId10"/>
    <p:sldId id="276" r:id="rId11"/>
    <p:sldId id="277" r:id="rId12"/>
    <p:sldId id="260" r:id="rId13"/>
    <p:sldId id="269" r:id="rId14"/>
    <p:sldId id="270" r:id="rId15"/>
    <p:sldId id="318" r:id="rId16"/>
    <p:sldId id="303" r:id="rId17"/>
    <p:sldId id="304" r:id="rId18"/>
    <p:sldId id="263" r:id="rId19"/>
    <p:sldId id="278" r:id="rId20"/>
    <p:sldId id="319" r:id="rId21"/>
    <p:sldId id="285" r:id="rId22"/>
    <p:sldId id="286" r:id="rId23"/>
    <p:sldId id="287" r:id="rId24"/>
    <p:sldId id="312" r:id="rId25"/>
    <p:sldId id="292" r:id="rId26"/>
    <p:sldId id="289" r:id="rId27"/>
    <p:sldId id="310" r:id="rId28"/>
    <p:sldId id="311" r:id="rId29"/>
    <p:sldId id="313" r:id="rId30"/>
    <p:sldId id="314" r:id="rId31"/>
    <p:sldId id="306" r:id="rId32"/>
    <p:sldId id="308" r:id="rId33"/>
    <p:sldId id="320" r:id="rId34"/>
    <p:sldId id="307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2593"/>
  </p:normalViewPr>
  <p:slideViewPr>
    <p:cSldViewPr snapToGrid="0" snapToObjects="1">
      <p:cViewPr varScale="1">
        <p:scale>
          <a:sx n="99" d="100"/>
          <a:sy n="99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Main design consideration was running large parallel jobs really fast.  Stability was a tradeoff. 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6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6F307-C252-3144-8660-72083DC36D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6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1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700 users across 30 institutes and departments on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9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9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D8661-5F5C-0446-B925-11377E8768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TeraFlops</a:t>
            </a:r>
            <a:r>
              <a:rPr lang="en-US" dirty="0" smtClean="0"/>
              <a:t> are an appropriate measure of speed for some applications, but not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601E-F2CF-F84B-8D1C-8CE929678837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0000" y="6450988"/>
            <a:ext cx="457201" cy="321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3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08277" y="6471252"/>
            <a:ext cx="468923" cy="301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8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F9B-0FB8-8649-AF58-85065CCE31D7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7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1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DC13F8D8-D0AE-9D48-B4AF-815DBDF9B2D2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68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5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goo.gl/forms/8VidcwOhRT" TargetMode="External"/><Relationship Id="rId7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op500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rcpresurve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c.colorado.edu/support/userguide/accountreques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4" Type="http://schemas.openxmlformats.org/officeDocument/2006/relationships/hyperlink" Target="http://goo.gl/forms/8VidcwOhRT" TargetMode="External"/><Relationship Id="rId5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138" y="3854272"/>
            <a:ext cx="6461760" cy="24003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mtClean="0"/>
              <a:t>Shelley Knuth</a:t>
            </a:r>
          </a:p>
          <a:p>
            <a:pPr algn="ctr"/>
            <a:r>
              <a:rPr lang="en-US" smtClean="0">
                <a:hlinkClick r:id="rId3"/>
              </a:rPr>
              <a:t>shelley.knuth@colorado.edu</a:t>
            </a:r>
            <a:endParaRPr lang="en-US" smtClean="0"/>
          </a:p>
          <a:p>
            <a:endParaRPr lang="en-US" smtClean="0">
              <a:hlinkClick r:id="rId4"/>
            </a:endParaRPr>
          </a:p>
          <a:p>
            <a:pPr algn="ctr"/>
            <a:r>
              <a:rPr lang="en-US" smtClean="0">
                <a:hlinkClick r:id="rId5"/>
              </a:rPr>
              <a:t>www.rc.colorado.edu</a:t>
            </a:r>
            <a:r>
              <a:rPr lang="en-US" smtClean="0"/>
              <a:t>	</a:t>
            </a:r>
            <a:r>
              <a:rPr lang="en-US" smtClean="0">
                <a:solidFill>
                  <a:schemeClr val="tx1"/>
                </a:solidFill>
              </a:rPr>
              <a:t>Questions?  #RC_BasicSC</a:t>
            </a:r>
          </a:p>
          <a:p>
            <a:pPr algn="ctr"/>
            <a:endParaRPr lang="en-US" smtClean="0"/>
          </a:p>
          <a:p>
            <a:pPr algn="ctr"/>
            <a:r>
              <a:rPr lang="en-US" smtClean="0">
                <a:solidFill>
                  <a:schemeClr val="tx1"/>
                </a:solidFill>
              </a:rPr>
              <a:t>Link to survey on this topic:</a:t>
            </a:r>
            <a:r>
              <a:rPr lang="en-US" smtClean="0"/>
              <a:t>  </a:t>
            </a:r>
            <a:r>
              <a:rPr lang="en-US" smtClean="0">
                <a:hlinkClick r:id="rId6"/>
              </a:rPr>
              <a:t>http://goo.gl/forms/8VidcwOhRT</a:t>
            </a:r>
            <a:r>
              <a:rPr lang="en-US" smtClean="0"/>
              <a:t> </a:t>
            </a:r>
          </a:p>
          <a:p>
            <a:pPr algn="ctr"/>
            <a:endParaRPr lang="en-US" smtClean="0"/>
          </a:p>
          <a:p>
            <a:pPr algn="ctr"/>
            <a:r>
              <a:rPr lang="en-US" smtClean="0">
                <a:solidFill>
                  <a:schemeClr val="tx1"/>
                </a:solidFill>
              </a:rPr>
              <a:t>Slides:</a:t>
            </a:r>
            <a:r>
              <a:rPr lang="en-US" smtClean="0"/>
              <a:t> </a:t>
            </a:r>
            <a:r>
              <a:rPr lang="en-US" smtClean="0">
                <a:hlinkClick r:id="rId7"/>
              </a:rPr>
              <a:t>https://github.com/ResearchComputing/Final_Tutorials</a:t>
            </a:r>
            <a:r>
              <a:rPr lang="en-US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F84-57ED-634E-95B9-B664C3AB770A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A08-B04B-5740-9258-B1389A0D7433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7" name="Picture 6" descr="macbookp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1727729"/>
            <a:ext cx="4210188" cy="3054993"/>
          </a:xfrm>
          <a:prstGeom prst="rect">
            <a:avLst/>
          </a:prstGeom>
        </p:spPr>
      </p:pic>
      <p:pic>
        <p:nvPicPr>
          <p:cNvPr id="9" name="Picture 8" descr="google-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2" y="1727729"/>
            <a:ext cx="3377049" cy="3239771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C796-AEC8-A24E-8F0A-1EFD4AE0C1C5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0" y="2179852"/>
            <a:ext cx="2997870" cy="2997870"/>
          </a:xfrm>
          <a:prstGeom prst="rect">
            <a:avLst/>
          </a:prstGeom>
        </p:spPr>
      </p:pic>
      <p:pic>
        <p:nvPicPr>
          <p:cNvPr id="8" name="Picture 7" descr="indy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45" y="2299853"/>
            <a:ext cx="3945402" cy="276889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give you the opportunity to solve problems that are too complex for the desktop</a:t>
            </a:r>
          </a:p>
          <a:p>
            <a:pPr lvl="1"/>
            <a:r>
              <a:rPr lang="en-US" smtClean="0"/>
              <a:t>Might take hours, days, weeks, months, years </a:t>
            </a:r>
          </a:p>
          <a:p>
            <a:pPr lvl="1"/>
            <a:r>
              <a:rPr lang="en-US" smtClean="0"/>
              <a:t>If you use a supercomputer, might only take minutes, hours, days, or weeks</a:t>
            </a:r>
          </a:p>
          <a:p>
            <a:endParaRPr lang="en-US" smtClean="0"/>
          </a:p>
          <a:p>
            <a:r>
              <a:rPr lang="en-US" smtClean="0"/>
              <a:t>Useful for problems that require large amounts of memory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2723-B6C7-3940-A6F1-F61BA4408DAC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638"/>
            <a:ext cx="8597462" cy="1143000"/>
          </a:xfrm>
        </p:spPr>
        <p:txBody>
          <a:bodyPr/>
          <a:lstStyle/>
          <a:p>
            <a:r>
              <a:rPr lang="en-US" smtClean="0"/>
              <a:t>World’s Fastest Supercomputers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117403"/>
              </p:ext>
            </p:extLst>
          </p:nvPr>
        </p:nvGraphicFramePr>
        <p:xfrm>
          <a:off x="114300" y="1263880"/>
          <a:ext cx="8940362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24"/>
                <a:gridCol w="5184551"/>
                <a:gridCol w="1648733"/>
                <a:gridCol w="1414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TeraFlops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Supercomputing Center (Wuxi,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Sunway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125435.9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 Computer Center (Guangzhou,</a:t>
                      </a:r>
                      <a:r>
                        <a:rPr lang="en-US" sz="1700" baseline="0" dirty="0" smtClean="0"/>
                        <a:t>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54902.4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Oak Ridge National Laboratory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dirty="0" smtClean="0"/>
                        <a:t>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Titan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27112.5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DOE/NNSA/LLNL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Sequoia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20132.7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RIKEN Advanced Institute</a:t>
                      </a:r>
                      <a:r>
                        <a:rPr lang="en-US" sz="1700" baseline="0" dirty="0" smtClean="0"/>
                        <a:t> for Computational Science (Japan)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11280.4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DOE/Argonne National Lab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Mira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10066.3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DOE/NNSA/LANL/SNL (United States)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Trinity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11078.9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Swiss National Supercomputing Centre (Switzerland)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Piz </a:t>
                      </a:r>
                      <a:r>
                        <a:rPr lang="en-US" sz="1700" dirty="0" err="1" smtClean="0"/>
                        <a:t>Daint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7788.9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HLRS -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Höchstleistungsrechenzentrum Stuttgart (Germany)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Hazel Hen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7403.5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King Abdullah University of Science and Technology</a:t>
                      </a: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Saudi Arabia)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Shaheen</a:t>
                      </a:r>
                      <a:r>
                        <a:rPr lang="en-US" sz="1700" dirty="0" smtClean="0"/>
                        <a:t> II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7235.2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C8A-EB37-424E-A756-0DB6D78A1B63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4096" y="894696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www.top500.org</a:t>
            </a:r>
            <a:r>
              <a:rPr lang="en-US" dirty="0" smtClean="0"/>
              <a:t>	June 2016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Mean to Be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Titan can do 27 trillion calculations per second</a:t>
            </a:r>
          </a:p>
          <a:p>
            <a:endParaRPr lang="en-US" smtClean="0"/>
          </a:p>
          <a:p>
            <a:r>
              <a:rPr lang="en-US" smtClean="0"/>
              <a:t>A regular PC can perform 17 billion per second</a:t>
            </a:r>
          </a:p>
          <a:p>
            <a:pPr marL="114300" indent="0">
              <a:buNone/>
            </a:pPr>
            <a:endParaRPr lang="en-US" smtClean="0"/>
          </a:p>
          <a:p>
            <a:r>
              <a:rPr lang="en-US" smtClean="0"/>
              <a:t>Researchers can get access to some of these systems through XSEDE (The Extreme Science and Engineering Discovery Environment)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309-DF92-8A4E-A812-C4903C3D8A8F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Supercomputer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2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ahoma" charset="0"/>
                <a:ea typeface="ＭＳ Ｐゴシック" charset="0"/>
                <a:cs typeface="ＭＳ Ｐゴシック" charset="0"/>
              </a:rPr>
              <a:t>Hardware - Janus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47" y="1419325"/>
            <a:ext cx="5513039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smtClean="0"/>
              <a:t>1368 compute nodes (Dell C6100)</a:t>
            </a:r>
          </a:p>
          <a:p>
            <a:pPr>
              <a:defRPr/>
            </a:pPr>
            <a:r>
              <a:rPr lang="en-US" sz="2800" smtClean="0"/>
              <a:t>16,428 total cores</a:t>
            </a:r>
          </a:p>
          <a:p>
            <a:pPr>
              <a:defRPr/>
            </a:pPr>
            <a:r>
              <a:rPr lang="en-US" sz="2800" smtClean="0"/>
              <a:t>No battery backup of the compute nodes</a:t>
            </a:r>
          </a:p>
          <a:p>
            <a:pPr>
              <a:defRPr/>
            </a:pPr>
            <a:r>
              <a:rPr lang="en-US" sz="2800" smtClean="0"/>
              <a:t>Fully non-blocking QDR Infiniband network</a:t>
            </a:r>
          </a:p>
          <a:p>
            <a:pPr>
              <a:defRPr/>
            </a:pPr>
            <a:r>
              <a:rPr lang="en-US" sz="2800" smtClean="0"/>
              <a:t>960 TB of usable Lustre based scratch storage</a:t>
            </a:r>
          </a:p>
          <a:p>
            <a:pPr lvl="1">
              <a:defRPr/>
            </a:pPr>
            <a:r>
              <a:rPr lang="en-US" sz="2800" smtClean="0"/>
              <a:t>16-20 GB/s max throughput</a:t>
            </a:r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204D-DD8A-F643-B9D2-08EC19F164F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62" y="2088317"/>
            <a:ext cx="2997870" cy="299787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Compute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2 Graphics Processing Unit (GPU) Nodes</a:t>
            </a:r>
          </a:p>
          <a:p>
            <a:pPr lvl="1"/>
            <a:r>
              <a:rPr lang="en-US" sz="2800" smtClean="0"/>
              <a:t>Visualization of data</a:t>
            </a:r>
          </a:p>
          <a:p>
            <a:pPr lvl="1"/>
            <a:r>
              <a:rPr lang="en-US" sz="2800" smtClean="0"/>
              <a:t>Exploring GPUs for computing</a:t>
            </a:r>
          </a:p>
          <a:p>
            <a:r>
              <a:rPr lang="en-US" sz="2800" smtClean="0"/>
              <a:t>4 High Memory Nodes</a:t>
            </a:r>
          </a:p>
          <a:p>
            <a:pPr lvl="1"/>
            <a:r>
              <a:rPr lang="en-US" sz="2800" smtClean="0"/>
              <a:t>1 TB of memory, 60-80 cores per node</a:t>
            </a:r>
          </a:p>
          <a:p>
            <a:r>
              <a:rPr lang="en-US" sz="2800" smtClean="0"/>
              <a:t>16 Blades for long running jobs</a:t>
            </a:r>
          </a:p>
          <a:p>
            <a:pPr lvl="1"/>
            <a:r>
              <a:rPr lang="en-US" sz="2800" smtClean="0"/>
              <a:t>2-week walltimes allowed</a:t>
            </a:r>
          </a:p>
          <a:p>
            <a:pPr lvl="1"/>
            <a:r>
              <a:rPr lang="en-US" sz="2800" smtClean="0"/>
              <a:t>96 GB of memory (4 times more compared to a Janus node)</a:t>
            </a: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E3D3-8D3C-834E-815B-56BE34E1152C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</a:t>
            </a:r>
            <a:r>
              <a:rPr lang="en-US" dirty="0" smtClean="0"/>
              <a:t>submission</a:t>
            </a:r>
          </a:p>
          <a:p>
            <a:r>
              <a:rPr lang="en-US" dirty="0" smtClean="0"/>
              <a:t>Compile nodes</a:t>
            </a:r>
            <a:endParaRPr lang="en-US" dirty="0" smtClean="0"/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0852-5513-E046-BD5A-67CB45FAD2DF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095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System variations</a:t>
            </a:r>
          </a:p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Store source code</a:t>
            </a:r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</a:t>
            </a:r>
            <a:r>
              <a:rPr lang="en-US" dirty="0" smtClean="0"/>
              <a:t>(2 </a:t>
            </a:r>
            <a:r>
              <a:rPr lang="en-US" dirty="0" smtClean="0"/>
              <a:t>GB)</a:t>
            </a:r>
          </a:p>
          <a:p>
            <a:pPr lvl="1"/>
            <a:r>
              <a:rPr lang="en-US" dirty="0" smtClean="0"/>
              <a:t>Backed up</a:t>
            </a:r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Mid level quota </a:t>
            </a:r>
            <a:r>
              <a:rPr lang="en-US" dirty="0" smtClean="0"/>
              <a:t>(250 </a:t>
            </a:r>
            <a:r>
              <a:rPr lang="en-US" dirty="0" smtClean="0"/>
              <a:t>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Not 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7D7A-3E10-2746-841A-497F22B6C679}" type="datetime1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552966" y="1417637"/>
            <a:ext cx="3805437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Scratch Directory</a:t>
            </a:r>
            <a:endParaRPr lang="en-US" b="1" dirty="0"/>
          </a:p>
          <a:p>
            <a:pPr lvl="1"/>
            <a:r>
              <a:rPr lang="en-US" dirty="0"/>
              <a:t>Much larger – depends on system</a:t>
            </a:r>
          </a:p>
          <a:p>
            <a:pPr lvl="1"/>
            <a:r>
              <a:rPr lang="en-US" dirty="0"/>
              <a:t>Output from running jobs should go here</a:t>
            </a:r>
          </a:p>
          <a:p>
            <a:pPr lvl="1"/>
            <a:r>
              <a:rPr lang="en-US" dirty="0" smtClean="0"/>
              <a:t>Files generally purged at some point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RC and the workshop</a:t>
            </a:r>
          </a:p>
          <a:p>
            <a:r>
              <a:rPr lang="en-US" dirty="0" smtClean="0"/>
              <a:t>General information about supercomputers</a:t>
            </a:r>
          </a:p>
          <a:p>
            <a:r>
              <a:rPr lang="en-US" dirty="0" smtClean="0"/>
              <a:t>Supercomputer detail</a:t>
            </a:r>
          </a:p>
          <a:p>
            <a:r>
              <a:rPr lang="en-US" dirty="0" smtClean="0"/>
              <a:t>Running jobs</a:t>
            </a:r>
          </a:p>
          <a:p>
            <a:r>
              <a:rPr lang="en-US" dirty="0" smtClean="0"/>
              <a:t>Accessing RC resources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6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usually consist of many nodes</a:t>
            </a:r>
          </a:p>
          <a:p>
            <a:r>
              <a:rPr lang="en-US" smtClean="0"/>
              <a:t>Users submit jobs that may run on one or multiple nodes</a:t>
            </a:r>
          </a:p>
          <a:p>
            <a:r>
              <a:rPr lang="en-US" smtClean="0"/>
              <a:t>Sometimes these jobs are very large; sometimes there are many small jobs</a:t>
            </a:r>
          </a:p>
          <a:p>
            <a:r>
              <a:rPr lang="en-US" smtClean="0"/>
              <a:t>Need software that will distribute the jobs appropriately</a:t>
            </a:r>
          </a:p>
          <a:p>
            <a:pPr lvl="1"/>
            <a:r>
              <a:rPr lang="en-US" smtClean="0"/>
              <a:t>Make sure the job requirements are met</a:t>
            </a:r>
          </a:p>
          <a:p>
            <a:pPr lvl="2"/>
            <a:r>
              <a:rPr lang="en-US" smtClean="0"/>
              <a:t>Reserve nodes until enough are available to run a job</a:t>
            </a:r>
          </a:p>
          <a:p>
            <a:pPr lvl="2"/>
            <a:r>
              <a:rPr lang="en-US" smtClean="0"/>
              <a:t>Account for offline nodes</a:t>
            </a:r>
          </a:p>
          <a:p>
            <a:r>
              <a:rPr lang="en-US" smtClean="0"/>
              <a:t>Also need software to manage the resources</a:t>
            </a:r>
          </a:p>
          <a:p>
            <a:r>
              <a:rPr lang="en-US" smtClean="0"/>
              <a:t>Integrated with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0223-80CA-6040-BC46-EDFFF5F948D9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 smtClean="0"/>
              <a:t>People </a:t>
            </a:r>
            <a:r>
              <a:rPr lang="en-US" dirty="0" smtClean="0"/>
              <a:t>“buy” time to use the </a:t>
            </a:r>
            <a:r>
              <a:rPr lang="en-US" dirty="0" smtClean="0"/>
              <a:t>resources (allocation)</a:t>
            </a:r>
            <a:endParaRPr lang="en-US" dirty="0" smtClean="0"/>
          </a:p>
          <a:p>
            <a:pPr lvl="1"/>
            <a:r>
              <a:rPr lang="en-US" dirty="0" smtClean="0"/>
              <a:t>Shared system</a:t>
            </a:r>
          </a:p>
          <a:p>
            <a:pPr lvl="1"/>
            <a:r>
              <a:rPr lang="en-US" dirty="0" smtClean="0"/>
              <a:t>Request the amount of resources needed and for how long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pPr lvl="1"/>
            <a:r>
              <a:rPr lang="en-US" dirty="0" smtClean="0"/>
              <a:t>Once the job is run they are “charged” for the time they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ABE0-14DE-BC4B-91D1-2209001212ED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 -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jobs receive priority?</a:t>
            </a:r>
          </a:p>
          <a:p>
            <a:pPr lvl="1"/>
            <a:r>
              <a:rPr lang="en-US" smtClean="0"/>
              <a:t>Can depend on the center</a:t>
            </a:r>
          </a:p>
          <a:p>
            <a:pPr lvl="1"/>
            <a:r>
              <a:rPr lang="en-US" smtClean="0"/>
              <a:t>Can arrange for certain people who “pay more” receive priority</a:t>
            </a:r>
          </a:p>
          <a:p>
            <a:pPr lvl="1"/>
            <a:r>
              <a:rPr lang="en-US" smtClean="0"/>
              <a:t>Generally though based on job size and time of entry</a:t>
            </a:r>
          </a:p>
          <a:p>
            <a:r>
              <a:rPr lang="en-US" smtClean="0"/>
              <a:t>Might have different queues based on different job needs</a:t>
            </a:r>
          </a:p>
          <a:p>
            <a:r>
              <a:rPr lang="en-US" smtClean="0"/>
              <a:t>Can receive priority on a job by creating a reservation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A16B-35A9-4A48-A925-68D8B138E1D9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amount of time your job will be allowed to run</a:t>
            </a:r>
          </a:p>
          <a:p>
            <a:r>
              <a:rPr lang="en-US" dirty="0" smtClean="0"/>
              <a:t>How do I know how much time that will be?</a:t>
            </a:r>
          </a:p>
          <a:p>
            <a:r>
              <a:rPr lang="en-US" dirty="0" smtClean="0"/>
              <a:t>What happens if I select too much time?</a:t>
            </a:r>
          </a:p>
          <a:p>
            <a:r>
              <a:rPr lang="en-US" dirty="0" smtClean="0"/>
              <a:t>What happens if I select too little time?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Schedulers - Slurm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Jobs on supercomputers are managed and run by different software</a:t>
            </a:r>
          </a:p>
          <a:p>
            <a:endParaRPr lang="en-US" smtClean="0"/>
          </a:p>
          <a:p>
            <a:r>
              <a:rPr lang="en-US" smtClean="0"/>
              <a:t>Simple Linux Utility for Resource Management (Slurm)</a:t>
            </a:r>
          </a:p>
          <a:p>
            <a:pPr lvl="1"/>
            <a:r>
              <a:rPr lang="en-US" smtClean="0"/>
              <a:t>Open source software package</a:t>
            </a:r>
          </a:p>
          <a:p>
            <a:endParaRPr lang="en-US" smtClean="0"/>
          </a:p>
          <a:p>
            <a:r>
              <a:rPr lang="en-US" smtClean="0"/>
              <a:t>Slurm is a resource manager</a:t>
            </a:r>
          </a:p>
          <a:p>
            <a:pPr lvl="1"/>
            <a:r>
              <a:rPr lang="en-US" smtClean="0"/>
              <a:t>Keeps track of what nodes are busy/available, and what jobs are queued or running</a:t>
            </a:r>
          </a:p>
          <a:p>
            <a:r>
              <a:rPr lang="en-US" smtClean="0"/>
              <a:t>Slurm is a scheduler</a:t>
            </a:r>
          </a:p>
          <a:p>
            <a:pPr lvl="1"/>
            <a:r>
              <a:rPr lang="en-US" smtClean="0"/>
              <a:t>Tells the resource manager when to run which job on the available resources</a:t>
            </a:r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C82-5CED-1D4D-8A60-2BF62DF704F8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What is a “job”?</a:t>
            </a:r>
          </a:p>
          <a:p>
            <a:endParaRPr lang="en-US" smtClean="0"/>
          </a:p>
          <a:p>
            <a:r>
              <a:rPr lang="en-US" smtClean="0"/>
              <a:t>Interactive jobs</a:t>
            </a:r>
          </a:p>
          <a:p>
            <a:pPr lvl="1"/>
            <a:r>
              <a:rPr lang="en-US" smtClean="0"/>
              <a:t>Work interactively at the command line of a compute node</a:t>
            </a:r>
          </a:p>
          <a:p>
            <a:pPr lvl="1"/>
            <a:endParaRPr lang="en-US" smtClean="0"/>
          </a:p>
          <a:p>
            <a:r>
              <a:rPr lang="en-US" smtClean="0"/>
              <a:t>Batch jobs</a:t>
            </a:r>
          </a:p>
          <a:p>
            <a:pPr lvl="1"/>
            <a:r>
              <a:rPr lang="en-US" smtClean="0"/>
              <a:t>Submit job that will be executed when resources are available</a:t>
            </a:r>
          </a:p>
          <a:p>
            <a:pPr lvl="1"/>
            <a:r>
              <a:rPr lang="en-US" smtClean="0"/>
              <a:t>Create a text file containing information about the job</a:t>
            </a:r>
          </a:p>
          <a:p>
            <a:pPr lvl="1"/>
            <a:r>
              <a:rPr lang="en-US" smtClean="0"/>
              <a:t>Submit the job file to a queue</a:t>
            </a:r>
          </a:p>
          <a:p>
            <a:endParaRPr lang="en-US" smtClean="0"/>
          </a:p>
          <a:p>
            <a:r>
              <a:rPr lang="en-US" smtClean="0"/>
              <a:t>Load the Slurm module!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0A9-C42A-574F-A77B-1838B43B69F0}" type="datetime1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pPr lvl="1"/>
            <a:r>
              <a:rPr lang="en-US" dirty="0" smtClean="0"/>
              <a:t>Standard input (keyboard)</a:t>
            </a:r>
          </a:p>
          <a:p>
            <a:pPr lvl="1"/>
            <a:r>
              <a:rPr lang="en-US" dirty="0" smtClean="0"/>
              <a:t>File name</a:t>
            </a:r>
          </a:p>
          <a:p>
            <a:pPr lvl="2"/>
            <a:r>
              <a:rPr lang="en-US" dirty="0" smtClean="0"/>
              <a:t>Options preceded with #SBATCH </a:t>
            </a:r>
          </a:p>
          <a:p>
            <a:r>
              <a:rPr lang="en-US" dirty="0" err="1" smtClean="0"/>
              <a:t>sbatch</a:t>
            </a:r>
            <a:r>
              <a:rPr lang="en-US" dirty="0" smtClean="0"/>
              <a:t> exits immediately after receiving a </a:t>
            </a:r>
            <a:r>
              <a:rPr lang="en-US" dirty="0" err="1" smtClean="0"/>
              <a:t>slurm</a:t>
            </a:r>
            <a:r>
              <a:rPr lang="en-US" dirty="0" smtClean="0"/>
              <a:t> job ID</a:t>
            </a:r>
          </a:p>
          <a:p>
            <a:r>
              <a:rPr lang="en-US" dirty="0" smtClean="0"/>
              <a:t>By default, standard output and errors go to file named </a:t>
            </a:r>
            <a:r>
              <a:rPr lang="en-US" dirty="0" err="1" smtClean="0"/>
              <a:t>slurm</a:t>
            </a:r>
            <a:r>
              <a:rPr lang="en-US" dirty="0" smtClean="0"/>
              <a:t>-%</a:t>
            </a:r>
            <a:r>
              <a:rPr lang="en-US" dirty="0" err="1" smtClean="0"/>
              <a:t>j.out</a:t>
            </a:r>
            <a:r>
              <a:rPr lang="en-US" dirty="0" smtClean="0"/>
              <a:t> (job allocation number)</a:t>
            </a:r>
          </a:p>
          <a:p>
            <a:r>
              <a:rPr lang="en-US" dirty="0" err="1" smtClean="0"/>
              <a:t>Slurm</a:t>
            </a:r>
            <a:r>
              <a:rPr lang="en-US" dirty="0" smtClean="0"/>
              <a:t> runs a single copy of the script on the first node in the set of allocated nodes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88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batch script put:</a:t>
            </a:r>
          </a:p>
          <a:p>
            <a:pPr marL="114300" indent="0">
              <a:buNone/>
            </a:pPr>
            <a:r>
              <a:rPr lang="en-US" dirty="0" smtClean="0"/>
              <a:t>   #</a:t>
            </a:r>
            <a:r>
              <a:rPr lang="en-US" dirty="0" smtClean="0"/>
              <a:t>SBATCH &lt;options</a:t>
            </a:r>
            <a:r>
              <a:rPr lang="en-US" dirty="0"/>
              <a:t>&gt;     OR  </a:t>
            </a:r>
            <a:r>
              <a:rPr lang="en-US" dirty="0" err="1"/>
              <a:t>sbatch</a:t>
            </a:r>
            <a:r>
              <a:rPr lang="en-US" dirty="0"/>
              <a:t> &lt;options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Allocation: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A=&lt;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account_no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Checkpoints: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checkpoint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=&lt;interval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Sending emails: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--mail-type=&lt;type&gt;</a:t>
            </a:r>
          </a:p>
          <a:p>
            <a:r>
              <a:rPr lang="en-US" dirty="0" smtClean="0"/>
              <a:t>Email address: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--mail-user=&lt;user&gt;</a:t>
            </a:r>
          </a:p>
          <a:p>
            <a:r>
              <a:rPr lang="en-US" dirty="0" smtClean="0"/>
              <a:t>Number of nodes: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-N &lt;nodes&gt;</a:t>
            </a:r>
            <a:r>
              <a:rPr lang="en-US" dirty="0" smtClean="0"/>
              <a:t> or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--nodes=&lt;nodes&gt;</a:t>
            </a:r>
          </a:p>
          <a:p>
            <a:r>
              <a:rPr lang="en-US" dirty="0" smtClean="0"/>
              <a:t>Queues: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Reservation: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--reservation=&lt;name&gt;</a:t>
            </a:r>
          </a:p>
          <a:p>
            <a:r>
              <a:rPr lang="en-US" dirty="0" smtClean="0"/>
              <a:t>Wall time: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--time=&lt;wall time&gt;</a:t>
            </a:r>
          </a:p>
          <a:p>
            <a:r>
              <a:rPr lang="en-US" dirty="0" smtClean="0"/>
              <a:t>Job Name: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-J &lt;jobname&gt;</a:t>
            </a:r>
            <a:r>
              <a:rPr lang="en-US" dirty="0" smtClean="0"/>
              <a:t> or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–job-name=&lt;jobname&gt;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3958" y="11234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7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several ways to define a “queue”</a:t>
            </a:r>
          </a:p>
          <a:p>
            <a:r>
              <a:rPr lang="en-US" smtClean="0"/>
              <a:t>Clusters may have different queues set up to run different types of jobs</a:t>
            </a:r>
          </a:p>
          <a:p>
            <a:pPr lvl="1"/>
            <a:r>
              <a:rPr lang="en-US" smtClean="0"/>
              <a:t>Certain queues might exist on certain clusters/resources</a:t>
            </a:r>
          </a:p>
          <a:p>
            <a:pPr lvl="1"/>
            <a:r>
              <a:rPr lang="en-US" smtClean="0"/>
              <a:t>Other queues might be limited by maximum wall time</a:t>
            </a:r>
          </a:p>
          <a:p>
            <a:r>
              <a:rPr lang="en-US" smtClean="0"/>
              <a:t>Slurm can use a “quality of service” for each queue</a:t>
            </a:r>
          </a:p>
          <a:p>
            <a:pPr lvl="1"/>
            <a:r>
              <a:rPr lang="en-US" smtClean="0"/>
              <a:t>aka “QOS”</a:t>
            </a:r>
          </a:p>
          <a:p>
            <a:r>
              <a:rPr lang="en-US" smtClean="0"/>
              <a:t>Also can use a “partition” (or set of nodes) that corresponds to a queue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Survey!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tinyurl.com/rcpresurvey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42FA-63B7-4548-92FB-97C64F04D3AA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of Service =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9164"/>
            <a:ext cx="8191533" cy="5129526"/>
          </a:xfrm>
        </p:spPr>
        <p:txBody>
          <a:bodyPr>
            <a:normAutofit/>
          </a:bodyPr>
          <a:lstStyle/>
          <a:p>
            <a:r>
              <a:rPr lang="en-US" smtClean="0"/>
              <a:t>janus-debug</a:t>
            </a:r>
          </a:p>
          <a:p>
            <a:pPr lvl="1"/>
            <a:r>
              <a:rPr lang="en-US" smtClean="0"/>
              <a:t>Only debugging – no production work</a:t>
            </a:r>
          </a:p>
          <a:p>
            <a:pPr lvl="1"/>
            <a:r>
              <a:rPr lang="en-US" smtClean="0"/>
              <a:t>Maximum wall time 1 hour, 2 jobs per user</a:t>
            </a:r>
          </a:p>
          <a:p>
            <a:pPr lvl="2"/>
            <a:r>
              <a:rPr lang="en-US" smtClean="0"/>
              <a:t>(The maximum amount of time your job is allowed to run)</a:t>
            </a:r>
          </a:p>
          <a:p>
            <a:r>
              <a:rPr lang="en-US" smtClean="0"/>
              <a:t>janus</a:t>
            </a:r>
          </a:p>
          <a:p>
            <a:pPr lvl="1"/>
            <a:r>
              <a:rPr lang="en-US" smtClean="0"/>
              <a:t>Default</a:t>
            </a:r>
          </a:p>
          <a:p>
            <a:pPr lvl="1"/>
            <a:r>
              <a:rPr lang="en-US" smtClean="0"/>
              <a:t>Maximum wall time of 24 hours, 480 nodes/job</a:t>
            </a:r>
          </a:p>
          <a:p>
            <a:r>
              <a:rPr lang="en-US" smtClean="0"/>
              <a:t>janus-long</a:t>
            </a:r>
          </a:p>
          <a:p>
            <a:pPr lvl="1"/>
            <a:r>
              <a:rPr lang="en-US" smtClean="0"/>
              <a:t>Maximum wall time of 7 days; 40 nodes/user</a:t>
            </a:r>
          </a:p>
          <a:p>
            <a:r>
              <a:rPr lang="en-US" smtClean="0"/>
              <a:t>himem</a:t>
            </a:r>
          </a:p>
          <a:p>
            <a:r>
              <a:rPr lang="en-US" smtClean="0"/>
              <a:t>crestone</a:t>
            </a:r>
          </a:p>
          <a:p>
            <a:r>
              <a:rPr lang="en-US" smtClean="0"/>
              <a:t>gpu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7BA9-CFE4-9D47-98D1-5915D914964A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4471"/>
            <a:ext cx="8191533" cy="4211326"/>
          </a:xfrm>
        </p:spPr>
        <p:txBody>
          <a:bodyPr>
            <a:normAutofit/>
          </a:bodyPr>
          <a:lstStyle/>
          <a:p>
            <a:r>
              <a:rPr lang="en-US" sz="2600" smtClean="0"/>
              <a:t>Common software is available to everyone on the systems</a:t>
            </a:r>
          </a:p>
          <a:p>
            <a:r>
              <a:rPr lang="en-US" sz="2600" dirty="0" smtClean="0"/>
              <a:t>To find out what software is available, you can type </a:t>
            </a:r>
            <a:r>
              <a:rPr lang="en-US" sz="2600" b="1" dirty="0" smtClean="0"/>
              <a:t>ml avail</a:t>
            </a:r>
          </a:p>
          <a:p>
            <a:r>
              <a:rPr lang="en-US" sz="2600" dirty="0" smtClean="0"/>
              <a:t>To set up your environment to use a software package, type </a:t>
            </a:r>
            <a:r>
              <a:rPr lang="en-US" sz="2600" b="1" dirty="0" smtClean="0"/>
              <a:t>ml &lt;package&gt;/&lt;version&gt;</a:t>
            </a:r>
          </a:p>
          <a:p>
            <a:r>
              <a:rPr lang="en-US" sz="2600" dirty="0" smtClean="0"/>
              <a:t>Can install your own software</a:t>
            </a:r>
          </a:p>
          <a:p>
            <a:pPr lvl="1"/>
            <a:r>
              <a:rPr lang="en-US" sz="2600" dirty="0" smtClean="0"/>
              <a:t>But you are responsible for support</a:t>
            </a:r>
          </a:p>
          <a:p>
            <a:pPr lvl="1"/>
            <a:r>
              <a:rPr lang="en-US" sz="2600" dirty="0" smtClean="0"/>
              <a:t>We are happy to assist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B28-B30E-D048-ABCB-A2BFD4CA1212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 to Use RC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Apply for an RC account</a:t>
            </a:r>
          </a:p>
          <a:p>
            <a:pPr lvl="1"/>
            <a:r>
              <a:rPr lang="en-US" sz="2600" dirty="0">
                <a:hlinkClick r:id="rId3"/>
              </a:rPr>
              <a:t>https:/</a:t>
            </a:r>
            <a:r>
              <a:rPr lang="en-US" sz="2600" dirty="0" smtClean="0">
                <a:hlinkClick r:id="rId3"/>
              </a:rPr>
              <a:t>/portals.rc.colorado.edu/account/request</a:t>
            </a:r>
            <a:endParaRPr lang="en-US" sz="2600" dirty="0" smtClean="0"/>
          </a:p>
          <a:p>
            <a:pPr marL="411480" lvl="1" indent="0">
              <a:buNone/>
            </a:pPr>
            <a:endParaRPr lang="en-US" sz="1200" dirty="0" smtClean="0"/>
          </a:p>
          <a:p>
            <a:r>
              <a:rPr lang="en-US" sz="2600" dirty="0" smtClean="0"/>
              <a:t>Get registered with Duo</a:t>
            </a:r>
          </a:p>
          <a:p>
            <a:pPr lvl="1"/>
            <a:r>
              <a:rPr lang="en-US" dirty="0" smtClean="0"/>
              <a:t>Duo invitation</a:t>
            </a:r>
          </a:p>
          <a:p>
            <a:pPr lvl="1"/>
            <a:r>
              <a:rPr lang="en-US" dirty="0" smtClean="0"/>
              <a:t>Smart phone app</a:t>
            </a:r>
          </a:p>
          <a:p>
            <a:pPr lvl="1"/>
            <a:r>
              <a:rPr lang="en-US" dirty="0" smtClean="0"/>
              <a:t>Push notifications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sz="2600" dirty="0" smtClean="0"/>
              <a:t>Apply for a computing allocation</a:t>
            </a:r>
          </a:p>
          <a:p>
            <a:pPr lvl="1"/>
            <a:r>
              <a:rPr lang="en-US" dirty="0" smtClean="0"/>
              <a:t>Startup allocation of 50K SU granted immediately</a:t>
            </a:r>
          </a:p>
          <a:p>
            <a:pPr lvl="1"/>
            <a:r>
              <a:rPr lang="en-US" dirty="0" smtClean="0"/>
              <a:t>Additional SU require a proposal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3B5-3204-294A-A8AE-42C29FD994E9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Janus/Summit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600200"/>
            <a:ext cx="8778240" cy="468849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access RC’s computing, in general: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–l &lt;username&gt;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 duo:&lt;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identikey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Need the Duo application</a:t>
            </a: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CC7-E869-3644-9623-1911B01EF1A3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far we’ve introduced you to the basics of supercomputing</a:t>
            </a:r>
          </a:p>
          <a:p>
            <a:r>
              <a:rPr lang="en-US" smtClean="0"/>
              <a:t>Next, learn to:</a:t>
            </a:r>
          </a:p>
          <a:p>
            <a:pPr lvl="1"/>
            <a:r>
              <a:rPr lang="en-US" smtClean="0"/>
              <a:t>Use the command line</a:t>
            </a:r>
          </a:p>
          <a:p>
            <a:pPr lvl="1"/>
            <a:r>
              <a:rPr lang="en-US" smtClean="0"/>
              <a:t>Submit jobs!</a:t>
            </a:r>
          </a:p>
          <a:p>
            <a:pPr lvl="1"/>
            <a:r>
              <a:rPr lang="en-US" smtClean="0"/>
              <a:t>Transfer data!</a:t>
            </a:r>
          </a:p>
          <a:p>
            <a:pPr lvl="1"/>
            <a:r>
              <a:rPr lang="en-US" smtClean="0"/>
              <a:t>Load up some software!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A1B-E201-B046-8339-37504C9826D2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Email </a:t>
            </a:r>
            <a:r>
              <a:rPr lang="en-US" smtClean="0">
                <a:hlinkClick r:id="rId3"/>
              </a:rPr>
              <a:t>rc-help@colorado.edu</a:t>
            </a:r>
            <a:endParaRPr lang="en-US" smtClean="0"/>
          </a:p>
          <a:p>
            <a:r>
              <a:rPr lang="en-US" smtClean="0"/>
              <a:t>Twitter:  @CUBoulderRC</a:t>
            </a:r>
          </a:p>
          <a:p>
            <a:endParaRPr lang="en-US" smtClean="0"/>
          </a:p>
          <a:p>
            <a:r>
              <a:rPr lang="en-US" smtClean="0"/>
              <a:t>Link to survey on this topic:  </a:t>
            </a:r>
            <a:r>
              <a:rPr lang="en-US" smtClean="0">
                <a:hlinkClick r:id="rId4"/>
              </a:rPr>
              <a:t>http://goo.gl/forms/8VidcwOhRT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Slides: </a:t>
            </a:r>
            <a:r>
              <a:rPr lang="en-US" smtClean="0">
                <a:hlinkClick r:id="rId5"/>
              </a:rPr>
              <a:t>https://github.com/ResearchComputing/Final_Tutorials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7E9C-40DB-7B43-A10F-151590E5062B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164"/>
            <a:ext cx="8623230" cy="1143000"/>
          </a:xfrm>
        </p:spPr>
        <p:txBody>
          <a:bodyPr>
            <a:normAutofit/>
          </a:bodyPr>
          <a:lstStyle/>
          <a:p>
            <a:r>
              <a:rPr lang="en-US" sz="4000" smtClean="0"/>
              <a:t>What</a:t>
            </a:r>
            <a:r>
              <a:rPr lang="en-US" sz="4000" smtClean="0">
                <a:solidFill>
                  <a:srgbClr val="6F664C"/>
                </a:solidFill>
              </a:rPr>
              <a:t> </a:t>
            </a:r>
            <a:r>
              <a:rPr lang="en-US" sz="4000" smtClean="0"/>
              <a:t>does Research Computing do?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We manage </a:t>
            </a:r>
          </a:p>
          <a:p>
            <a:pPr lvl="1"/>
            <a:r>
              <a:rPr lang="en-US" smtClean="0"/>
              <a:t>Shared large scale compute resources</a:t>
            </a:r>
          </a:p>
          <a:p>
            <a:pPr lvl="1"/>
            <a:r>
              <a:rPr lang="en-US" smtClean="0"/>
              <a:t>Large scale storage</a:t>
            </a:r>
          </a:p>
          <a:p>
            <a:pPr lvl="1"/>
            <a:r>
              <a:rPr lang="en-US" smtClean="0"/>
              <a:t>High-speed network without firewalls – ScienceDMZ</a:t>
            </a:r>
          </a:p>
          <a:p>
            <a:pPr lvl="1"/>
            <a:r>
              <a:rPr lang="en-US" smtClean="0"/>
              <a:t>Software and tools</a:t>
            </a:r>
          </a:p>
          <a:p>
            <a:r>
              <a:rPr lang="en-US" sz="2800" smtClean="0"/>
              <a:t>We provide</a:t>
            </a:r>
          </a:p>
          <a:p>
            <a:pPr lvl="1"/>
            <a:r>
              <a:rPr lang="en-US" smtClean="0"/>
              <a:t>Consulting support for building scientific workflows on the RC platform</a:t>
            </a:r>
          </a:p>
          <a:p>
            <a:pPr lvl="1"/>
            <a:r>
              <a:rPr lang="en-US" smtClean="0"/>
              <a:t>Training</a:t>
            </a:r>
          </a:p>
          <a:p>
            <a:pPr lvl="1"/>
            <a:r>
              <a:rPr lang="en-US" smtClean="0"/>
              <a:t>Data management support in collaboration with the Libraries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E0BD-9C81-354B-83FB-E90F13BA2F68}" type="datetime1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Meet your instructors!</a:t>
            </a:r>
          </a:p>
          <a:p>
            <a:pPr lvl="1"/>
            <a:r>
              <a:rPr lang="en-US" smtClean="0"/>
              <a:t>Shelley Knuth</a:t>
            </a:r>
          </a:p>
          <a:p>
            <a:pPr lvl="1"/>
            <a:r>
              <a:rPr lang="en-US" smtClean="0"/>
              <a:t>Max Joseph</a:t>
            </a:r>
          </a:p>
          <a:p>
            <a:pPr lvl="1"/>
            <a:r>
              <a:rPr lang="en-US" smtClean="0"/>
              <a:t>Tim Dunn</a:t>
            </a:r>
          </a:p>
          <a:p>
            <a:pPr lvl="1"/>
            <a:r>
              <a:rPr lang="en-US" smtClean="0"/>
              <a:t>Pete Ruprecht</a:t>
            </a:r>
          </a:p>
          <a:p>
            <a:pPr lvl="1"/>
            <a:r>
              <a:rPr lang="en-US" smtClean="0"/>
              <a:t>Aaron Holt</a:t>
            </a:r>
          </a:p>
          <a:p>
            <a:r>
              <a:rPr lang="en-US" smtClean="0"/>
              <a:t>Meet your assistants!</a:t>
            </a:r>
          </a:p>
          <a:p>
            <a:pPr lvl="1"/>
            <a:r>
              <a:rPr lang="en-US" smtClean="0"/>
              <a:t>Sarah Papich</a:t>
            </a:r>
          </a:p>
          <a:p>
            <a:pPr lvl="1"/>
            <a:r>
              <a:rPr lang="en-US" smtClean="0"/>
              <a:t>Matt Oakley</a:t>
            </a:r>
          </a:p>
          <a:p>
            <a:pPr lvl="1"/>
            <a:r>
              <a:rPr lang="en-US" smtClean="0"/>
              <a:t>Zach Schira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0FB-8D8B-B14F-94A6-62025E6B8897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17945"/>
            <a:ext cx="1734312" cy="2267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7" y="17945"/>
            <a:ext cx="1734311" cy="22684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4045" y="230659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 Dunn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4045" y="5063100"/>
            <a:ext cx="128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 Joseph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3655" y="2306591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Shelley Knuth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7" y="2642935"/>
            <a:ext cx="1786952" cy="22684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68" y="2616470"/>
            <a:ext cx="1786952" cy="23214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55" y="5066296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 </a:t>
            </a:r>
            <a:r>
              <a:rPr lang="en-US" dirty="0" err="1" smtClean="0"/>
              <a:t>Ruprecht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–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000" smtClean="0"/>
              <a:t>09:00-10:15		What is a Supercomputer?	Shelley Knuth</a:t>
            </a:r>
          </a:p>
          <a:p>
            <a:pPr marL="114300" indent="0">
              <a:buNone/>
            </a:pPr>
            <a:r>
              <a:rPr lang="en-US" sz="2000" smtClean="0"/>
              <a:t>10:15-10:30		Break	</a:t>
            </a:r>
          </a:p>
          <a:p>
            <a:pPr marL="114300" indent="0">
              <a:buNone/>
            </a:pPr>
            <a:r>
              <a:rPr lang="en-US" sz="2000" smtClean="0"/>
              <a:t>10:30-11:45		Getting to Know 		Max Joseph</a:t>
            </a:r>
          </a:p>
          <a:p>
            <a:pPr marL="114300" indent="0">
              <a:buNone/>
            </a:pPr>
            <a:r>
              <a:rPr lang="en-US" sz="2000" smtClean="0"/>
              <a:t>			the Command Line</a:t>
            </a:r>
          </a:p>
          <a:p>
            <a:pPr marL="114300" indent="0">
              <a:buNone/>
            </a:pPr>
            <a:r>
              <a:rPr lang="en-US" sz="2000" smtClean="0"/>
              <a:t>11:45-13:00		Lunch	</a:t>
            </a:r>
          </a:p>
          <a:p>
            <a:pPr marL="114300" indent="0">
              <a:buNone/>
            </a:pPr>
            <a:r>
              <a:rPr lang="en-US" sz="2000" smtClean="0"/>
              <a:t>13:00-14:15		Submitting Jobs 		Shelley Knuth</a:t>
            </a:r>
          </a:p>
          <a:p>
            <a:pPr marL="114300" indent="0">
              <a:buNone/>
            </a:pPr>
            <a:r>
              <a:rPr lang="en-US" sz="2000" smtClean="0"/>
              <a:t>			to the Supercomputer</a:t>
            </a:r>
          </a:p>
          <a:p>
            <a:pPr marL="114300" indent="0">
              <a:buNone/>
            </a:pPr>
            <a:r>
              <a:rPr lang="en-US" sz="2000" smtClean="0"/>
              <a:t>14:15-14:30		Break	</a:t>
            </a:r>
          </a:p>
          <a:p>
            <a:pPr marL="114300" indent="0">
              <a:buNone/>
            </a:pPr>
            <a:r>
              <a:rPr lang="en-US" sz="2000" smtClean="0"/>
              <a:t>14:30-15:45		Installing and Building 		Tim Dunn</a:t>
            </a:r>
          </a:p>
          <a:p>
            <a:pPr marL="114300" indent="0">
              <a:buNone/>
            </a:pPr>
            <a:r>
              <a:rPr lang="en-US" sz="2000" smtClean="0"/>
              <a:t>			Software</a:t>
            </a:r>
          </a:p>
          <a:p>
            <a:pPr marL="114300" indent="0">
              <a:buNone/>
            </a:pPr>
            <a:r>
              <a:rPr lang="en-US" sz="2000" smtClean="0"/>
              <a:t>15:45-16:00		Break	</a:t>
            </a:r>
          </a:p>
          <a:p>
            <a:pPr marL="114300" indent="0">
              <a:buNone/>
            </a:pPr>
            <a:r>
              <a:rPr lang="en-US" sz="2000" smtClean="0"/>
              <a:t>16:00-17:15		How Can I Move and 		Max Joseph</a:t>
            </a:r>
          </a:p>
          <a:p>
            <a:pPr marL="777240" lvl="2" indent="0">
              <a:buNone/>
            </a:pPr>
            <a:r>
              <a:rPr lang="en-US" smtClean="0"/>
              <a:t>			Store All that Data?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C1C6-0E28-DE48-AB40-AFF620228B8B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–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81177"/>
            <a:ext cx="8271165" cy="49698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smtClean="0"/>
              <a:t>09:00-10:15		What's Different	 About		Pete Ruprecht</a:t>
            </a:r>
          </a:p>
          <a:p>
            <a:pPr marL="114300" indent="0">
              <a:buNone/>
            </a:pPr>
            <a:r>
              <a:rPr lang="en-US" sz="2000" smtClean="0"/>
              <a:t>			Summit?	</a:t>
            </a:r>
          </a:p>
          <a:p>
            <a:pPr marL="114300" indent="0">
              <a:buNone/>
            </a:pPr>
            <a:r>
              <a:rPr lang="en-US" sz="2000" smtClean="0"/>
              <a:t>10:15-10:30		Break	</a:t>
            </a:r>
          </a:p>
          <a:p>
            <a:pPr marL="114300" indent="0">
              <a:buNone/>
            </a:pPr>
            <a:r>
              <a:rPr lang="en-US" sz="2000" smtClean="0"/>
              <a:t>10:30-11:45		Using the Supercomputer	Tim Dunn</a:t>
            </a:r>
          </a:p>
          <a:p>
            <a:pPr marL="114300" indent="0">
              <a:buNone/>
            </a:pPr>
            <a:r>
              <a:rPr lang="en-US" sz="2000" smtClean="0"/>
              <a:t>			from a Website</a:t>
            </a:r>
          </a:p>
          <a:p>
            <a:pPr marL="114300" indent="0">
              <a:buNone/>
            </a:pPr>
            <a:r>
              <a:rPr lang="en-US" sz="2000" smtClean="0"/>
              <a:t>11:45-13:00		Lunch	</a:t>
            </a:r>
          </a:p>
          <a:p>
            <a:pPr marL="114300" indent="0">
              <a:buNone/>
            </a:pPr>
            <a:r>
              <a:rPr lang="en-US" sz="2000" smtClean="0"/>
              <a:t>13:00-14:15		What is this Parallel 		Shelley Knuth</a:t>
            </a:r>
          </a:p>
          <a:p>
            <a:pPr marL="114300" indent="0">
              <a:buNone/>
            </a:pPr>
            <a:r>
              <a:rPr lang="en-US" sz="2000" smtClean="0"/>
              <a:t>			Computing Thing?</a:t>
            </a:r>
          </a:p>
          <a:p>
            <a:pPr marL="114300" indent="0">
              <a:buNone/>
            </a:pPr>
            <a:r>
              <a:rPr lang="en-US" sz="2000" smtClean="0"/>
              <a:t>14:15-14:30		Break	</a:t>
            </a:r>
          </a:p>
          <a:p>
            <a:pPr marL="114300" indent="0">
              <a:buNone/>
            </a:pPr>
            <a:r>
              <a:rPr lang="en-US" sz="2000" smtClean="0"/>
              <a:t>14:30-15:45		Efficient Submission of	</a:t>
            </a:r>
            <a:r>
              <a:rPr lang="en-US" sz="2000" i="1" smtClean="0"/>
              <a:t> 	</a:t>
            </a:r>
            <a:r>
              <a:rPr lang="en-US" sz="2000" smtClean="0"/>
              <a:t>Aaron Holt</a:t>
            </a:r>
          </a:p>
          <a:p>
            <a:pPr marL="114300" indent="0">
              <a:buNone/>
            </a:pPr>
            <a:r>
              <a:rPr lang="en-US" sz="2000" smtClean="0"/>
              <a:t>			Serial Jobs</a:t>
            </a:r>
          </a:p>
          <a:p>
            <a:pPr marL="114300" indent="0">
              <a:buNone/>
            </a:pPr>
            <a:r>
              <a:rPr lang="en-US" sz="2000" smtClean="0"/>
              <a:t>15:45-16:00		Break	</a:t>
            </a:r>
          </a:p>
          <a:p>
            <a:pPr marL="114300" indent="0">
              <a:buNone/>
            </a:pPr>
            <a:r>
              <a:rPr lang="en-US" sz="2000" smtClean="0"/>
              <a:t>16:00-17:15		How to Parallel Program	Shelley Knuth</a:t>
            </a:r>
          </a:p>
          <a:p>
            <a:pPr marL="77724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31F7-E4E7-F345-B477-09351C2051AF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smtClean="0"/>
              <a:t>General Information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supercomputer is one large computer made up of many smaller computers and processors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different computer is called a node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node has processors/cores</a:t>
            </a:r>
          </a:p>
          <a:p>
            <a:pPr lvl="1"/>
            <a:r>
              <a:rPr lang="en-US" dirty="0" smtClean="0"/>
              <a:t>Carry out the instructions of the computer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a supercomputer, all these different computers talk to each other through a communications network</a:t>
            </a:r>
          </a:p>
          <a:p>
            <a:pPr lvl="1"/>
            <a:r>
              <a:rPr lang="en-US" dirty="0" smtClean="0"/>
              <a:t>Example - InfiniBand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7201" y="6450987"/>
            <a:ext cx="1003228" cy="365760"/>
          </a:xfrm>
        </p:spPr>
        <p:txBody>
          <a:bodyPr/>
          <a:lstStyle/>
          <a:p>
            <a:fld id="{4287E083-B003-0E46-8B67-AC3170880693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64567" y="6450987"/>
            <a:ext cx="4259087" cy="365760"/>
          </a:xfrm>
        </p:spPr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4346</TotalTime>
  <Words>1710</Words>
  <Application>Microsoft Macintosh PowerPoint</Application>
  <PresentationFormat>On-screen Show (4:3)</PresentationFormat>
  <Paragraphs>459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Arial</vt:lpstr>
      <vt:lpstr>1_rc_computing2_red</vt:lpstr>
      <vt:lpstr>What is a Supercomputer?</vt:lpstr>
      <vt:lpstr>Outline</vt:lpstr>
      <vt:lpstr>Survey!</vt:lpstr>
      <vt:lpstr>What does Research Computing do?</vt:lpstr>
      <vt:lpstr>Who Are We?</vt:lpstr>
      <vt:lpstr>Agenda – Day 1</vt:lpstr>
      <vt:lpstr>Agenda – Day 2</vt:lpstr>
      <vt:lpstr>General Information</vt:lpstr>
      <vt:lpstr>What Is a Supercomputer?</vt:lpstr>
      <vt:lpstr>Computers and Cars - Analogy</vt:lpstr>
      <vt:lpstr>Computers and Cars - Analogy</vt:lpstr>
      <vt:lpstr>Why Use a Supercomputer?</vt:lpstr>
      <vt:lpstr>World’s Fastest Supercomputers</vt:lpstr>
      <vt:lpstr>What Does It Mean to Be Fast?</vt:lpstr>
      <vt:lpstr>Supercomputer Details</vt:lpstr>
      <vt:lpstr>Hardware - Janus Supercomputer</vt:lpstr>
      <vt:lpstr>Additional Compute Resources</vt:lpstr>
      <vt:lpstr>Different Node Types</vt:lpstr>
      <vt:lpstr>Storage Spaces</vt:lpstr>
      <vt:lpstr>Jobs</vt:lpstr>
      <vt:lpstr>What is Job Scheduling</vt:lpstr>
      <vt:lpstr>Job Scheduling</vt:lpstr>
      <vt:lpstr>Job Scheduling - Priority</vt:lpstr>
      <vt:lpstr>Wall Times</vt:lpstr>
      <vt:lpstr>Job Schedulers - Slurm</vt:lpstr>
      <vt:lpstr>Running Jobs</vt:lpstr>
      <vt:lpstr>Useful Slurm Commands</vt:lpstr>
      <vt:lpstr>SBATCH Options</vt:lpstr>
      <vt:lpstr>Queues</vt:lpstr>
      <vt:lpstr>Quality of Service = Queues</vt:lpstr>
      <vt:lpstr>Software</vt:lpstr>
      <vt:lpstr>Initial Steps to Use RC Systems</vt:lpstr>
      <vt:lpstr>Janus/Summit Access</vt:lpstr>
      <vt:lpstr>What’s Next?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87</cp:revision>
  <cp:lastPrinted>2015-08-26T22:48:19Z</cp:lastPrinted>
  <dcterms:created xsi:type="dcterms:W3CDTF">2015-05-04T15:15:29Z</dcterms:created>
  <dcterms:modified xsi:type="dcterms:W3CDTF">2016-07-16T01:43:22Z</dcterms:modified>
</cp:coreProperties>
</file>