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3"/>
    <p:sldId id="258" r:id="rId4"/>
    <p:sldId id="268" r:id="rId5"/>
    <p:sldId id="270" r:id="rId6"/>
    <p:sldId id="263" r:id="rId7"/>
    <p:sldId id="276" r:id="rId9"/>
    <p:sldId id="275" r:id="rId10"/>
    <p:sldId id="274" r:id="rId11"/>
    <p:sldId id="265" r:id="rId12"/>
    <p:sldId id="262" r:id="rId13"/>
    <p:sldId id="259" r:id="rId14"/>
    <p:sldId id="260" r:id="rId15"/>
    <p:sldId id="261" r:id="rId16"/>
    <p:sldId id="269" r:id="rId17"/>
    <p:sldId id="273" r:id="rId18"/>
    <p:sldId id="272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C275"/>
    <a:srgbClr val="21FF9B"/>
    <a:srgbClr val="D9D8D8"/>
    <a:srgbClr val="A3C1C1"/>
    <a:srgbClr val="C3D4D4"/>
    <a:srgbClr val="DFE0E0"/>
    <a:srgbClr val="DE7078"/>
    <a:srgbClr val="D0343E"/>
    <a:srgbClr val="C5D9E2"/>
    <a:srgbClr val="6B6B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id-ID"/>
              <a:t> </a:t>
            </a:r>
            <a:endParaRPr lang="x-none" alt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jpeg"/><Relationship Id="rId1" Type="http://schemas.openxmlformats.org/officeDocument/2006/relationships/image" Target="../media/image21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44620" y="2428240"/>
            <a:ext cx="4572000" cy="15728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65780" y="3959225"/>
            <a:ext cx="658685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id-ID" altLang="en-US"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Box 4"/>
          <p:cNvSpPr txBox="1"/>
          <p:nvPr/>
        </p:nvSpPr>
        <p:spPr>
          <a:xfrm>
            <a:off x="802005" y="1879600"/>
            <a:ext cx="5708650" cy="1463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id-ID" b="1">
                <a:latin typeface="Arial" charset="0"/>
              </a:rPr>
              <a:t>Meningkatkan</a:t>
            </a:r>
            <a:endParaRPr lang="x-none" altLang="id-ID" b="1">
              <a:latin typeface="Arial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x-none" altLang="id-ID">
                <a:latin typeface="Arial" charset="0"/>
              </a:rPr>
              <a:t>Angka partisipasi dan euforia demokrasi khususnya di dunia kampus.</a:t>
            </a:r>
            <a:endParaRPr lang="x-none" altLang="id-ID">
              <a:latin typeface="Arial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x-none" altLang="id-ID">
                <a:latin typeface="Arial" charset="0"/>
              </a:rPr>
              <a:t>Kemudahan akses informasiterkait hasil pemilihan</a:t>
            </a:r>
            <a:endParaRPr lang="x-none" altLang="id-ID">
              <a:latin typeface="Arial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x-none" altLang="id-ID">
                <a:latin typeface="Arial" charset="0"/>
              </a:rPr>
              <a:t>Integrasi teknologi dengan kegiatan mahasiswa</a:t>
            </a:r>
            <a:endParaRPr lang="x-none" altLang="id-ID">
              <a:latin typeface="Arial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49605" y="534035"/>
            <a:ext cx="3028315" cy="3962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id-ID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08990" y="537845"/>
            <a:ext cx="277495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id-ID" sz="2000" b="1">
                <a:latin typeface="Arial" charset="0"/>
              </a:rPr>
              <a:t>MANFAAT </a:t>
            </a:r>
            <a:r>
              <a:rPr lang="x-none" altLang="id-ID" sz="2000" b="1">
                <a:solidFill>
                  <a:srgbClr val="16C275"/>
                </a:solidFill>
                <a:latin typeface="Arial" charset="0"/>
              </a:rPr>
              <a:t>BEMVOTE</a:t>
            </a:r>
            <a:endParaRPr lang="x-none" altLang="id-ID" sz="2000" b="1">
              <a:solidFill>
                <a:srgbClr val="16C275"/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9150" y="4043680"/>
            <a:ext cx="405892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id-ID" b="1">
                <a:latin typeface="Arial" charset="0"/>
              </a:rPr>
              <a:t>Menurunkan</a:t>
            </a:r>
            <a:endParaRPr lang="x-none" altLang="id-ID" b="1">
              <a:latin typeface="Arial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x-none" altLang="id-ID">
                <a:latin typeface="Arial" charset="0"/>
              </a:rPr>
              <a:t>Biaya penyelenggaraan</a:t>
            </a:r>
            <a:endParaRPr lang="x-none" altLang="id-ID">
              <a:latin typeface="Arial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x-none" altLang="id-ID">
                <a:latin typeface="Arial" charset="0"/>
              </a:rPr>
              <a:t>Tindakan intervensi pada pemilih</a:t>
            </a:r>
            <a:endParaRPr lang="x-none" altLang="id-ID">
              <a:latin typeface="Arial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x-none" altLang="id-ID">
                <a:latin typeface="Arial" charset="0"/>
              </a:rPr>
              <a:t>Waktu tunggu pemilih di tps</a:t>
            </a:r>
            <a:endParaRPr lang="x-none" altLang="id-ID"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928485" y="-29845"/>
            <a:ext cx="5215890" cy="6864350"/>
          </a:xfrm>
          <a:prstGeom prst="rect">
            <a:avLst/>
          </a:prstGeom>
          <a:solidFill>
            <a:srgbClr val="16C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endParaRPr lang="id-ID" altLang="en-US"/>
          </a:p>
        </p:txBody>
      </p:sp>
      <p:sp>
        <p:nvSpPr>
          <p:cNvPr id="8" name="Rectangle 7"/>
          <p:cNvSpPr/>
          <p:nvPr/>
        </p:nvSpPr>
        <p:spPr>
          <a:xfrm>
            <a:off x="7054215" y="-19685"/>
            <a:ext cx="5137150" cy="6864350"/>
          </a:xfrm>
          <a:prstGeom prst="rect">
            <a:avLst/>
          </a:prstGeom>
          <a:blipFill rotWithShape="1">
            <a:blip r:embed="rId1"/>
            <a:stretch>
              <a:fillRect l="-50000" r="-5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endParaRPr lang="id-ID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5" grpId="1"/>
      <p:bldP spid="6" grpId="1"/>
      <p:bldP spid="5" grpId="2"/>
      <p:bldP spid="6" grpId="2"/>
      <p:bldP spid="5" grpId="3"/>
      <p:bldP spid="6" grpId="3"/>
      <p:bldP spid="5" grpId="4"/>
      <p:bldP spid="6" grpId="4"/>
      <p:bldP spid="5" grpId="5"/>
      <p:bldP spid="6" grpId="5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C27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4" name="Rounded Rectangle 13"/>
          <p:cNvSpPr/>
          <p:nvPr/>
        </p:nvSpPr>
        <p:spPr>
          <a:xfrm>
            <a:off x="649605" y="534035"/>
            <a:ext cx="3028315" cy="396240"/>
          </a:xfrm>
          <a:prstGeom prst="roundRect">
            <a:avLst/>
          </a:prstGeom>
          <a:solidFill>
            <a:srgbClr val="53EC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id-ID" altLang="en-US"/>
          </a:p>
        </p:txBody>
      </p:sp>
      <p:grpSp>
        <p:nvGrpSpPr>
          <p:cNvPr id="9" name="Group 8"/>
          <p:cNvGrpSpPr/>
          <p:nvPr/>
        </p:nvGrpSpPr>
        <p:grpSpPr>
          <a:xfrm>
            <a:off x="2550160" y="2336165"/>
            <a:ext cx="1797050" cy="1838960"/>
            <a:chOff x="3630" y="4192"/>
            <a:chExt cx="3850" cy="3878"/>
          </a:xfrm>
        </p:grpSpPr>
        <p:sp>
          <p:nvSpPr>
            <p:cNvPr id="6" name="Oval 5"/>
            <p:cNvSpPr/>
            <p:nvPr/>
          </p:nvSpPr>
          <p:spPr>
            <a:xfrm>
              <a:off x="3630" y="4192"/>
              <a:ext cx="3850" cy="38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endParaRPr lang="id-ID" alt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780" y="4558"/>
              <a:ext cx="3512" cy="3512"/>
            </a:xfrm>
            <a:prstGeom prst="ellipse">
              <a:avLst/>
            </a:pr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endParaRPr lang="id-ID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43480" y="4302760"/>
            <a:ext cx="197866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id-ID" sz="2400" b="1">
                <a:solidFill>
                  <a:schemeClr val="bg1"/>
                </a:solidFill>
                <a:latin typeface="Arial" charset="0"/>
              </a:rPr>
              <a:t>Pemilih</a:t>
            </a:r>
            <a:endParaRPr lang="x-none" altLang="id-ID" sz="24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68375" y="535305"/>
            <a:ext cx="229997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id-ID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FITUR</a:t>
            </a:r>
            <a:r>
              <a:rPr lang="x-none" altLang="id-ID" sz="2000" b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</a:rPr>
              <a:t> </a:t>
            </a:r>
            <a:r>
              <a:rPr lang="x-none" altLang="id-ID" sz="2000" b="1">
                <a:solidFill>
                  <a:schemeClr val="bg1"/>
                </a:solidFill>
                <a:latin typeface="Arial" charset="0"/>
              </a:rPr>
              <a:t>LAYANAN </a:t>
            </a:r>
            <a:endParaRPr lang="x-none" altLang="id-ID" sz="20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89190" y="3660775"/>
            <a:ext cx="313944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id-ID" sz="2400" b="1">
                <a:solidFill>
                  <a:schemeClr val="bg1"/>
                </a:solidFill>
                <a:latin typeface="Arial" charset="0"/>
              </a:rPr>
              <a:t>Statistik Pemilihan</a:t>
            </a:r>
            <a:endParaRPr lang="x-none" altLang="id-ID" sz="2400" b="1">
              <a:solidFill>
                <a:schemeClr val="bg1"/>
              </a:solidFill>
              <a:latin typeface="Arial" charset="0"/>
            </a:endParaRPr>
          </a:p>
          <a:p>
            <a:r>
              <a:rPr lang="x-none" altLang="id-ID" sz="1600" b="1">
                <a:solidFill>
                  <a:schemeClr val="bg1">
                    <a:lumMod val="85000"/>
                  </a:schemeClr>
                </a:solidFill>
                <a:latin typeface="Arial" charset="0"/>
              </a:rPr>
              <a:t>Jumlah Pemilih, Golput, dll</a:t>
            </a:r>
            <a:endParaRPr lang="x-none" altLang="id-ID" sz="1600" b="1">
              <a:solidFill>
                <a:schemeClr val="bg1">
                  <a:lumMod val="85000"/>
                </a:schemeClr>
              </a:solidFill>
              <a:latin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89190" y="1645285"/>
            <a:ext cx="313944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id-ID" sz="2400" b="1">
                <a:solidFill>
                  <a:schemeClr val="bg1"/>
                </a:solidFill>
                <a:latin typeface="Arial" charset="0"/>
              </a:rPr>
              <a:t>Coblos Paslon</a:t>
            </a:r>
            <a:endParaRPr lang="x-none" altLang="id-ID" sz="2400" b="1">
              <a:solidFill>
                <a:schemeClr val="bg1"/>
              </a:solidFill>
              <a:latin typeface="Arial" charset="0"/>
            </a:endParaRPr>
          </a:p>
          <a:p>
            <a:r>
              <a:rPr lang="x-none" altLang="id-ID" sz="1600" b="1">
                <a:solidFill>
                  <a:schemeClr val="bg1">
                    <a:lumMod val="85000"/>
                  </a:schemeClr>
                </a:solidFill>
                <a:latin typeface="Arial" charset="0"/>
              </a:rPr>
              <a:t>Jumlah Pemilih, Golput, dll</a:t>
            </a:r>
            <a:endParaRPr lang="x-none" altLang="id-ID" sz="1600" b="1">
              <a:solidFill>
                <a:schemeClr val="bg1">
                  <a:lumMod val="85000"/>
                </a:schemeClr>
              </a:solidFill>
              <a:latin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89190" y="4546600"/>
            <a:ext cx="313944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id-ID" sz="2400" b="1">
                <a:solidFill>
                  <a:schemeClr val="bg1"/>
                </a:solidFill>
                <a:latin typeface="Arial" charset="0"/>
              </a:rPr>
              <a:t>Live Count</a:t>
            </a:r>
            <a:endParaRPr lang="x-none" altLang="id-ID" sz="2400" b="1">
              <a:solidFill>
                <a:schemeClr val="bg1"/>
              </a:solidFill>
              <a:latin typeface="Arial" charset="0"/>
            </a:endParaRPr>
          </a:p>
          <a:p>
            <a:r>
              <a:rPr lang="x-none" altLang="id-ID" sz="1600" b="1">
                <a:solidFill>
                  <a:schemeClr val="bg1">
                    <a:lumMod val="85000"/>
                  </a:schemeClr>
                </a:solidFill>
                <a:latin typeface="Arial" charset="0"/>
              </a:rPr>
              <a:t>Perhitungan Hasil Suara</a:t>
            </a:r>
            <a:endParaRPr lang="x-none" altLang="id-ID" sz="1600" b="1">
              <a:solidFill>
                <a:schemeClr val="bg1">
                  <a:lumMod val="85000"/>
                </a:schemeClr>
              </a:solidFill>
              <a:latin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89190" y="2531110"/>
            <a:ext cx="3139440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id-ID" sz="2400" b="1">
                <a:solidFill>
                  <a:schemeClr val="bg1"/>
                </a:solidFill>
                <a:latin typeface="Arial" charset="0"/>
              </a:rPr>
              <a:t>Detail Paslon</a:t>
            </a:r>
            <a:endParaRPr lang="x-none" altLang="id-ID" sz="2400" b="1">
              <a:solidFill>
                <a:schemeClr val="bg1"/>
              </a:solidFill>
              <a:latin typeface="Arial" charset="0"/>
            </a:endParaRPr>
          </a:p>
          <a:p>
            <a:r>
              <a:rPr lang="x-none" altLang="id-ID" sz="1600" b="1">
                <a:solidFill>
                  <a:schemeClr val="bg1">
                    <a:lumMod val="85000"/>
                  </a:schemeClr>
                </a:solidFill>
                <a:latin typeface="Arial" charset="0"/>
              </a:rPr>
              <a:t>Biodata, Fakultas, Koalisi Paslon dll</a:t>
            </a:r>
            <a:endParaRPr lang="x-none" altLang="id-ID" sz="1600" b="1">
              <a:solidFill>
                <a:schemeClr val="bg1">
                  <a:lumMod val="85000"/>
                </a:schemeClr>
              </a:solidFill>
              <a:latin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13940" y="5988685"/>
            <a:ext cx="22358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id-ID">
                <a:solidFill>
                  <a:schemeClr val="bg1"/>
                </a:solidFill>
                <a:latin typeface="Arial" charset="0"/>
              </a:rPr>
              <a:t>user</a:t>
            </a:r>
            <a:endParaRPr lang="x-none" altLang="id-ID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767955" y="5988050"/>
            <a:ext cx="22358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id-ID">
                <a:solidFill>
                  <a:schemeClr val="bg1"/>
                </a:solidFill>
                <a:latin typeface="Arial" charset="0"/>
              </a:rPr>
              <a:t>Fitur</a:t>
            </a:r>
            <a:endParaRPr lang="x-none" altLang="id-ID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1600835" y="5685155"/>
            <a:ext cx="9243060" cy="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C275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9" name="Group 8"/>
          <p:cNvGrpSpPr/>
          <p:nvPr/>
        </p:nvGrpSpPr>
        <p:grpSpPr>
          <a:xfrm>
            <a:off x="2888615" y="2517140"/>
            <a:ext cx="1474470" cy="1530985"/>
            <a:chOff x="3630" y="4192"/>
            <a:chExt cx="3850" cy="3934"/>
          </a:xfrm>
        </p:grpSpPr>
        <p:sp>
          <p:nvSpPr>
            <p:cNvPr id="6" name="Oval 5"/>
            <p:cNvSpPr/>
            <p:nvPr/>
          </p:nvSpPr>
          <p:spPr>
            <a:xfrm>
              <a:off x="3630" y="4192"/>
              <a:ext cx="3850" cy="38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endParaRPr lang="id-ID" alt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808" y="4614"/>
              <a:ext cx="3512" cy="3512"/>
            </a:xfrm>
            <a:prstGeom prst="ellipse">
              <a:avLst/>
            </a:pr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endParaRPr lang="id-ID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606675" y="4324350"/>
            <a:ext cx="1978660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id-ID" sz="2400" b="1">
                <a:solidFill>
                  <a:schemeClr val="bg1"/>
                </a:solidFill>
                <a:latin typeface="Arial" charset="0"/>
              </a:rPr>
              <a:t>Operator</a:t>
            </a:r>
            <a:endParaRPr lang="x-none" altLang="id-ID" sz="2400" b="1">
              <a:solidFill>
                <a:schemeClr val="bg1"/>
              </a:solidFill>
              <a:latin typeface="Arial" charset="0"/>
            </a:endParaRPr>
          </a:p>
          <a:p>
            <a:pPr algn="ctr"/>
            <a:r>
              <a:rPr lang="x-none" altLang="id-ID" sz="2400" b="1">
                <a:solidFill>
                  <a:schemeClr val="bg1"/>
                </a:solidFill>
                <a:latin typeface="Arial" charset="0"/>
              </a:rPr>
              <a:t>/Panitia</a:t>
            </a:r>
            <a:endParaRPr lang="x-none" altLang="id-ID" sz="2400" b="1">
              <a:solidFill>
                <a:schemeClr val="bg1"/>
              </a:solidFill>
              <a:latin typeface="Aria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603115" y="2136775"/>
            <a:ext cx="1474470" cy="1530985"/>
            <a:chOff x="3630" y="4192"/>
            <a:chExt cx="3850" cy="3934"/>
          </a:xfrm>
        </p:grpSpPr>
        <p:sp>
          <p:nvSpPr>
            <p:cNvPr id="11" name="Oval 10"/>
            <p:cNvSpPr/>
            <p:nvPr/>
          </p:nvSpPr>
          <p:spPr>
            <a:xfrm>
              <a:off x="3630" y="4192"/>
              <a:ext cx="3850" cy="38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endParaRPr lang="id-ID" alt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808" y="4614"/>
              <a:ext cx="3512" cy="3512"/>
            </a:xfrm>
            <a:prstGeom prst="ellipse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endParaRPr lang="id-ID" alt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26185" y="2072640"/>
            <a:ext cx="1474470" cy="1530985"/>
            <a:chOff x="3630" y="4192"/>
            <a:chExt cx="3850" cy="3934"/>
          </a:xfrm>
        </p:grpSpPr>
        <p:sp>
          <p:nvSpPr>
            <p:cNvPr id="14" name="Oval 13"/>
            <p:cNvSpPr/>
            <p:nvPr/>
          </p:nvSpPr>
          <p:spPr>
            <a:xfrm>
              <a:off x="3630" y="4192"/>
              <a:ext cx="3850" cy="38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endParaRPr lang="id-ID" alt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808" y="4614"/>
              <a:ext cx="3512" cy="3512"/>
            </a:xfrm>
            <a:prstGeom prst="ellipse">
              <a:avLst/>
            </a:prstGeom>
            <a:blipFill rotWithShape="1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endParaRPr lang="id-ID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975360" y="3893185"/>
            <a:ext cx="197866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id-ID" sz="2400" b="1">
                <a:solidFill>
                  <a:schemeClr val="bg1"/>
                </a:solidFill>
                <a:latin typeface="Arial" charset="0"/>
              </a:rPr>
              <a:t>Wadek 3</a:t>
            </a:r>
            <a:endParaRPr lang="x-none" altLang="id-ID" sz="24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56100" y="3884930"/>
            <a:ext cx="197866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id-ID" sz="2400" b="1">
                <a:solidFill>
                  <a:schemeClr val="bg1"/>
                </a:solidFill>
                <a:latin typeface="Arial" charset="0"/>
              </a:rPr>
              <a:t>Warek 3</a:t>
            </a:r>
            <a:endParaRPr lang="x-none" altLang="id-ID" sz="24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49605" y="534035"/>
            <a:ext cx="3028315" cy="396240"/>
          </a:xfrm>
          <a:prstGeom prst="roundRect">
            <a:avLst/>
          </a:prstGeom>
          <a:solidFill>
            <a:srgbClr val="53EC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id-ID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968375" y="535305"/>
            <a:ext cx="229997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id-ID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FITUR</a:t>
            </a:r>
            <a:r>
              <a:rPr lang="x-none" altLang="id-ID" sz="2000" b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</a:rPr>
              <a:t> </a:t>
            </a:r>
            <a:r>
              <a:rPr lang="x-none" altLang="id-ID" sz="2000" b="1">
                <a:solidFill>
                  <a:schemeClr val="bg1"/>
                </a:solidFill>
                <a:latin typeface="Arial" charset="0"/>
              </a:rPr>
              <a:t>LAYANAN</a:t>
            </a:r>
            <a:endParaRPr lang="x-none" altLang="id-ID" sz="2000" b="1">
              <a:solidFill>
                <a:schemeClr val="bg1"/>
              </a:solidFill>
              <a:latin typeface="Arial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7471410" y="1645285"/>
            <a:ext cx="3139440" cy="3602355"/>
            <a:chOff x="11434" y="2591"/>
            <a:chExt cx="4944" cy="5673"/>
          </a:xfrm>
        </p:grpSpPr>
        <p:sp>
          <p:nvSpPr>
            <p:cNvPr id="20" name="TextBox 19"/>
            <p:cNvSpPr txBox="1"/>
            <p:nvPr/>
          </p:nvSpPr>
          <p:spPr>
            <a:xfrm>
              <a:off x="11434" y="5765"/>
              <a:ext cx="4944" cy="1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id-ID" sz="2400" b="1">
                  <a:solidFill>
                    <a:schemeClr val="bg1"/>
                  </a:solidFill>
                  <a:latin typeface="Arial" charset="0"/>
                </a:rPr>
                <a:t>Statistik Pemilihan</a:t>
              </a:r>
              <a:endParaRPr lang="x-none" altLang="id-ID" sz="2400" b="1">
                <a:solidFill>
                  <a:schemeClr val="bg1"/>
                </a:solidFill>
                <a:latin typeface="Arial" charset="0"/>
              </a:endParaRPr>
            </a:p>
            <a:p>
              <a:r>
                <a:rPr lang="x-none" altLang="id-ID" sz="1600" b="1">
                  <a:solidFill>
                    <a:schemeClr val="bg1">
                      <a:lumMod val="85000"/>
                    </a:schemeClr>
                  </a:solidFill>
                  <a:latin typeface="Arial" charset="0"/>
                </a:rPr>
                <a:t>Jumlah Pemilih, Golput, dll</a:t>
              </a:r>
              <a:endParaRPr lang="x-none" altLang="id-ID" sz="1600" b="1">
                <a:solidFill>
                  <a:schemeClr val="bg1">
                    <a:lumMod val="85000"/>
                  </a:schemeClr>
                </a:solidFill>
                <a:latin typeface="Arial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1434" y="2591"/>
              <a:ext cx="4944" cy="1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id-ID" sz="2400" b="1">
                  <a:solidFill>
                    <a:schemeClr val="bg1"/>
                  </a:solidFill>
                  <a:latin typeface="Arial" charset="0"/>
                </a:rPr>
                <a:t>Data Pemilih</a:t>
              </a:r>
              <a:endParaRPr lang="x-none" altLang="id-ID" sz="2400" b="1">
                <a:solidFill>
                  <a:schemeClr val="bg1"/>
                </a:solidFill>
                <a:latin typeface="Arial" charset="0"/>
              </a:endParaRPr>
            </a:p>
            <a:p>
              <a:r>
                <a:rPr lang="x-none" altLang="id-ID" sz="1600" b="1">
                  <a:solidFill>
                    <a:schemeClr val="bg1">
                      <a:lumMod val="85000"/>
                    </a:schemeClr>
                  </a:solidFill>
                  <a:latin typeface="Arial" charset="0"/>
                </a:rPr>
                <a:t>Data mahasiswa yang memilh</a:t>
              </a:r>
              <a:endParaRPr lang="x-none" altLang="id-ID" sz="1600" b="1">
                <a:solidFill>
                  <a:schemeClr val="bg1">
                    <a:lumMod val="85000"/>
                  </a:schemeClr>
                </a:solidFill>
                <a:latin typeface="Arial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434" y="7160"/>
              <a:ext cx="4944" cy="1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id-ID" sz="2400" b="1">
                  <a:solidFill>
                    <a:schemeClr val="bg1"/>
                  </a:solidFill>
                  <a:latin typeface="Arial" charset="0"/>
                </a:rPr>
                <a:t>Live Count</a:t>
              </a:r>
              <a:endParaRPr lang="x-none" altLang="id-ID" sz="2400" b="1">
                <a:solidFill>
                  <a:schemeClr val="bg1"/>
                </a:solidFill>
                <a:latin typeface="Arial" charset="0"/>
              </a:endParaRPr>
            </a:p>
            <a:p>
              <a:r>
                <a:rPr lang="x-none" altLang="id-ID" sz="1600" b="1">
                  <a:solidFill>
                    <a:schemeClr val="bg1">
                      <a:lumMod val="85000"/>
                    </a:schemeClr>
                  </a:solidFill>
                  <a:latin typeface="Arial" charset="0"/>
                </a:rPr>
                <a:t>Perhitungan Hasil Suara</a:t>
              </a:r>
              <a:endParaRPr lang="x-none" altLang="id-ID" sz="1600" b="1">
                <a:solidFill>
                  <a:schemeClr val="bg1">
                    <a:lumMod val="85000"/>
                  </a:schemeClr>
                </a:solidFill>
                <a:latin typeface="Arial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434" y="3986"/>
              <a:ext cx="4944" cy="14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id-ID" sz="2400" b="1">
                  <a:solidFill>
                    <a:schemeClr val="bg1"/>
                  </a:solidFill>
                  <a:latin typeface="Arial" charset="0"/>
                </a:rPr>
                <a:t>Detail Paslon</a:t>
              </a:r>
              <a:endParaRPr lang="x-none" altLang="id-ID" sz="2400" b="1">
                <a:solidFill>
                  <a:schemeClr val="bg1"/>
                </a:solidFill>
                <a:latin typeface="Arial" charset="0"/>
              </a:endParaRPr>
            </a:p>
            <a:p>
              <a:r>
                <a:rPr lang="x-none" altLang="id-ID" sz="1600" b="1">
                  <a:solidFill>
                    <a:schemeClr val="bg1">
                      <a:lumMod val="85000"/>
                    </a:schemeClr>
                  </a:solidFill>
                  <a:latin typeface="Arial" charset="0"/>
                </a:rPr>
                <a:t>Biodata, Fakultas, Koalisi Paslon dll</a:t>
              </a:r>
              <a:endParaRPr lang="x-none" altLang="id-ID" sz="1600" b="1">
                <a:solidFill>
                  <a:schemeClr val="bg1">
                    <a:lumMod val="85000"/>
                  </a:schemeClr>
                </a:solidFill>
                <a:latin typeface="Arial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313940" y="5988685"/>
            <a:ext cx="22358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id-ID">
                <a:solidFill>
                  <a:schemeClr val="bg1"/>
                </a:solidFill>
                <a:latin typeface="Arial" charset="0"/>
              </a:rPr>
              <a:t>user</a:t>
            </a:r>
            <a:endParaRPr lang="x-none" altLang="id-ID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767955" y="5988050"/>
            <a:ext cx="22358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id-ID">
                <a:solidFill>
                  <a:schemeClr val="bg1"/>
                </a:solidFill>
                <a:latin typeface="Arial" charset="0"/>
              </a:rPr>
              <a:t>Fitur</a:t>
            </a:r>
            <a:endParaRPr lang="x-none" altLang="id-ID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1600835" y="5685155"/>
            <a:ext cx="9243060" cy="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C275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9" name="Group 8"/>
          <p:cNvGrpSpPr/>
          <p:nvPr/>
        </p:nvGrpSpPr>
        <p:grpSpPr>
          <a:xfrm>
            <a:off x="2380615" y="2011045"/>
            <a:ext cx="2075180" cy="2138772"/>
            <a:chOff x="3630" y="4192"/>
            <a:chExt cx="3850" cy="3906"/>
          </a:xfrm>
        </p:grpSpPr>
        <p:sp>
          <p:nvSpPr>
            <p:cNvPr id="6" name="Oval 5"/>
            <p:cNvSpPr/>
            <p:nvPr/>
          </p:nvSpPr>
          <p:spPr>
            <a:xfrm>
              <a:off x="3630" y="4192"/>
              <a:ext cx="3850" cy="38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endParaRPr lang="id-ID" alt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808" y="4586"/>
              <a:ext cx="3512" cy="3512"/>
            </a:xfrm>
            <a:prstGeom prst="ellipse">
              <a:avLst/>
            </a:prstGeom>
            <a:blipFill rotWithShape="1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just"/>
              <a:endParaRPr lang="id-ID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397760" y="4302760"/>
            <a:ext cx="197866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id-ID" sz="2400" b="1">
                <a:solidFill>
                  <a:schemeClr val="bg1"/>
                </a:solidFill>
                <a:latin typeface="Arial" charset="0"/>
              </a:rPr>
              <a:t>Admin</a:t>
            </a:r>
            <a:endParaRPr lang="x-none" altLang="id-ID" sz="24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49605" y="534035"/>
            <a:ext cx="3028315" cy="396240"/>
          </a:xfrm>
          <a:prstGeom prst="roundRect">
            <a:avLst/>
          </a:prstGeom>
          <a:solidFill>
            <a:srgbClr val="53EC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id-ID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68375" y="535305"/>
            <a:ext cx="229997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id-ID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FITUR</a:t>
            </a:r>
            <a:r>
              <a:rPr lang="x-none" altLang="id-ID" sz="2000" b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</a:rPr>
              <a:t> </a:t>
            </a:r>
            <a:r>
              <a:rPr lang="x-none" altLang="id-ID" sz="2000" b="1">
                <a:solidFill>
                  <a:schemeClr val="bg1"/>
                </a:solidFill>
                <a:latin typeface="Arial" charset="0"/>
              </a:rPr>
              <a:t>LAYANAN</a:t>
            </a:r>
            <a:endParaRPr lang="x-none" altLang="id-ID" sz="20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45455" y="3946525"/>
            <a:ext cx="3139440" cy="8839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id-ID" sz="2000" b="1">
                <a:solidFill>
                  <a:schemeClr val="bg1"/>
                </a:solidFill>
                <a:latin typeface="Arial" charset="0"/>
              </a:rPr>
              <a:t>Paslon - CRUD</a:t>
            </a:r>
            <a:endParaRPr lang="x-none" altLang="id-ID" sz="2000" b="1">
              <a:solidFill>
                <a:schemeClr val="bg1"/>
              </a:solidFill>
              <a:latin typeface="Arial" charset="0"/>
            </a:endParaRPr>
          </a:p>
          <a:p>
            <a:r>
              <a:rPr lang="x-none" altLang="id-ID" sz="1600" b="1">
                <a:solidFill>
                  <a:schemeClr val="bg1">
                    <a:lumMod val="85000"/>
                  </a:schemeClr>
                </a:solidFill>
                <a:latin typeface="Arial" charset="0"/>
              </a:rPr>
              <a:t>Manajemen Data Pasangan Calon</a:t>
            </a:r>
            <a:endParaRPr lang="x-none" altLang="id-ID" sz="1600" b="1">
              <a:solidFill>
                <a:schemeClr val="bg1">
                  <a:lumMod val="85000"/>
                </a:schemeClr>
              </a:solidFill>
              <a:latin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62035" y="1602105"/>
            <a:ext cx="3121660" cy="1097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id-ID" b="1">
                <a:solidFill>
                  <a:schemeClr val="bg1"/>
                </a:solidFill>
                <a:latin typeface="Arial" charset="0"/>
              </a:rPr>
              <a:t>Pemilihan - Read. Delete</a:t>
            </a:r>
            <a:endParaRPr lang="x-none" altLang="id-ID" b="1">
              <a:solidFill>
                <a:schemeClr val="bg1"/>
              </a:solidFill>
              <a:latin typeface="Arial" charset="0"/>
            </a:endParaRPr>
          </a:p>
          <a:p>
            <a:r>
              <a:rPr lang="x-none" altLang="id-ID" sz="1600" b="1">
                <a:solidFill>
                  <a:schemeClr val="bg1">
                    <a:lumMod val="85000"/>
                  </a:schemeClr>
                </a:solidFill>
                <a:latin typeface="Arial" charset="0"/>
              </a:rPr>
              <a:t>Manajemen data pemilihan, hanya dapat melihat dan membatalkan suara pemilih</a:t>
            </a:r>
            <a:endParaRPr lang="x-none" altLang="id-ID" sz="1600" b="1">
              <a:solidFill>
                <a:schemeClr val="bg1">
                  <a:lumMod val="85000"/>
                </a:schemeClr>
              </a:solidFill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45455" y="3016250"/>
            <a:ext cx="313944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id-ID" sz="2000" b="1">
                <a:solidFill>
                  <a:schemeClr val="bg1"/>
                </a:solidFill>
                <a:latin typeface="Arial" charset="0"/>
              </a:rPr>
              <a:t>Fakultas - CRUD</a:t>
            </a:r>
            <a:endParaRPr lang="x-none" altLang="id-ID" sz="2000" b="1">
              <a:solidFill>
                <a:schemeClr val="bg1"/>
              </a:solidFill>
              <a:latin typeface="Arial" charset="0"/>
            </a:endParaRPr>
          </a:p>
          <a:p>
            <a:r>
              <a:rPr lang="x-none" altLang="id-ID" sz="1600" b="1">
                <a:solidFill>
                  <a:schemeClr val="bg1">
                    <a:lumMod val="85000"/>
                  </a:schemeClr>
                </a:solidFill>
                <a:latin typeface="Arial" charset="0"/>
              </a:rPr>
              <a:t>Manajemen data Fakultas</a:t>
            </a:r>
            <a:endParaRPr lang="x-none" altLang="id-ID" sz="1600" b="1">
              <a:solidFill>
                <a:schemeClr val="bg1">
                  <a:lumMod val="85000"/>
                </a:schemeClr>
              </a:solidFill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13940" y="5988685"/>
            <a:ext cx="22358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id-ID">
                <a:solidFill>
                  <a:schemeClr val="bg1"/>
                </a:solidFill>
                <a:latin typeface="Arial" charset="0"/>
              </a:rPr>
              <a:t>user</a:t>
            </a:r>
            <a:endParaRPr lang="x-none" altLang="id-ID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67955" y="5988050"/>
            <a:ext cx="22358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id-ID">
                <a:solidFill>
                  <a:schemeClr val="bg1"/>
                </a:solidFill>
                <a:latin typeface="Arial" charset="0"/>
              </a:rPr>
              <a:t>Fitur</a:t>
            </a:r>
            <a:endParaRPr lang="x-none" altLang="id-ID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600835" y="5685155"/>
            <a:ext cx="9243060" cy="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654415" y="3013075"/>
            <a:ext cx="3139440" cy="8839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id-ID" sz="2000" b="1">
                <a:solidFill>
                  <a:schemeClr val="bg1"/>
                </a:solidFill>
                <a:latin typeface="Arial" charset="0"/>
              </a:rPr>
              <a:t>User - CRUD</a:t>
            </a:r>
            <a:endParaRPr lang="x-none" altLang="id-ID" sz="2000" b="1">
              <a:solidFill>
                <a:schemeClr val="bg1"/>
              </a:solidFill>
              <a:latin typeface="Arial" charset="0"/>
            </a:endParaRPr>
          </a:p>
          <a:p>
            <a:r>
              <a:rPr lang="x-none" altLang="id-ID" sz="1600" b="1">
                <a:solidFill>
                  <a:schemeClr val="bg1">
                    <a:lumMod val="85000"/>
                  </a:schemeClr>
                </a:solidFill>
                <a:latin typeface="Arial" charset="0"/>
              </a:rPr>
              <a:t>Manajemen Data Pasangan Calon</a:t>
            </a:r>
            <a:endParaRPr lang="x-none" altLang="id-ID" sz="1600" b="1">
              <a:solidFill>
                <a:schemeClr val="bg1">
                  <a:lumMod val="85000"/>
                </a:schemeClr>
              </a:solidFill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37835" y="1607185"/>
            <a:ext cx="3139440" cy="1127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id-ID" sz="2000" b="1">
                <a:solidFill>
                  <a:schemeClr val="bg1"/>
                </a:solidFill>
                <a:latin typeface="Arial" charset="0"/>
              </a:rPr>
              <a:t>Pemilih - CRUD</a:t>
            </a:r>
            <a:endParaRPr lang="x-none" altLang="id-ID" sz="2000" b="1">
              <a:solidFill>
                <a:schemeClr val="bg1"/>
              </a:solidFill>
              <a:latin typeface="Arial" charset="0"/>
            </a:endParaRPr>
          </a:p>
          <a:p>
            <a:r>
              <a:rPr lang="x-none" altLang="id-ID" sz="1600" b="1">
                <a:solidFill>
                  <a:schemeClr val="bg1">
                    <a:lumMod val="85000"/>
                  </a:schemeClr>
                </a:solidFill>
                <a:latin typeface="Arial" charset="0"/>
              </a:rPr>
              <a:t>Manajemen Data mahasiswa calon pemilih yang diambil dari data SIAT</a:t>
            </a:r>
            <a:endParaRPr lang="x-none" altLang="id-ID" sz="1600" b="1">
              <a:solidFill>
                <a:schemeClr val="bg1">
                  <a:lumMod val="85000"/>
                </a:schemeClr>
              </a:solidFill>
              <a:latin typeface="Arial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extBox 7"/>
          <p:cNvSpPr txBox="1"/>
          <p:nvPr/>
        </p:nvSpPr>
        <p:spPr>
          <a:xfrm>
            <a:off x="6287135" y="2154555"/>
            <a:ext cx="4999990" cy="1127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x-none" altLang="id-ID" sz="2800" b="1">
                <a:latin typeface="Arial" charset="0"/>
              </a:rPr>
              <a:t>TPS baru</a:t>
            </a:r>
            <a:endParaRPr lang="x-none" altLang="id-ID" sz="2800" b="1">
              <a:latin typeface="Arial" charset="0"/>
            </a:endParaRPr>
          </a:p>
          <a:p>
            <a:pPr algn="l"/>
            <a:r>
              <a:rPr lang="x-none" altLang="id-ID" sz="2000">
                <a:latin typeface="Arial" charset="0"/>
              </a:rPr>
              <a:t>beralih fungsi sebagai pusat informasi dan tempat berkumpul untuk pesta demokrasi</a:t>
            </a:r>
            <a:endParaRPr lang="x-none" altLang="id-ID" sz="2000">
              <a:latin typeface="Arial" charset="0"/>
            </a:endParaRPr>
          </a:p>
        </p:txBody>
      </p:sp>
      <p:pic>
        <p:nvPicPr>
          <p:cNvPr id="10" name="Picture 9" descr="Untitled-5"/>
          <p:cNvPicPr>
            <a:picLocks noChangeAspect="1"/>
          </p:cNvPicPr>
          <p:nvPr/>
        </p:nvPicPr>
        <p:blipFill>
          <a:blip r:embed="rId1"/>
          <a:srcRect l="12209" t="13135" r="10358" b="15073"/>
          <a:stretch>
            <a:fillRect/>
          </a:stretch>
        </p:blipFill>
        <p:spPr>
          <a:xfrm>
            <a:off x="6555105" y="3816350"/>
            <a:ext cx="4623435" cy="2422525"/>
          </a:xfrm>
          <a:prstGeom prst="rect">
            <a:avLst/>
          </a:prstGeom>
        </p:spPr>
      </p:pic>
      <p:pic>
        <p:nvPicPr>
          <p:cNvPr id="11" name="Picture 10" descr="sjadpojad"/>
          <p:cNvPicPr>
            <a:picLocks noChangeAspect="1"/>
          </p:cNvPicPr>
          <p:nvPr/>
        </p:nvPicPr>
        <p:blipFill>
          <a:blip r:embed="rId2"/>
          <a:srcRect l="5732" t="2611" r="6904" b="3329"/>
          <a:stretch>
            <a:fillRect/>
          </a:stretch>
        </p:blipFill>
        <p:spPr>
          <a:xfrm>
            <a:off x="1012825" y="649605"/>
            <a:ext cx="4829175" cy="457581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01545" y="5325745"/>
            <a:ext cx="2739390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id-ID" sz="1600" b="1">
                <a:latin typeface="Arial" charset="0"/>
              </a:rPr>
              <a:t>TPS dan Operator</a:t>
            </a:r>
            <a:endParaRPr lang="x-none" altLang="id-ID" sz="1600" b="1">
              <a:latin typeface="Arial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C27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TextBox 3"/>
          <p:cNvSpPr txBox="1"/>
          <p:nvPr/>
        </p:nvSpPr>
        <p:spPr>
          <a:xfrm>
            <a:off x="3533140" y="2149475"/>
            <a:ext cx="6476365" cy="2042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d-ID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Bagaimana</a:t>
            </a:r>
            <a:r>
              <a:rPr lang="id-ID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id-ID" altLang="en-US" sz="3200">
                <a:solidFill>
                  <a:schemeClr val="bg1"/>
                </a:solidFill>
                <a:latin typeface="Arial" charset="0"/>
              </a:rPr>
              <a:t>jika para senior memaksa untuk meminta akun dan password para pemilih, solusinya</a:t>
            </a:r>
            <a:r>
              <a:rPr lang="x-none" altLang="id-ID" sz="3200">
                <a:solidFill>
                  <a:schemeClr val="bg1"/>
                </a:solidFill>
                <a:latin typeface="Arial" charset="0"/>
              </a:rPr>
              <a:t>?</a:t>
            </a:r>
            <a:endParaRPr lang="x-none" altLang="id-ID" sz="320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C275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Picture 6" descr="77759619-hand-gestures-flat-design-long-shadow-icons-set-one-two-three-and-four-fingers-up-vector-silhouette-"/>
          <p:cNvPicPr>
            <a:picLocks noChangeAspect="1"/>
          </p:cNvPicPr>
          <p:nvPr/>
        </p:nvPicPr>
        <p:blipFill>
          <a:blip r:embed="rId1"/>
          <a:srcRect r="50447" b="49078"/>
          <a:stretch>
            <a:fillRect/>
          </a:stretch>
        </p:blipFill>
        <p:spPr>
          <a:xfrm>
            <a:off x="1755140" y="1156970"/>
            <a:ext cx="1125855" cy="1156970"/>
          </a:xfrm>
          <a:prstGeom prst="rect">
            <a:avLst/>
          </a:prstGeom>
        </p:spPr>
      </p:pic>
      <p:pic>
        <p:nvPicPr>
          <p:cNvPr id="8" name="Picture 7" descr="77759619-hand-gestures-flat-design-long-shadow-icons-set-one-two-three-and-four-fingers-up-vector-silhouette-"/>
          <p:cNvPicPr>
            <a:picLocks noChangeAspect="1"/>
          </p:cNvPicPr>
          <p:nvPr/>
        </p:nvPicPr>
        <p:blipFill>
          <a:blip r:embed="rId2"/>
          <a:srcRect l="46702" r="3745" b="49078"/>
          <a:stretch>
            <a:fillRect/>
          </a:stretch>
        </p:blipFill>
        <p:spPr>
          <a:xfrm>
            <a:off x="1788160" y="2677160"/>
            <a:ext cx="1125855" cy="1156970"/>
          </a:xfrm>
          <a:prstGeom prst="rect">
            <a:avLst/>
          </a:prstGeom>
        </p:spPr>
      </p:pic>
      <p:pic>
        <p:nvPicPr>
          <p:cNvPr id="9" name="Picture 8" descr="77759619-hand-gestures-flat-design-long-shadow-icons-set-one-two-three-and-four-fingers-up-vector-silhouette-"/>
          <p:cNvPicPr>
            <a:picLocks noChangeAspect="1"/>
          </p:cNvPicPr>
          <p:nvPr/>
        </p:nvPicPr>
        <p:blipFill>
          <a:blip r:embed="rId3"/>
          <a:srcRect l="3493" t="44606" r="46954" b="4472"/>
          <a:stretch>
            <a:fillRect/>
          </a:stretch>
        </p:blipFill>
        <p:spPr>
          <a:xfrm>
            <a:off x="1788795" y="4197350"/>
            <a:ext cx="1125855" cy="115697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23285" y="1407160"/>
            <a:ext cx="715962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d-ID" altLang="en-US" sz="2000">
                <a:solidFill>
                  <a:schemeClr val="bg1"/>
                </a:solidFill>
                <a:latin typeface="Arial" charset="0"/>
                <a:sym typeface="+mn-ea"/>
              </a:rPr>
              <a:t>Dengan melarang untuk s</a:t>
            </a:r>
            <a:r>
              <a:rPr lang="x-none" altLang="id-ID" sz="2000">
                <a:solidFill>
                  <a:schemeClr val="bg1"/>
                </a:solidFill>
                <a:latin typeface="Arial" charset="0"/>
                <a:sym typeface="+mn-ea"/>
              </a:rPr>
              <a:t>e</a:t>
            </a:r>
            <a:r>
              <a:rPr lang="id-ID" altLang="en-US" sz="2000">
                <a:solidFill>
                  <a:schemeClr val="bg1"/>
                </a:solidFill>
                <a:latin typeface="Arial" charset="0"/>
                <a:sym typeface="+mn-ea"/>
              </a:rPr>
              <a:t>tiap pemilih mebagikan atau memberitahukan aku siatnya</a:t>
            </a:r>
            <a:endParaRPr lang="id-ID" altLang="en-US" sz="2000">
              <a:solidFill>
                <a:schemeClr val="bg1"/>
              </a:solidFill>
              <a:latin typeface="Arial" charset="0"/>
              <a:sym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39160" y="2803525"/>
            <a:ext cx="7376160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id-ID" sz="2000">
                <a:solidFill>
                  <a:schemeClr val="bg1"/>
                </a:solidFill>
                <a:latin typeface="Arial" charset="0"/>
                <a:sym typeface="+mn-ea"/>
              </a:rPr>
              <a:t>Adanya </a:t>
            </a:r>
            <a:r>
              <a:rPr lang="id-ID" altLang="en-US" sz="2000">
                <a:solidFill>
                  <a:schemeClr val="bg1"/>
                </a:solidFill>
                <a:latin typeface="Arial" charset="0"/>
                <a:sym typeface="+mn-ea"/>
              </a:rPr>
              <a:t>mekanisme pencegahan suara dobel, jadi ketika pemilh telah memilih maka laman pilihan tidak dapat lagi diakses, tapi hanya akan menampilkan </a:t>
            </a:r>
            <a:endParaRPr lang="id-ID" altLang="en-US" sz="2000">
              <a:solidFill>
                <a:schemeClr val="bg1"/>
              </a:solidFill>
              <a:latin typeface="Arial" charset="0"/>
              <a:sym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30270" y="4366895"/>
            <a:ext cx="7201535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id-ID" sz="2000">
                <a:solidFill>
                  <a:schemeClr val="bg1"/>
                </a:solidFill>
                <a:latin typeface="Arial" charset="0"/>
                <a:sym typeface="+mn-ea"/>
              </a:rPr>
              <a:t>P</a:t>
            </a:r>
            <a:r>
              <a:rPr lang="id-ID" altLang="en-US" sz="2000">
                <a:solidFill>
                  <a:schemeClr val="bg1"/>
                </a:solidFill>
                <a:latin typeface="Arial" charset="0"/>
                <a:sym typeface="+mn-ea"/>
              </a:rPr>
              <a:t>ara pemilih bisa langsung mendatangi </a:t>
            </a:r>
            <a:r>
              <a:rPr lang="x-none" altLang="id-ID" sz="2000">
                <a:solidFill>
                  <a:schemeClr val="bg1"/>
                </a:solidFill>
                <a:latin typeface="Arial" charset="0"/>
                <a:sym typeface="+mn-ea"/>
              </a:rPr>
              <a:t>admin </a:t>
            </a:r>
            <a:r>
              <a:rPr lang="id-ID" altLang="en-US" sz="2000">
                <a:solidFill>
                  <a:schemeClr val="bg1"/>
                </a:solidFill>
                <a:latin typeface="Arial" charset="0"/>
                <a:sym typeface="+mn-ea"/>
              </a:rPr>
              <a:t>panitia jika pilihannya tidak sesuai dengan aspirasinya</a:t>
            </a:r>
            <a:r>
              <a:rPr lang="x-none" altLang="id-ID" sz="2000">
                <a:solidFill>
                  <a:schemeClr val="bg1"/>
                </a:solidFill>
                <a:latin typeface="Arial" charset="0"/>
                <a:sym typeface="+mn-ea"/>
              </a:rPr>
              <a:t>, dan admin dapat membatalkan</a:t>
            </a:r>
            <a:endParaRPr lang="x-none" altLang="id-ID" sz="2000">
              <a:solidFill>
                <a:schemeClr val="bg1"/>
              </a:solidFill>
              <a:latin typeface="Arial" charset="0"/>
              <a:sym typeface="+mn-ea"/>
            </a:endParaRPr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C27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TextBox 3"/>
          <p:cNvSpPr txBox="1"/>
          <p:nvPr/>
        </p:nvSpPr>
        <p:spPr>
          <a:xfrm>
            <a:off x="4581525" y="2725420"/>
            <a:ext cx="3359150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x-none" altLang="id-ID" sz="6000" b="1">
                <a:solidFill>
                  <a:schemeClr val="bg1"/>
                </a:solidFill>
                <a:latin typeface="Arial" charset="0"/>
              </a:rPr>
              <a:t>DEMO</a:t>
            </a:r>
            <a:endParaRPr lang="x-none" altLang="id-ID" sz="60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23790" y="3825875"/>
            <a:ext cx="264287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id-ID" sz="200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Cara Penggunaan..</a:t>
            </a:r>
            <a:endParaRPr lang="x-none" altLang="id-ID" sz="2000">
              <a:solidFill>
                <a:schemeClr val="bg1">
                  <a:lumMod val="95000"/>
                </a:schemeClr>
              </a:solidFill>
              <a:latin typeface="Arial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C27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" name="Oval 7"/>
          <p:cNvSpPr/>
          <p:nvPr/>
        </p:nvSpPr>
        <p:spPr>
          <a:xfrm>
            <a:off x="8956040" y="2446020"/>
            <a:ext cx="1825625" cy="1825625"/>
          </a:xfrm>
          <a:prstGeom prst="ellipse">
            <a:avLst/>
          </a:prstGeom>
          <a:blipFill rotWithShape="1">
            <a:blip r:embed="rId1"/>
            <a:stretch>
              <a:fillRect t="-2000" b="-12000"/>
            </a:stretch>
          </a:blip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id-ID" altLang="en-US"/>
          </a:p>
        </p:txBody>
      </p:sp>
      <p:sp>
        <p:nvSpPr>
          <p:cNvPr id="9" name="Oval 8"/>
          <p:cNvSpPr/>
          <p:nvPr/>
        </p:nvSpPr>
        <p:spPr>
          <a:xfrm>
            <a:off x="6080760" y="2463800"/>
            <a:ext cx="1794510" cy="1794510"/>
          </a:xfrm>
          <a:prstGeom prst="ellipse">
            <a:avLst/>
          </a:prstGeom>
          <a:blipFill rotWithShape="1">
            <a:blip r:embed="rId2"/>
            <a:stretch>
              <a:fillRect l="-20000" t="-65000" r="-16000" b="-8000"/>
            </a:stretch>
          </a:blip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id-ID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801995" y="4797425"/>
            <a:ext cx="235140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id-ID" b="1">
                <a:solidFill>
                  <a:schemeClr val="bg1"/>
                </a:solidFill>
                <a:latin typeface="Arial" charset="0"/>
              </a:rPr>
              <a:t>Developer</a:t>
            </a:r>
            <a:endParaRPr lang="x-none" altLang="id-ID" b="1">
              <a:solidFill>
                <a:schemeClr val="bg1"/>
              </a:solidFill>
              <a:latin typeface="Arial" charset="0"/>
            </a:endParaRPr>
          </a:p>
          <a:p>
            <a:pPr algn="ctr"/>
            <a:r>
              <a:rPr lang="x-none" altLang="id-ID" b="1">
                <a:solidFill>
                  <a:schemeClr val="bg1"/>
                </a:solidFill>
                <a:latin typeface="Arial" charset="0"/>
              </a:rPr>
              <a:t>Adnan Kasim</a:t>
            </a:r>
            <a:endParaRPr lang="x-none" altLang="id-ID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714105" y="4800600"/>
            <a:ext cx="235140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id-ID" b="1">
                <a:solidFill>
                  <a:schemeClr val="bg1"/>
                </a:solidFill>
                <a:latin typeface="Arial" charset="0"/>
              </a:rPr>
              <a:t>Designer</a:t>
            </a:r>
            <a:endParaRPr lang="x-none" altLang="id-ID" b="1">
              <a:solidFill>
                <a:schemeClr val="bg1"/>
              </a:solidFill>
              <a:latin typeface="Arial" charset="0"/>
            </a:endParaRPr>
          </a:p>
          <a:p>
            <a:pPr algn="ctr"/>
            <a:r>
              <a:rPr lang="x-none" altLang="id-ID" b="1">
                <a:solidFill>
                  <a:schemeClr val="bg1"/>
                </a:solidFill>
                <a:latin typeface="Arial" charset="0"/>
              </a:rPr>
              <a:t>Moh Zulkifli Katili</a:t>
            </a:r>
            <a:endParaRPr lang="x-none" altLang="id-ID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80255" y="605155"/>
            <a:ext cx="2691765" cy="518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ctr"/>
            <a:r>
              <a:rPr lang="x-none" altLang="id-ID" sz="2800" b="1">
                <a:solidFill>
                  <a:srgbClr val="15CDA5"/>
                </a:solidFill>
                <a:latin typeface="Arial" charset="0"/>
              </a:rPr>
              <a:t>OUR TEAM</a:t>
            </a:r>
            <a:endParaRPr lang="x-none" altLang="id-ID" sz="2800" b="1">
              <a:solidFill>
                <a:srgbClr val="15CDA5"/>
              </a:solidFill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857375" y="2247265"/>
            <a:ext cx="2042160" cy="2042160"/>
          </a:xfrm>
          <a:prstGeom prst="ellipse">
            <a:avLst/>
          </a:prstGeom>
          <a:blipFill rotWithShape="1">
            <a:blip r:embed="rId3"/>
            <a:stretch>
              <a:fillRect l="-20000" t="-12000" b="-6000"/>
            </a:stretch>
          </a:blip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id-ID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330325" y="4799330"/>
            <a:ext cx="297053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id-ID" b="1">
                <a:solidFill>
                  <a:schemeClr val="bg1"/>
                </a:solidFill>
                <a:latin typeface="Arial" charset="0"/>
              </a:rPr>
              <a:t>PEMBIMBING</a:t>
            </a:r>
            <a:endParaRPr lang="x-none" altLang="id-ID" b="1">
              <a:solidFill>
                <a:schemeClr val="bg1"/>
              </a:solidFill>
              <a:latin typeface="Arial" charset="0"/>
            </a:endParaRPr>
          </a:p>
          <a:p>
            <a:pPr algn="ctr"/>
            <a:r>
              <a:rPr lang="x-none" altLang="id-ID" b="1">
                <a:solidFill>
                  <a:schemeClr val="bg1"/>
                </a:solidFill>
                <a:latin typeface="Arial" charset="0"/>
              </a:rPr>
              <a:t>Rahman Takdir M.KOM</a:t>
            </a:r>
            <a:endParaRPr lang="x-none" altLang="id-ID" b="1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8" name="TextBox 7"/>
          <p:cNvSpPr txBox="1"/>
          <p:nvPr/>
        </p:nvSpPr>
        <p:spPr>
          <a:xfrm>
            <a:off x="3596640" y="1040765"/>
            <a:ext cx="496316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id-ID" sz="4000" b="1">
                <a:solidFill>
                  <a:schemeClr val="bg1"/>
                </a:solidFill>
                <a:latin typeface="Arial" charset="0"/>
              </a:rPr>
              <a:t>PEMILIHAN </a:t>
            </a:r>
            <a:endParaRPr lang="x-none" altLang="id-ID" sz="4000" b="1">
              <a:solidFill>
                <a:schemeClr val="bg1"/>
              </a:solidFill>
              <a:latin typeface="Arial" charset="0"/>
            </a:endParaRPr>
          </a:p>
          <a:p>
            <a:pPr algn="ctr"/>
            <a:r>
              <a:rPr lang="x-none" altLang="id-ID" sz="3200" b="1">
                <a:solidFill>
                  <a:schemeClr val="bg1"/>
                </a:solidFill>
                <a:latin typeface="Arial" charset="0"/>
              </a:rPr>
              <a:t>BEM KAMPUS</a:t>
            </a:r>
            <a:endParaRPr lang="x-none" altLang="id-ID" sz="32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469630" y="3660775"/>
            <a:ext cx="320421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id-ID" sz="2000" b="1">
                <a:solidFill>
                  <a:schemeClr val="bg1"/>
                </a:solidFill>
                <a:latin typeface="Arial" charset="0"/>
              </a:rPr>
              <a:t>Demokrasi</a:t>
            </a:r>
            <a:endParaRPr lang="x-none" altLang="id-ID" sz="20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75510" y="3549650"/>
            <a:ext cx="320421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id-ID" sz="2000" b="1">
                <a:solidFill>
                  <a:schemeClr val="bg1"/>
                </a:solidFill>
                <a:latin typeface="Arial" charset="0"/>
              </a:rPr>
              <a:t>Harga Mati!</a:t>
            </a:r>
            <a:endParaRPr lang="x-none" altLang="id-ID" sz="20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7980" y="233045"/>
            <a:ext cx="26295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id-ID" b="1">
                <a:solidFill>
                  <a:schemeClr val="bg1"/>
                </a:solidFill>
                <a:latin typeface="Arial" charset="0"/>
              </a:rPr>
              <a:t>Latar Belakang</a:t>
            </a:r>
            <a:endParaRPr lang="x-none" altLang="id-ID" b="1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Box 4"/>
          <p:cNvSpPr txBox="1"/>
          <p:nvPr/>
        </p:nvSpPr>
        <p:spPr>
          <a:xfrm>
            <a:off x="1818640" y="4831080"/>
            <a:ext cx="197993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id-ID">
                <a:latin typeface="Arial" charset="0"/>
              </a:rPr>
              <a:t>Anggaran/Biaya Besar</a:t>
            </a:r>
            <a:endParaRPr lang="x-none" altLang="id-ID">
              <a:latin typeface="Arial" charset="0"/>
            </a:endParaRPr>
          </a:p>
        </p:txBody>
      </p:sp>
      <p:pic>
        <p:nvPicPr>
          <p:cNvPr id="8" name="Picture 7" descr="saving-flat-empty-money-jar-vector-1547716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1330" y="2268220"/>
            <a:ext cx="1897380" cy="219837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754120" y="597535"/>
            <a:ext cx="4587240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id-ID" sz="2800" b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rPr>
              <a:t>KENDALA SAAT </a:t>
            </a:r>
            <a:r>
              <a:rPr lang="x-none" altLang="id-ID" sz="2800" b="1">
                <a:solidFill>
                  <a:srgbClr val="16C275"/>
                </a:solidFill>
                <a:latin typeface="Arial" charset="0"/>
              </a:rPr>
              <a:t>PEMILIHAN BEM</a:t>
            </a:r>
            <a:endParaRPr lang="x-none" altLang="id-ID" sz="2800" b="1">
              <a:solidFill>
                <a:srgbClr val="16C275"/>
              </a:solidFill>
              <a:latin typeface="Arial" charset="0"/>
              <a:sym typeface="+mn-ea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-125730" y="6558915"/>
            <a:ext cx="12413615" cy="318135"/>
          </a:xfrm>
          <a:prstGeom prst="rect">
            <a:avLst/>
          </a:prstGeom>
          <a:solidFill>
            <a:srgbClr val="16C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endParaRPr lang="id-ID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335270" y="2603500"/>
            <a:ext cx="6101080" cy="2286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id-ID">
                <a:latin typeface="Arial" charset="0"/>
              </a:rPr>
              <a:t>D</a:t>
            </a:r>
            <a:r>
              <a:rPr lang="id-ID" altLang="en-US">
                <a:latin typeface="Arial" charset="0"/>
              </a:rPr>
              <a:t>alam setiap kali pelaksanaan pemilihan, </a:t>
            </a:r>
            <a:r>
              <a:rPr lang="x-none" altLang="id-ID">
                <a:latin typeface="Arial" charset="0"/>
              </a:rPr>
              <a:t>anggaran</a:t>
            </a:r>
            <a:endParaRPr lang="x-none" altLang="id-ID">
              <a:latin typeface="Arial" charset="0"/>
            </a:endParaRPr>
          </a:p>
          <a:p>
            <a:r>
              <a:rPr lang="x-none" altLang="id-ID">
                <a:latin typeface="Arial" charset="0"/>
              </a:rPr>
              <a:t>bisa lebih dari 100 juta tergantung banyak fakultas dan Mahasiswa</a:t>
            </a:r>
            <a:endParaRPr lang="x-none" altLang="id-ID">
              <a:latin typeface="Arial" charset="0"/>
            </a:endParaRPr>
          </a:p>
          <a:p>
            <a:endParaRPr lang="x-none" altLang="id-ID">
              <a:latin typeface="Arial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x-none" altLang="id-ID">
                <a:latin typeface="Arial" charset="0"/>
              </a:rPr>
              <a:t>Konsumsi Panitia</a:t>
            </a:r>
            <a:r>
              <a:rPr lang="x-none" altLang="id-ID">
                <a:solidFill>
                  <a:srgbClr val="C00000"/>
                </a:solidFill>
                <a:latin typeface="Arial" charset="0"/>
              </a:rPr>
              <a:t> </a:t>
            </a:r>
            <a:endParaRPr lang="x-none" altLang="id-ID">
              <a:solidFill>
                <a:srgbClr val="C00000"/>
              </a:solidFill>
              <a:latin typeface="Arial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x-none" altLang="id-ID">
                <a:solidFill>
                  <a:schemeClr val="tx1"/>
                </a:solidFill>
                <a:latin typeface="Arial" charset="0"/>
              </a:rPr>
              <a:t>Honor Saksi</a:t>
            </a:r>
            <a:endParaRPr lang="x-none" altLang="id-ID">
              <a:solidFill>
                <a:schemeClr val="tx1"/>
              </a:solidFill>
              <a:latin typeface="Arial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x-none" altLang="id-ID">
                <a:latin typeface="Arial" charset="0"/>
              </a:rPr>
              <a:t>Keamanan </a:t>
            </a:r>
            <a:endParaRPr lang="x-none" altLang="id-ID">
              <a:latin typeface="Arial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x-none" altLang="id-ID">
                <a:latin typeface="Arial" charset="0"/>
              </a:rPr>
              <a:t>Pengadaan kertas, perlengkapan dll</a:t>
            </a:r>
            <a:endParaRPr lang="x-none" altLang="id-ID">
              <a:solidFill>
                <a:srgbClr val="C00000"/>
              </a:solidFill>
              <a:latin typeface="Arial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Picture 6" descr="vens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650" y="2083435"/>
            <a:ext cx="5600700" cy="34518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71040" y="4895850"/>
            <a:ext cx="258508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id-ID">
                <a:latin typeface="Arial" charset="0"/>
              </a:rPr>
              <a:t>Intervensi Ormawa</a:t>
            </a:r>
            <a:endParaRPr lang="x-none" altLang="id-ID">
              <a:latin typeface="Arial" charset="0"/>
            </a:endParaRPr>
          </a:p>
          <a:p>
            <a:pPr algn="ctr"/>
            <a:r>
              <a:rPr lang="x-none" altLang="id-ID">
                <a:latin typeface="Arial" charset="0"/>
              </a:rPr>
              <a:t>Pada Pemilih</a:t>
            </a:r>
            <a:endParaRPr lang="x-none" altLang="id-ID">
              <a:latin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54120" y="597535"/>
            <a:ext cx="4587240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id-ID" sz="2800" b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rPr>
              <a:t>KENDALA SAAT </a:t>
            </a:r>
            <a:r>
              <a:rPr lang="x-none" altLang="id-ID" sz="2800" b="1">
                <a:solidFill>
                  <a:srgbClr val="16C275"/>
                </a:solidFill>
                <a:latin typeface="Arial" charset="0"/>
              </a:rPr>
              <a:t>PEMILIHAN BEM</a:t>
            </a:r>
            <a:endParaRPr lang="x-none" altLang="id-ID" sz="2800" b="1">
              <a:solidFill>
                <a:srgbClr val="16C275"/>
              </a:solidFill>
              <a:latin typeface="Arial" charset="0"/>
              <a:sym typeface="+mn-ea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-49530" y="6558915"/>
            <a:ext cx="12413615" cy="318135"/>
          </a:xfrm>
          <a:prstGeom prst="rect">
            <a:avLst/>
          </a:prstGeom>
          <a:solidFill>
            <a:srgbClr val="16C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endParaRPr lang="id-ID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487795" y="2934335"/>
            <a:ext cx="5200650" cy="1872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x-none" altLang="id-ID">
                <a:latin typeface="Arial" charset="0"/>
              </a:rPr>
              <a:t>Oknum pengintervensi </a:t>
            </a:r>
            <a:r>
              <a:rPr lang="id-ID" altLang="en-US">
                <a:latin typeface="Arial" charset="0"/>
              </a:rPr>
              <a:t>di </a:t>
            </a:r>
            <a:r>
              <a:rPr lang="x-none" altLang="id-ID">
                <a:latin typeface="Arial" charset="0"/>
              </a:rPr>
              <a:t>TPS</a:t>
            </a:r>
            <a:endParaRPr lang="x-none" altLang="id-ID">
              <a:latin typeface="Arial" charset="0"/>
            </a:endParaRPr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x-none" altLang="id-ID">
                <a:latin typeface="Arial" charset="0"/>
              </a:rPr>
              <a:t>Kontrak Politik (Paslon dan Ormawa)</a:t>
            </a:r>
            <a:endParaRPr lang="x-none" altLang="id-ID">
              <a:latin typeface="Arial" charset="0"/>
            </a:endParaRPr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x-none" altLang="id-ID">
                <a:latin typeface="Arial" charset="0"/>
                <a:sym typeface="+mn-ea"/>
              </a:rPr>
              <a:t>P</a:t>
            </a:r>
            <a:r>
              <a:rPr lang="id-ID" altLang="en-US">
                <a:latin typeface="Arial" charset="0"/>
                <a:sym typeface="+mn-ea"/>
              </a:rPr>
              <a:t>aksa</a:t>
            </a:r>
            <a:r>
              <a:rPr lang="x-none" altLang="id-ID">
                <a:latin typeface="Arial" charset="0"/>
                <a:sym typeface="+mn-ea"/>
              </a:rPr>
              <a:t>an</a:t>
            </a:r>
            <a:r>
              <a:rPr lang="id-ID" altLang="en-US">
                <a:latin typeface="Arial" charset="0"/>
                <a:sym typeface="+mn-ea"/>
              </a:rPr>
              <a:t> memilih pasangan calon yang </a:t>
            </a:r>
            <a:r>
              <a:rPr lang="x-none" altLang="id-ID">
                <a:latin typeface="Arial" charset="0"/>
                <a:sym typeface="+mn-ea"/>
              </a:rPr>
              <a:t>seormawa/</a:t>
            </a:r>
            <a:r>
              <a:rPr lang="id-ID" altLang="en-US">
                <a:latin typeface="Arial" charset="0"/>
                <a:sym typeface="+mn-ea"/>
              </a:rPr>
              <a:t>sepaguyuban</a:t>
            </a:r>
            <a:endParaRPr lang="id-ID" altLang="en-US">
              <a:latin typeface="Arial" charset="0"/>
            </a:endParaRPr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id-ID" altLang="en-US">
                <a:latin typeface="Arial" charset="0"/>
              </a:rPr>
              <a:t>Golput Berjamaah</a:t>
            </a:r>
            <a:endParaRPr lang="id-ID" altLang="en-US">
              <a:latin typeface="Arial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l="-3000" t="-46000" r="-3000" b="-2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Rectangle 4"/>
          <p:cNvSpPr/>
          <p:nvPr/>
        </p:nvSpPr>
        <p:spPr>
          <a:xfrm>
            <a:off x="-103505" y="4691380"/>
            <a:ext cx="3395345" cy="1305560"/>
          </a:xfrm>
          <a:prstGeom prst="rect">
            <a:avLst/>
          </a:prstGeom>
          <a:solidFill>
            <a:schemeClr val="bg1">
              <a:lumMod val="5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id-ID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22885" y="4761230"/>
            <a:ext cx="289179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id-ID" sz="2400" b="1">
                <a:solidFill>
                  <a:schemeClr val="bg1"/>
                </a:solidFill>
                <a:latin typeface="Arial" charset="0"/>
              </a:rPr>
              <a:t>RUSUH KARENA INTERVENSI OKNUM ORMAWA</a:t>
            </a:r>
            <a:endParaRPr lang="x-none" altLang="id-ID" sz="2400" b="1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t="-12000" b="-16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Rectangle 4"/>
          <p:cNvSpPr/>
          <p:nvPr/>
        </p:nvSpPr>
        <p:spPr>
          <a:xfrm>
            <a:off x="-103505" y="4691380"/>
            <a:ext cx="3395345" cy="1305560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id-ID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26695" y="4761230"/>
            <a:ext cx="240411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id-ID" sz="2400" b="1">
                <a:solidFill>
                  <a:schemeClr val="bg1"/>
                </a:solidFill>
                <a:latin typeface="Arial" charset="0"/>
              </a:rPr>
              <a:t>GOLPUT BERJAMAAH DI FATEK</a:t>
            </a:r>
            <a:endParaRPr lang="x-none" altLang="id-ID" sz="2400" b="1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Rounded Rectangle 9"/>
          <p:cNvSpPr/>
          <p:nvPr/>
        </p:nvSpPr>
        <p:spPr>
          <a:xfrm>
            <a:off x="649605" y="534035"/>
            <a:ext cx="3028315" cy="3962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id-ID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22960" y="553085"/>
            <a:ext cx="272796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id-ID" sz="2000" b="1">
                <a:latin typeface="Arial" charset="0"/>
              </a:rPr>
              <a:t>TENTANG </a:t>
            </a:r>
            <a:r>
              <a:rPr lang="x-none" altLang="id-ID" sz="2000" b="1">
                <a:solidFill>
                  <a:srgbClr val="16C275"/>
                </a:solidFill>
                <a:latin typeface="Arial" charset="0"/>
              </a:rPr>
              <a:t>BEMVOTE</a:t>
            </a:r>
            <a:endParaRPr lang="x-none" altLang="id-ID" sz="2000" b="1">
              <a:solidFill>
                <a:srgbClr val="16C275"/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8680" y="3117850"/>
            <a:ext cx="5861685" cy="2072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x-none" altLang="id-ID" sz="2000">
                <a:latin typeface="Arial" charset="0"/>
              </a:rPr>
              <a:t>Bemvote adalah sebuah platform web yang disediakan khusus untuk mengelola pemilihan ketua dan wakil ketua BEM kampus, secara tersentralisir, sehingga keseragaman manajemen dan totalitas dapat diperoleh sekaligus.</a:t>
            </a:r>
            <a:endParaRPr lang="x-none" altLang="id-ID" sz="2000"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73925" y="1888490"/>
            <a:ext cx="3641090" cy="2564765"/>
          </a:xfrm>
          <a:prstGeom prst="rect">
            <a:avLst/>
          </a:prstGeom>
          <a:solidFill>
            <a:srgbClr val="C3D4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id-ID" altLang="en-US"/>
          </a:p>
        </p:txBody>
      </p:sp>
      <p:pic>
        <p:nvPicPr>
          <p:cNvPr id="9" name="Picture 8" descr="Untitled-6"/>
          <p:cNvPicPr>
            <a:picLocks noChangeAspect="1"/>
          </p:cNvPicPr>
          <p:nvPr/>
        </p:nvPicPr>
        <p:blipFill>
          <a:blip r:embed="rId1"/>
          <a:srcRect l="4169" t="2326" r="7846" b="6392"/>
          <a:stretch>
            <a:fillRect/>
          </a:stretch>
        </p:blipFill>
        <p:spPr>
          <a:xfrm>
            <a:off x="7382510" y="1499235"/>
            <a:ext cx="3752850" cy="2865755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7280275" y="5175885"/>
            <a:ext cx="1852295" cy="11049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id-ID" altLang="en-US"/>
          </a:p>
        </p:txBody>
      </p:sp>
      <p:sp>
        <p:nvSpPr>
          <p:cNvPr id="16" name="Rounded Rectangle 15"/>
          <p:cNvSpPr/>
          <p:nvPr/>
        </p:nvSpPr>
        <p:spPr>
          <a:xfrm>
            <a:off x="8232775" y="5476240"/>
            <a:ext cx="1852295" cy="110490"/>
          </a:xfrm>
          <a:prstGeom prst="roundRect">
            <a:avLst/>
          </a:prstGeom>
          <a:solidFill>
            <a:srgbClr val="D9D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id-ID" altLang="en-US"/>
          </a:p>
        </p:txBody>
      </p:sp>
      <p:sp>
        <p:nvSpPr>
          <p:cNvPr id="17" name="Rounded Rectangle 16"/>
          <p:cNvSpPr/>
          <p:nvPr/>
        </p:nvSpPr>
        <p:spPr>
          <a:xfrm>
            <a:off x="9975850" y="4999990"/>
            <a:ext cx="1187450" cy="762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id-ID" altLang="en-US"/>
          </a:p>
        </p:txBody>
      </p:sp>
      <p:sp>
        <p:nvSpPr>
          <p:cNvPr id="18" name="Rounded Rectangle 17"/>
          <p:cNvSpPr/>
          <p:nvPr/>
        </p:nvSpPr>
        <p:spPr>
          <a:xfrm>
            <a:off x="6965315" y="5448300"/>
            <a:ext cx="586105" cy="762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id-ID" altLang="en-US"/>
          </a:p>
        </p:txBody>
      </p:sp>
      <p:sp>
        <p:nvSpPr>
          <p:cNvPr id="19" name="Oval 18"/>
          <p:cNvSpPr/>
          <p:nvPr/>
        </p:nvSpPr>
        <p:spPr>
          <a:xfrm>
            <a:off x="6837680" y="5064125"/>
            <a:ext cx="158115" cy="15811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id-ID" altLang="en-US"/>
          </a:p>
        </p:txBody>
      </p:sp>
      <p:sp>
        <p:nvSpPr>
          <p:cNvPr id="20" name="Oval 19"/>
          <p:cNvSpPr/>
          <p:nvPr/>
        </p:nvSpPr>
        <p:spPr>
          <a:xfrm>
            <a:off x="9515475" y="4949825"/>
            <a:ext cx="158115" cy="15811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id-ID" altLang="en-US"/>
          </a:p>
        </p:txBody>
      </p:sp>
      <p:sp>
        <p:nvSpPr>
          <p:cNvPr id="21" name="Oval 20"/>
          <p:cNvSpPr/>
          <p:nvPr/>
        </p:nvSpPr>
        <p:spPr>
          <a:xfrm>
            <a:off x="10595610" y="5443855"/>
            <a:ext cx="221615" cy="22161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id-ID" altLang="en-US"/>
          </a:p>
        </p:txBody>
      </p:sp>
      <p:pic>
        <p:nvPicPr>
          <p:cNvPr id="22" name="Picture 21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555" y="1729105"/>
            <a:ext cx="3035935" cy="104457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Rounded Rectangle 9"/>
          <p:cNvSpPr/>
          <p:nvPr/>
        </p:nvSpPr>
        <p:spPr>
          <a:xfrm>
            <a:off x="649605" y="534035"/>
            <a:ext cx="3028315" cy="3962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id-ID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17575" y="553085"/>
            <a:ext cx="256921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id-ID" sz="2000" b="1">
                <a:latin typeface="Arial" charset="0"/>
              </a:rPr>
              <a:t>SOLUSI </a:t>
            </a:r>
            <a:r>
              <a:rPr lang="x-none" altLang="id-ID" sz="2000" b="1">
                <a:solidFill>
                  <a:srgbClr val="16C275"/>
                </a:solidFill>
                <a:latin typeface="Arial" charset="0"/>
              </a:rPr>
              <a:t>BEMVOTE</a:t>
            </a:r>
            <a:endParaRPr lang="x-none" altLang="id-ID" sz="2000" b="1">
              <a:solidFill>
                <a:srgbClr val="16C275"/>
              </a:solidFill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89660" y="4529455"/>
            <a:ext cx="2996565" cy="1463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id-ID" b="1">
                <a:latin typeface="Arial" charset="0"/>
              </a:rPr>
              <a:t>Kemudahan</a:t>
            </a:r>
            <a:endParaRPr lang="x-none" altLang="id-ID" b="1">
              <a:latin typeface="Arial" charset="0"/>
            </a:endParaRPr>
          </a:p>
          <a:p>
            <a:pPr algn="ctr"/>
            <a:r>
              <a:rPr lang="x-none" altLang="id-ID">
                <a:latin typeface="Arial" charset="0"/>
              </a:rPr>
              <a:t>Bemvote adalah sebuah aplikasi web, sehingga Pemilihan dapat diakses tanpa perlu mengantri</a:t>
            </a:r>
            <a:endParaRPr lang="x-none" altLang="id-ID">
              <a:latin typeface="Arial" charset="0"/>
            </a:endParaRPr>
          </a:p>
        </p:txBody>
      </p:sp>
      <p:pic>
        <p:nvPicPr>
          <p:cNvPr id="8" name="Picture 7" descr="sajds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6195" y="1777365"/>
            <a:ext cx="2498090" cy="221488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5050790" y="1758950"/>
            <a:ext cx="2561590" cy="2202815"/>
            <a:chOff x="7958" y="2746"/>
            <a:chExt cx="4034" cy="3469"/>
          </a:xfrm>
        </p:grpSpPr>
        <p:sp>
          <p:nvSpPr>
            <p:cNvPr id="14" name="Rectangle 13"/>
            <p:cNvSpPr/>
            <p:nvPr/>
          </p:nvSpPr>
          <p:spPr>
            <a:xfrm>
              <a:off x="7958" y="2746"/>
              <a:ext cx="4034" cy="3465"/>
            </a:xfrm>
            <a:prstGeom prst="rect">
              <a:avLst/>
            </a:prstGeom>
            <a:solidFill>
              <a:srgbClr val="C5D9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id-ID" altLang="en-US"/>
            </a:p>
          </p:txBody>
        </p:sp>
        <p:pic>
          <p:nvPicPr>
            <p:cNvPr id="9" name="Picture 8" descr="set-flat-design-concept-icons-business-portfolio-affiliate-startup-save-money-vector-illustration-45842156"/>
            <p:cNvPicPr>
              <a:picLocks noChangeAspect="1"/>
            </p:cNvPicPr>
            <p:nvPr/>
          </p:nvPicPr>
          <p:blipFill>
            <a:blip r:embed="rId2"/>
            <a:srcRect l="50677" t="50052"/>
            <a:stretch>
              <a:fillRect/>
            </a:stretch>
          </p:blipFill>
          <p:spPr>
            <a:xfrm>
              <a:off x="8214" y="2757"/>
              <a:ext cx="3416" cy="3459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4772025" y="4608830"/>
            <a:ext cx="2996565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id-ID" b="1">
                <a:latin typeface="Arial" charset="0"/>
              </a:rPr>
              <a:t>Hemat Anggaran</a:t>
            </a:r>
            <a:endParaRPr lang="x-none" altLang="id-ID" b="1">
              <a:latin typeface="Arial" charset="0"/>
            </a:endParaRPr>
          </a:p>
          <a:p>
            <a:pPr algn="ctr"/>
            <a:r>
              <a:rPr lang="x-none" altLang="id-ID">
                <a:latin typeface="Arial" charset="0"/>
              </a:rPr>
              <a:t>Menghemat kertas dan jumlah pengadaan panitia di tiap TPS</a:t>
            </a:r>
            <a:endParaRPr lang="x-none" altLang="id-ID">
              <a:latin typeface="Arial" charset="0"/>
            </a:endParaRPr>
          </a:p>
        </p:txBody>
      </p:sp>
      <p:pic>
        <p:nvPicPr>
          <p:cNvPr id="12" name="Picture 11" descr="28113525-stock-vector-flat-vector-illustration-of-web-analytics-information-and-development-website-statistic-vector-illu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6965" y="1772920"/>
            <a:ext cx="2538730" cy="212153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469630" y="4577080"/>
            <a:ext cx="2996565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id-ID" b="1">
                <a:latin typeface="Arial" charset="0"/>
              </a:rPr>
              <a:t>Tersentralisir</a:t>
            </a:r>
            <a:endParaRPr lang="x-none" altLang="id-ID" b="1">
              <a:latin typeface="Arial" charset="0"/>
            </a:endParaRPr>
          </a:p>
          <a:p>
            <a:pPr algn="ctr"/>
            <a:r>
              <a:rPr lang="x-none" altLang="id-ID">
                <a:latin typeface="Arial" charset="0"/>
              </a:rPr>
              <a:t>Mudah dalam monitoring dan pengelolaan</a:t>
            </a:r>
            <a:endParaRPr lang="x-none" altLang="id-ID">
              <a:latin typeface="Arial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2672</Words>
  <Application>Kingsoft Office WPP</Application>
  <PresentationFormat>Widescreen</PresentationFormat>
  <Paragraphs>158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kiki</dc:creator>
  <cp:lastModifiedBy>kiki</cp:lastModifiedBy>
  <cp:revision>107</cp:revision>
  <dcterms:created xsi:type="dcterms:W3CDTF">2018-03-14T13:44:17Z</dcterms:created>
  <dcterms:modified xsi:type="dcterms:W3CDTF">2018-03-14T13:44:17Z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1057-10.1.0.5707</vt:lpwstr>
  </property>
</Properties>
</file>