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2" r:id="rId12"/>
    <p:sldId id="267" r:id="rId13"/>
    <p:sldId id="268" r:id="rId14"/>
    <p:sldId id="269" r:id="rId15"/>
    <p:sldId id="270" r:id="rId16"/>
    <p:sldId id="271" r:id="rId17"/>
    <p:sldId id="288" r:id="rId18"/>
    <p:sldId id="289" r:id="rId19"/>
    <p:sldId id="293" r:id="rId20"/>
    <p:sldId id="272" r:id="rId21"/>
    <p:sldId id="273" r:id="rId22"/>
    <p:sldId id="274" r:id="rId23"/>
    <p:sldId id="275" r:id="rId24"/>
    <p:sldId id="290" r:id="rId25"/>
    <p:sldId id="291" r:id="rId26"/>
    <p:sldId id="298" r:id="rId27"/>
    <p:sldId id="286" r:id="rId28"/>
    <p:sldId id="323" r:id="rId29"/>
    <p:sldId id="294" r:id="rId30"/>
    <p:sldId id="295" r:id="rId31"/>
    <p:sldId id="314" r:id="rId32"/>
    <p:sldId id="296" r:id="rId33"/>
    <p:sldId id="308" r:id="rId34"/>
    <p:sldId id="309" r:id="rId35"/>
    <p:sldId id="310" r:id="rId36"/>
    <p:sldId id="311" r:id="rId37"/>
    <p:sldId id="312" r:id="rId38"/>
    <p:sldId id="313" r:id="rId39"/>
    <p:sldId id="318" r:id="rId40"/>
    <p:sldId id="319" r:id="rId41"/>
    <p:sldId id="320" r:id="rId42"/>
    <p:sldId id="321" r:id="rId43"/>
    <p:sldId id="322" r:id="rId44"/>
    <p:sldId id="315" r:id="rId45"/>
    <p:sldId id="316" r:id="rId46"/>
    <p:sldId id="317" r:id="rId47"/>
    <p:sldId id="297" r:id="rId48"/>
    <p:sldId id="276" r:id="rId49"/>
    <p:sldId id="306" r:id="rId50"/>
    <p:sldId id="300" r:id="rId51"/>
    <p:sldId id="301" r:id="rId52"/>
    <p:sldId id="302" r:id="rId53"/>
    <p:sldId id="303" r:id="rId54"/>
    <p:sldId id="304" r:id="rId55"/>
    <p:sldId id="305" r:id="rId56"/>
    <p:sldId id="299" r:id="rId57"/>
    <p:sldId id="282" r:id="rId58"/>
    <p:sldId id="277" r:id="rId59"/>
    <p:sldId id="278" r:id="rId60"/>
    <p:sldId id="281" r:id="rId61"/>
    <p:sldId id="280" r:id="rId62"/>
    <p:sldId id="283" r:id="rId63"/>
    <p:sldId id="284" r:id="rId64"/>
    <p:sldId id="287" r:id="rId65"/>
    <p:sldId id="325" r:id="rId66"/>
    <p:sldId id="326" r:id="rId67"/>
    <p:sldId id="327" r:id="rId68"/>
    <p:sldId id="328" r:id="rId69"/>
    <p:sldId id="329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BBF-938A-4C8E-926C-7A37B430BFA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57E5A5-6B9A-4F31-8199-14EE8FF5C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20" name="Picture 8" descr="1.png"/>
          <p:cNvPicPr>
            <a:picLocks noChangeAspect="1"/>
          </p:cNvPicPr>
          <p:nvPr userDrawn="1"/>
        </p:nvPicPr>
        <p:blipFill>
          <a:blip r:embed="rId2" cstate="print"/>
          <a:srcRect r="1043" b="6517"/>
          <a:stretch>
            <a:fillRect/>
          </a:stretch>
        </p:blipFill>
        <p:spPr bwMode="auto">
          <a:xfrm>
            <a:off x="130317" y="142852"/>
            <a:ext cx="8799401" cy="6505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BBF-938A-4C8E-926C-7A37B430BFA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E5A5-6B9A-4F31-8199-14EE8FF5C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057E5A5-6B9A-4F31-8199-14EE8FF5C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BBF-938A-4C8E-926C-7A37B430BFA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BBF-938A-4C8E-926C-7A37B430BFA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057E5A5-6B9A-4F31-8199-14EE8FF5C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BBF-938A-4C8E-926C-7A37B430BFA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57E5A5-6B9A-4F31-8199-14EE8FF5C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1E22BBF-938A-4C8E-926C-7A37B430BFA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E5A5-6B9A-4F31-8199-14EE8FF5C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BBF-938A-4C8E-926C-7A37B430BFA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057E5A5-6B9A-4F31-8199-14EE8FF5C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BBF-938A-4C8E-926C-7A37B430BFA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057E5A5-6B9A-4F31-8199-14EE8FF5C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BBF-938A-4C8E-926C-7A37B430BFA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57E5A5-6B9A-4F31-8199-14EE8FF5C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57E5A5-6B9A-4F31-8199-14EE8FF5C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BBF-938A-4C8E-926C-7A37B430BFA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057E5A5-6B9A-4F31-8199-14EE8FF5C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1E22BBF-938A-4C8E-926C-7A37B430BFA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1E22BBF-938A-4C8E-926C-7A37B430BFA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57E5A5-6B9A-4F31-8199-14EE8FF5C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iki/Firebird" TargetMode="External"/><Relationship Id="rId13" Type="http://schemas.openxmlformats.org/officeDocument/2006/relationships/hyperlink" Target="http://id.wikipedia.org/wiki/Paradox" TargetMode="External"/><Relationship Id="rId3" Type="http://schemas.openxmlformats.org/officeDocument/2006/relationships/hyperlink" Target="http://id.wikipedia.org/wiki/Microsoft_SQL_Server" TargetMode="External"/><Relationship Id="rId7" Type="http://schemas.openxmlformats.org/officeDocument/2006/relationships/hyperlink" Target="http://id.wikipedia.org/wiki/XBase" TargetMode="External"/><Relationship Id="rId12" Type="http://schemas.openxmlformats.org/officeDocument/2006/relationships/hyperlink" Target="http://id.wikipedia.org/w/index.php?title=DBase_III&amp;action=edit&amp;redlink=1" TargetMode="External"/><Relationship Id="rId2" Type="http://schemas.openxmlformats.org/officeDocument/2006/relationships/hyperlink" Target="http://id.wikipedia.org/w/index.php?title=DB2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/index.php?title=Interbase&amp;action=edit&amp;redlink=1" TargetMode="External"/><Relationship Id="rId11" Type="http://schemas.openxmlformats.org/officeDocument/2006/relationships/hyperlink" Target="http://id.wikipedia.org/wiki/Microsoft_Access" TargetMode="External"/><Relationship Id="rId5" Type="http://schemas.openxmlformats.org/officeDocument/2006/relationships/hyperlink" Target="http://id.wikipedia.org/w/index.php?title=Sybase&amp;action=edit&amp;redlink=1" TargetMode="External"/><Relationship Id="rId10" Type="http://schemas.openxmlformats.org/officeDocument/2006/relationships/hyperlink" Target="http://id.wikipedia.org/wiki/PostgreSQL" TargetMode="External"/><Relationship Id="rId4" Type="http://schemas.openxmlformats.org/officeDocument/2006/relationships/hyperlink" Target="http://id.wikipedia.org/wiki/Oracle" TargetMode="External"/><Relationship Id="rId9" Type="http://schemas.openxmlformats.org/officeDocument/2006/relationships/hyperlink" Target="http://id.wikipedia.org/wiki/MySQ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1285860"/>
            <a:ext cx="6215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>
                <a:latin typeface="Algerian" pitchFamily="82" charset="0"/>
              </a:rPr>
              <a:t>KULIAH</a:t>
            </a:r>
          </a:p>
          <a:p>
            <a:pPr algn="ctr"/>
            <a:r>
              <a:rPr lang="en-CA" sz="3600" dirty="0" err="1" smtClean="0">
                <a:latin typeface="Algerian" pitchFamily="82" charset="0"/>
              </a:rPr>
              <a:t>Sistem</a:t>
            </a:r>
            <a:r>
              <a:rPr lang="en-CA" sz="3600" dirty="0" smtClean="0">
                <a:latin typeface="Algerian" pitchFamily="82" charset="0"/>
              </a:rPr>
              <a:t> basis data</a:t>
            </a:r>
          </a:p>
          <a:p>
            <a:pPr algn="ctr"/>
            <a:endParaRPr lang="en-CA" sz="3600" dirty="0">
              <a:latin typeface="Algerian" pitchFamily="82" charset="0"/>
            </a:endParaRPr>
          </a:p>
          <a:p>
            <a:pPr algn="ctr"/>
            <a:endParaRPr lang="en-CA" sz="3600" dirty="0" smtClean="0">
              <a:latin typeface="Algerian" pitchFamily="82" charset="0"/>
            </a:endParaRPr>
          </a:p>
          <a:p>
            <a:pPr algn="ctr"/>
            <a:r>
              <a:rPr lang="en-CA" sz="3600" dirty="0" smtClean="0">
                <a:latin typeface="Algerian" pitchFamily="82" charset="0"/>
              </a:rPr>
              <a:t>BY : SYARIF HIDAYAT</a:t>
            </a:r>
            <a:endParaRPr lang="en-US" sz="36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000" dirty="0" smtClean="0"/>
              <a:t>Field / </a:t>
            </a:r>
            <a:r>
              <a:rPr lang="en-US" sz="3000" dirty="0" err="1" smtClean="0"/>
              <a:t>Atribute</a:t>
            </a:r>
            <a:r>
              <a:rPr lang="en-US" sz="3000" dirty="0" smtClean="0"/>
              <a:t> </a:t>
            </a:r>
            <a:r>
              <a:rPr lang="en-US" sz="3000" dirty="0" err="1" smtClean="0"/>
              <a:t>Kunci</a:t>
            </a:r>
            <a:endParaRPr lang="en-US" sz="3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616464"/>
          </a:xfrm>
        </p:spPr>
        <p:txBody>
          <a:bodyPr>
            <a:normAutofit/>
          </a:bodyPr>
          <a:lstStyle/>
          <a:p>
            <a:pPr lvl="0" algn="just"/>
            <a:r>
              <a:rPr lang="en-US" sz="2000" dirty="0" smtClean="0"/>
              <a:t>Primary Key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field/</a:t>
            </a:r>
            <a:r>
              <a:rPr lang="en-US" sz="2000" dirty="0" err="1" smtClean="0"/>
              <a:t>atribut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mengidentifikasi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unik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kejadian</a:t>
            </a:r>
            <a:r>
              <a:rPr lang="en-US" sz="2000" dirty="0" smtClean="0"/>
              <a:t> specific, </a:t>
            </a:r>
            <a:r>
              <a:rPr lang="en-US" sz="2000" dirty="0" err="1" smtClean="0"/>
              <a:t>tapi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mewakili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kejadian</a:t>
            </a:r>
            <a:r>
              <a:rPr lang="en-US" sz="2000" dirty="0" smtClean="0"/>
              <a:t> entity. </a:t>
            </a:r>
          </a:p>
          <a:p>
            <a:pPr lvl="0" algn="just"/>
            <a:r>
              <a:rPr lang="en-US" sz="2000" dirty="0" smtClean="0"/>
              <a:t>Foreign Key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field / </a:t>
            </a:r>
            <a:r>
              <a:rPr lang="en-US" sz="2000" dirty="0" err="1" smtClean="0"/>
              <a:t>atribut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melengkapi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relation yang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induknya</a:t>
            </a:r>
            <a:r>
              <a:rPr lang="en-US" sz="2000" dirty="0" smtClean="0"/>
              <a:t>. Foreign Key </a:t>
            </a:r>
            <a:r>
              <a:rPr lang="en-US" sz="2000" dirty="0" err="1" smtClean="0"/>
              <a:t>ditempatkan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entity </a:t>
            </a:r>
            <a:r>
              <a:rPr lang="en-US" sz="2000" dirty="0" err="1" smtClean="0"/>
              <a:t>anak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primary key </a:t>
            </a:r>
            <a:r>
              <a:rPr lang="en-US" sz="2000" dirty="0" err="1" smtClean="0"/>
              <a:t>induk</a:t>
            </a:r>
            <a:r>
              <a:rPr lang="en-US" sz="2000" dirty="0" smtClean="0"/>
              <a:t> </a:t>
            </a:r>
            <a:r>
              <a:rPr lang="en-US" sz="2000" dirty="0" err="1" smtClean="0"/>
              <a:t>relasinya</a:t>
            </a:r>
            <a:r>
              <a:rPr lang="en-US" sz="2000" dirty="0" smtClean="0"/>
              <a:t>.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entity </a:t>
            </a:r>
            <a:r>
              <a:rPr lang="en-US" sz="2000" dirty="0" err="1" smtClean="0"/>
              <a:t>induk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anak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lawan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(one to many relationship)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2800" dirty="0" smtClean="0"/>
              <a:t>Database Concept (Review) </a:t>
            </a:r>
            <a:endParaRPr lang="en-US" sz="3200" dirty="0" smtClean="0"/>
          </a:p>
          <a:p>
            <a:pPr lvl="1"/>
            <a:r>
              <a:rPr lang="id-ID" sz="2400" dirty="0" smtClean="0"/>
              <a:t>Hirarki Data</a:t>
            </a:r>
            <a:endParaRPr lang="en-US" sz="2800" dirty="0" smtClean="0"/>
          </a:p>
          <a:p>
            <a:pPr lvl="1"/>
            <a:r>
              <a:rPr lang="id-ID" sz="2400" dirty="0" smtClean="0"/>
              <a:t>Tipe Basis Data</a:t>
            </a:r>
            <a:endParaRPr lang="en-US" sz="2800" dirty="0" smtClean="0"/>
          </a:p>
          <a:p>
            <a:pPr lvl="1"/>
            <a:r>
              <a:rPr lang="id-ID" sz="2400" dirty="0" smtClean="0"/>
              <a:t>Pengguna Basis Data</a:t>
            </a:r>
            <a:endParaRPr lang="en-US" sz="2800" dirty="0" smtClean="0"/>
          </a:p>
          <a:p>
            <a:pPr lvl="0"/>
            <a:r>
              <a:rPr lang="en-US" sz="2800" dirty="0" smtClean="0"/>
              <a:t>Database Design and Case Study</a:t>
            </a:r>
            <a:endParaRPr lang="en-US" sz="3200" dirty="0" smtClean="0"/>
          </a:p>
          <a:p>
            <a:pPr lvl="1"/>
            <a:r>
              <a:rPr lang="en-US" sz="2400" dirty="0" smtClean="0"/>
              <a:t>Database Design Step</a:t>
            </a:r>
          </a:p>
          <a:p>
            <a:pPr lvl="1"/>
            <a:r>
              <a:rPr lang="id-ID" sz="2400" dirty="0" smtClean="0"/>
              <a:t>Normalisasi</a:t>
            </a:r>
            <a:endParaRPr lang="en-US" sz="2800" dirty="0" smtClean="0"/>
          </a:p>
          <a:p>
            <a:pPr lvl="1"/>
            <a:r>
              <a:rPr lang="en-US" sz="2400" dirty="0" smtClean="0"/>
              <a:t>ER-Diagram</a:t>
            </a:r>
            <a:endParaRPr lang="en-US" sz="2800" dirty="0" smtClean="0"/>
          </a:p>
          <a:p>
            <a:pPr lvl="0"/>
            <a:r>
              <a:rPr lang="en-US" sz="2800" dirty="0" err="1" smtClean="0"/>
              <a:t>Implementasi</a:t>
            </a:r>
            <a:r>
              <a:rPr lang="en-US" sz="2800" dirty="0" smtClean="0"/>
              <a:t> Basis Data</a:t>
            </a:r>
            <a:endParaRPr lang="en-US" sz="3200" dirty="0" smtClean="0"/>
          </a:p>
          <a:p>
            <a:pPr lvl="1"/>
            <a:r>
              <a:rPr lang="en-US" sz="2400" dirty="0" smtClean="0"/>
              <a:t>DBMS</a:t>
            </a:r>
          </a:p>
          <a:p>
            <a:pPr lvl="1"/>
            <a:r>
              <a:rPr lang="en-US" sz="2400" dirty="0" smtClean="0"/>
              <a:t>Create </a:t>
            </a:r>
            <a:r>
              <a:rPr lang="id-ID" sz="2400" dirty="0" smtClean="0"/>
              <a:t>Database</a:t>
            </a:r>
            <a:r>
              <a:rPr lang="en-US" sz="2400" dirty="0" smtClean="0"/>
              <a:t> &amp; Table</a:t>
            </a:r>
            <a:endParaRPr lang="en-US" sz="2800" dirty="0" smtClean="0"/>
          </a:p>
          <a:p>
            <a:pPr lvl="1"/>
            <a:r>
              <a:rPr lang="en-US" sz="2400" dirty="0" smtClean="0"/>
              <a:t>Introduce SQL Statement</a:t>
            </a:r>
            <a:endParaRPr lang="en-US" sz="2800" dirty="0" smtClean="0"/>
          </a:p>
          <a:p>
            <a:pPr lvl="1"/>
            <a:r>
              <a:rPr lang="id-ID" sz="2400" dirty="0" smtClean="0"/>
              <a:t>Manipulation</a:t>
            </a:r>
            <a:r>
              <a:rPr lang="en-US" sz="2400" dirty="0" smtClean="0"/>
              <a:t> Data With SQL Statement </a:t>
            </a:r>
            <a:endParaRPr lang="en-US" sz="2800" dirty="0" smtClean="0"/>
          </a:p>
        </p:txBody>
      </p:sp>
      <p:sp>
        <p:nvSpPr>
          <p:cNvPr id="4" name="Left Arrow 3"/>
          <p:cNvSpPr/>
          <p:nvPr/>
        </p:nvSpPr>
        <p:spPr>
          <a:xfrm>
            <a:off x="5724128" y="2708920"/>
            <a:ext cx="720080" cy="57606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000" dirty="0" err="1" smtClean="0"/>
              <a:t>Perancangan</a:t>
            </a:r>
            <a:r>
              <a:rPr lang="en-US" sz="3000" dirty="0" smtClean="0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616464"/>
          </a:xfrm>
        </p:spPr>
        <p:txBody>
          <a:bodyPr>
            <a:normAutofit/>
          </a:bodyPr>
          <a:lstStyle/>
          <a:p>
            <a:pPr lvl="0" algn="just"/>
            <a:r>
              <a:rPr lang="en-US" sz="2000" dirty="0" err="1" smtClean="0"/>
              <a:t>Perancangan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membangun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system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efisien</a:t>
            </a:r>
            <a:r>
              <a:rPr lang="en-US" sz="2000" dirty="0" smtClean="0"/>
              <a:t>, </a:t>
            </a: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dipelihara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mengantisipasi</a:t>
            </a:r>
            <a:r>
              <a:rPr lang="en-US" sz="2000" dirty="0" smtClean="0"/>
              <a:t> </a:t>
            </a:r>
            <a:r>
              <a:rPr lang="en-US" sz="2000" dirty="0" err="1" smtClean="0"/>
              <a:t>pertumbuhan</a:t>
            </a:r>
            <a:r>
              <a:rPr lang="en-US" sz="2000" dirty="0" smtClean="0"/>
              <a:t> database.</a:t>
            </a:r>
          </a:p>
          <a:p>
            <a:pPr lvl="0"/>
            <a:r>
              <a:rPr lang="en-US" sz="2000" dirty="0" err="1" smtClean="0"/>
              <a:t>Tahapan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perancangan</a:t>
            </a:r>
            <a:r>
              <a:rPr lang="en-US" sz="2000" dirty="0" smtClean="0"/>
              <a:t> database:</a:t>
            </a:r>
          </a:p>
          <a:p>
            <a:pPr lvl="1"/>
            <a:r>
              <a:rPr lang="en-US" sz="1800" dirty="0" smtClean="0"/>
              <a:t>Overall system design</a:t>
            </a:r>
          </a:p>
          <a:p>
            <a:pPr lvl="1"/>
            <a:r>
              <a:rPr lang="en-US" sz="1800" dirty="0" smtClean="0"/>
              <a:t>Report design</a:t>
            </a:r>
          </a:p>
          <a:p>
            <a:pPr lvl="1"/>
            <a:r>
              <a:rPr lang="en-US" sz="1800" dirty="0" smtClean="0"/>
              <a:t>Data design</a:t>
            </a:r>
          </a:p>
          <a:p>
            <a:pPr lvl="1"/>
            <a:r>
              <a:rPr lang="en-US" sz="1800" dirty="0" smtClean="0"/>
              <a:t>Table design</a:t>
            </a:r>
          </a:p>
          <a:p>
            <a:pPr lvl="1"/>
            <a:r>
              <a:rPr lang="en-US" sz="1800" dirty="0" smtClean="0"/>
              <a:t>Field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Step 1: Overall system design</a:t>
            </a:r>
            <a:endParaRPr lang="en-US" sz="3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6164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Interviewing the user. </a:t>
            </a:r>
          </a:p>
          <a:p>
            <a:pPr marL="273050" indent="-3175">
              <a:buNone/>
            </a:pP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duduk</a:t>
            </a:r>
            <a:r>
              <a:rPr lang="en-US" sz="2000" dirty="0" smtClean="0"/>
              <a:t> </a:t>
            </a:r>
            <a:r>
              <a:rPr lang="en-US" sz="2000" dirty="0" err="1" smtClean="0"/>
              <a:t>bersama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jelas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bagaimana</a:t>
            </a:r>
            <a:r>
              <a:rPr lang="en-US" sz="2000" dirty="0" smtClean="0"/>
              <a:t> system yang </a:t>
            </a:r>
            <a:r>
              <a:rPr lang="en-US" sz="2000" dirty="0" err="1" smtClean="0"/>
              <a:t>sekarang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r>
              <a:rPr lang="en-US" sz="2000" dirty="0" smtClean="0"/>
              <a:t>. </a:t>
            </a:r>
            <a:r>
              <a:rPr lang="en-US" sz="2000" dirty="0" err="1" smtClean="0"/>
              <a:t>Menyiapkan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pertanyaan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memahami</a:t>
            </a:r>
            <a:r>
              <a:rPr lang="en-US" sz="2000" dirty="0" smtClean="0"/>
              <a:t> </a:t>
            </a:r>
            <a:r>
              <a:rPr lang="en-US" sz="2000" dirty="0" err="1" smtClean="0"/>
              <a:t>bisnis</a:t>
            </a:r>
            <a:r>
              <a:rPr lang="en-US" sz="2000" dirty="0" smtClean="0"/>
              <a:t> process </a:t>
            </a:r>
            <a:r>
              <a:rPr lang="en-US" sz="2000" dirty="0" err="1" smtClean="0"/>
              <a:t>dari</a:t>
            </a:r>
            <a:r>
              <a:rPr lang="en-US" sz="2000" dirty="0" smtClean="0"/>
              <a:t> system yang </a:t>
            </a:r>
            <a:r>
              <a:rPr lang="en-US" sz="2000" dirty="0" err="1" smtClean="0"/>
              <a:t>sedang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Process Prototyping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Step 2 : Report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616464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 smtClean="0"/>
              <a:t>Merancang</a:t>
            </a:r>
            <a:r>
              <a:rPr lang="en-US" sz="2000" dirty="0" smtClean="0"/>
              <a:t> layout report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dikeluarkan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</a:t>
            </a:r>
            <a:r>
              <a:rPr lang="en-US" sz="2000" dirty="0" smtClean="0"/>
              <a:t> </a:t>
            </a:r>
            <a:r>
              <a:rPr lang="en-US" sz="2000" dirty="0" err="1" smtClean="0"/>
              <a:t>gambaran</a:t>
            </a:r>
            <a:r>
              <a:rPr lang="en-US" sz="2000" dirty="0" smtClean="0"/>
              <a:t> </a:t>
            </a:r>
            <a:r>
              <a:rPr lang="en-US" sz="2000" dirty="0" err="1" smtClean="0"/>
              <a:t>seluruh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dikeluarkan</a:t>
            </a:r>
            <a:r>
              <a:rPr lang="en-US" sz="2000" dirty="0" smtClean="0"/>
              <a:t> system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dibangun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3749" t="21051" r="18146" b="18123"/>
          <a:stretch>
            <a:fillRect/>
          </a:stretch>
        </p:blipFill>
        <p:spPr bwMode="auto">
          <a:xfrm>
            <a:off x="714347" y="2786058"/>
            <a:ext cx="3757203" cy="2714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27000" t="14879" r="18657" b="5046"/>
          <a:stretch>
            <a:fillRect/>
          </a:stretch>
        </p:blipFill>
        <p:spPr bwMode="auto">
          <a:xfrm>
            <a:off x="5214942" y="2571744"/>
            <a:ext cx="329455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3200" dirty="0" smtClean="0"/>
              <a:t>Step 3 : Data Design – What Fields Do You Have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759208"/>
          </a:xfrm>
        </p:spPr>
        <p:txBody>
          <a:bodyPr>
            <a:normAutofit/>
          </a:bodyPr>
          <a:lstStyle/>
          <a:p>
            <a:pPr lvl="0" algn="just"/>
            <a:r>
              <a:rPr lang="en-US" sz="2000" dirty="0" err="1" smtClean="0"/>
              <a:t>Inventarisasi</a:t>
            </a:r>
            <a:r>
              <a:rPr lang="en-US" sz="2000" dirty="0" smtClean="0"/>
              <a:t> </a:t>
            </a:r>
            <a:r>
              <a:rPr lang="en-US" sz="2000" dirty="0" err="1" smtClean="0"/>
              <a:t>seluruh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data field yang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output (report </a:t>
            </a:r>
            <a:r>
              <a:rPr lang="en-US" sz="2000" dirty="0" err="1" smtClean="0"/>
              <a:t>dan</a:t>
            </a:r>
            <a:r>
              <a:rPr lang="en-US" sz="2000" dirty="0" smtClean="0"/>
              <a:t> form)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yang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bayangkan</a:t>
            </a:r>
            <a:r>
              <a:rPr lang="en-US" sz="2000" dirty="0" smtClean="0"/>
              <a:t>.</a:t>
            </a:r>
          </a:p>
          <a:p>
            <a:pPr lvl="0" algn="just"/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daftar</a:t>
            </a:r>
            <a:r>
              <a:rPr lang="en-US" sz="2000" dirty="0" smtClean="0"/>
              <a:t> data item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report. </a:t>
            </a:r>
            <a:r>
              <a:rPr lang="en-US" sz="2000" dirty="0" err="1" smtClean="0"/>
              <a:t>Hati-hati</a:t>
            </a:r>
            <a:r>
              <a:rPr lang="en-US" sz="2000" dirty="0" smtClean="0"/>
              <a:t> </a:t>
            </a:r>
            <a:r>
              <a:rPr lang="en-US" sz="2000" dirty="0" err="1" smtClean="0"/>
              <a:t>mencatat</a:t>
            </a:r>
            <a:r>
              <a:rPr lang="en-US" sz="2000" dirty="0" smtClean="0"/>
              <a:t>  item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report.</a:t>
            </a:r>
          </a:p>
          <a:p>
            <a:pPr lvl="0" algn="just"/>
            <a:r>
              <a:rPr lang="en-US" sz="2000" dirty="0" smtClean="0"/>
              <a:t>Cara lain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mengelompokan</a:t>
            </a:r>
            <a:r>
              <a:rPr lang="en-US" sz="2000" dirty="0" smtClean="0"/>
              <a:t> data item (field) </a:t>
            </a:r>
            <a:r>
              <a:rPr lang="en-US" sz="2000" dirty="0" err="1" smtClean="0"/>
              <a:t>bersama-sama</a:t>
            </a:r>
            <a:r>
              <a:rPr lang="en-US" sz="2000" dirty="0" smtClean="0"/>
              <a:t> </a:t>
            </a:r>
            <a:r>
              <a:rPr lang="en-US" sz="2000" dirty="0" err="1" smtClean="0"/>
              <a:t>kedalam</a:t>
            </a:r>
            <a:r>
              <a:rPr lang="en-US" sz="2000" dirty="0" smtClean="0"/>
              <a:t> logical group.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Step 4 : Table Design and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759208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Step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merancang</a:t>
            </a:r>
            <a:r>
              <a:rPr lang="en-US" sz="2000" dirty="0" smtClean="0"/>
              <a:t> table yang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keterkaitan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table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normalisasi</a:t>
            </a:r>
            <a:r>
              <a:rPr lang="en-US" sz="2000" dirty="0" smtClean="0"/>
              <a:t> database </a:t>
            </a:r>
          </a:p>
          <a:p>
            <a:pPr lvl="0"/>
            <a:r>
              <a:rPr lang="en-US" sz="2000" dirty="0" err="1" smtClean="0"/>
              <a:t>Normalisasi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esensial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didefinisikan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optimalisasi</a:t>
            </a:r>
            <a:r>
              <a:rPr lang="en-US" sz="2000" dirty="0" smtClean="0"/>
              <a:t>,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table </a:t>
            </a:r>
            <a:r>
              <a:rPr lang="en-US" sz="2000" dirty="0" err="1" smtClean="0"/>
              <a:t>Anda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Step 5 : Field Design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67544" y="1556792"/>
            <a:ext cx="58673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0575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Designing field names, types, and sizes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7525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Menentukan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field, type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ukuran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field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7992888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Step 5 : Field Design</a:t>
            </a:r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467544" y="1628800"/>
            <a:ext cx="820891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65138" marR="0" lvl="0" indent="-4651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0575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Designing data-entry rules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65138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75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Entry rule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menjadi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sangat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penting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pada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saat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memasukan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data,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untuk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menyakinkan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bahwa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data yang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tersimpan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adalah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data yang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baik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’.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Misalnya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jika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field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Jenis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Kelamin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hanya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bisa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diisi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hanya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dengan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data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Laki-laki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”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atau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Perempuan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”,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maka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kita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bisa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menentukan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entry rule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untuk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field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tersebut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772816"/>
            <a:ext cx="8503920" cy="3616464"/>
          </a:xfrm>
        </p:spPr>
        <p:txBody>
          <a:bodyPr>
            <a:normAutofit/>
          </a:bodyPr>
          <a:lstStyle/>
          <a:p>
            <a:pPr lvl="0"/>
            <a:r>
              <a:rPr lang="en-US" sz="2400" dirty="0" err="1" smtClean="0"/>
              <a:t>Mengapa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merancang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seringkali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memerlukan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table? </a:t>
            </a:r>
          </a:p>
          <a:p>
            <a:pPr lvl="0"/>
            <a:r>
              <a:rPr lang="en-US" sz="2400" dirty="0" smtClean="0"/>
              <a:t>Multiple table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memudahkan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memasukan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laporan</a:t>
            </a:r>
            <a:r>
              <a:rPr lang="en-US" sz="2400" dirty="0" smtClean="0"/>
              <a:t>. </a:t>
            </a:r>
            <a:r>
              <a:rPr lang="en-US" sz="2400" dirty="0" err="1" smtClean="0"/>
              <a:t>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mengapa</a:t>
            </a:r>
            <a:r>
              <a:rPr lang="en-US" sz="2400" dirty="0" smtClean="0"/>
              <a:t>?</a:t>
            </a:r>
          </a:p>
          <a:p>
            <a:pPr lvl="0"/>
            <a:r>
              <a:rPr lang="en-US" sz="2400" dirty="0" err="1" smtClean="0"/>
              <a:t>Memisahkan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table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system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dipelihara</a:t>
            </a:r>
            <a:r>
              <a:rPr lang="en-US" sz="2400" dirty="0" smtClean="0"/>
              <a:t> (maintenance).</a:t>
            </a:r>
          </a:p>
          <a:p>
            <a:pPr lvl="0"/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multiple table </a:t>
            </a:r>
            <a:r>
              <a:rPr lang="en-US" sz="2400" dirty="0" err="1" smtClean="0"/>
              <a:t>dari</a:t>
            </a:r>
            <a:r>
              <a:rPr lang="en-US" sz="2400" dirty="0" smtClean="0"/>
              <a:t> single table </a:t>
            </a:r>
            <a:r>
              <a:rPr lang="en-US" sz="2400" dirty="0" err="1" smtClean="0"/>
              <a:t>dikenal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istilah</a:t>
            </a:r>
            <a:r>
              <a:rPr lang="en-US" sz="2400" dirty="0" smtClean="0"/>
              <a:t> </a:t>
            </a:r>
            <a:r>
              <a:rPr lang="en-US" sz="2400" dirty="0" err="1" smtClean="0"/>
              <a:t>Normalisasi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4152" y="332656"/>
            <a:ext cx="8534400" cy="59972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Normalisasi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800" dirty="0" smtClean="0"/>
              <a:t>Database Concept (Review) </a:t>
            </a:r>
            <a:endParaRPr lang="en-US" sz="3200" dirty="0" smtClean="0"/>
          </a:p>
          <a:p>
            <a:pPr lvl="1"/>
            <a:r>
              <a:rPr lang="id-ID" sz="2400" dirty="0" smtClean="0"/>
              <a:t>Hirarki Data</a:t>
            </a:r>
            <a:endParaRPr lang="en-US" sz="2800" dirty="0" smtClean="0"/>
          </a:p>
          <a:p>
            <a:pPr lvl="1"/>
            <a:r>
              <a:rPr lang="id-ID" sz="2400" dirty="0" smtClean="0"/>
              <a:t>Tipe Basis Data</a:t>
            </a:r>
            <a:endParaRPr lang="en-US" sz="2800" dirty="0" smtClean="0"/>
          </a:p>
          <a:p>
            <a:pPr lvl="1"/>
            <a:r>
              <a:rPr lang="id-ID" sz="2400" dirty="0" smtClean="0"/>
              <a:t>Pengguna Basis Data</a:t>
            </a:r>
            <a:endParaRPr lang="en-US" sz="2800" dirty="0" smtClean="0"/>
          </a:p>
          <a:p>
            <a:pPr lvl="0"/>
            <a:r>
              <a:rPr lang="en-US" sz="2800" dirty="0" smtClean="0"/>
              <a:t>Database Design and Case Study</a:t>
            </a:r>
            <a:endParaRPr lang="en-US" sz="3200" dirty="0" smtClean="0"/>
          </a:p>
          <a:p>
            <a:pPr lvl="1"/>
            <a:r>
              <a:rPr lang="en-US" sz="2400" dirty="0" smtClean="0"/>
              <a:t>Database Design Step</a:t>
            </a:r>
          </a:p>
          <a:p>
            <a:pPr lvl="1"/>
            <a:r>
              <a:rPr lang="id-ID" sz="2400" dirty="0" smtClean="0"/>
              <a:t>Normalisasi</a:t>
            </a:r>
            <a:endParaRPr lang="en-US" sz="2800" dirty="0" smtClean="0"/>
          </a:p>
          <a:p>
            <a:pPr lvl="1"/>
            <a:r>
              <a:rPr lang="en-US" sz="2400" dirty="0" smtClean="0"/>
              <a:t>ER-Diagram</a:t>
            </a:r>
            <a:endParaRPr lang="en-US" sz="2800" dirty="0" smtClean="0"/>
          </a:p>
          <a:p>
            <a:pPr lvl="0"/>
            <a:r>
              <a:rPr lang="en-US" sz="2800" dirty="0" err="1" smtClean="0"/>
              <a:t>Implementasi</a:t>
            </a:r>
            <a:r>
              <a:rPr lang="en-US" sz="2800" dirty="0" smtClean="0"/>
              <a:t> Basis Data</a:t>
            </a:r>
            <a:endParaRPr lang="en-US" sz="3200" dirty="0" smtClean="0"/>
          </a:p>
          <a:p>
            <a:pPr lvl="1"/>
            <a:r>
              <a:rPr lang="en-US" sz="2400" dirty="0" smtClean="0"/>
              <a:t>DBMS</a:t>
            </a:r>
          </a:p>
          <a:p>
            <a:pPr lvl="1"/>
            <a:r>
              <a:rPr lang="en-US" sz="2400" dirty="0" smtClean="0"/>
              <a:t>Create </a:t>
            </a:r>
            <a:r>
              <a:rPr lang="id-ID" sz="2400" dirty="0" smtClean="0"/>
              <a:t>Database</a:t>
            </a:r>
            <a:r>
              <a:rPr lang="en-US" sz="2400" dirty="0" smtClean="0"/>
              <a:t> &amp; Table</a:t>
            </a:r>
            <a:endParaRPr lang="en-US" sz="2800" dirty="0" smtClean="0"/>
          </a:p>
          <a:p>
            <a:pPr lvl="1"/>
            <a:r>
              <a:rPr lang="en-US" sz="2400" dirty="0" smtClean="0"/>
              <a:t>Introduce SQL Statement</a:t>
            </a:r>
            <a:endParaRPr lang="en-US" sz="2800" dirty="0" smtClean="0"/>
          </a:p>
          <a:p>
            <a:pPr lvl="1"/>
            <a:r>
              <a:rPr lang="id-ID" sz="2400" dirty="0" smtClean="0"/>
              <a:t>Manipulation</a:t>
            </a:r>
            <a:r>
              <a:rPr lang="en-US" sz="2400" dirty="0" smtClean="0"/>
              <a:t> Data With SQL Statement </a:t>
            </a:r>
            <a:endParaRPr lang="en-US" sz="2800" dirty="0" smtClean="0"/>
          </a:p>
        </p:txBody>
      </p:sp>
      <p:sp>
        <p:nvSpPr>
          <p:cNvPr id="4" name="Left Arrow 3"/>
          <p:cNvSpPr/>
          <p:nvPr/>
        </p:nvSpPr>
        <p:spPr>
          <a:xfrm>
            <a:off x="5076056" y="1412776"/>
            <a:ext cx="720080" cy="57606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Normalisasi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9022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alasan</a:t>
            </a:r>
            <a:r>
              <a:rPr lang="en-US" sz="2400" dirty="0" smtClean="0"/>
              <a:t> </a:t>
            </a:r>
            <a:r>
              <a:rPr lang="en-US" sz="2400" dirty="0" err="1" smtClean="0"/>
              <a:t>kenapa</a:t>
            </a:r>
            <a:r>
              <a:rPr lang="en-US" sz="2400" dirty="0" smtClean="0"/>
              <a:t> </a:t>
            </a:r>
            <a:r>
              <a:rPr lang="en-US" sz="2400" dirty="0" err="1" smtClean="0"/>
              <a:t>normalisasi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: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Eliminate Data Redundancy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Menghindarkan</a:t>
            </a:r>
            <a:r>
              <a:rPr lang="en-US" sz="2400" dirty="0" smtClean="0"/>
              <a:t> </a:t>
            </a:r>
            <a:r>
              <a:rPr lang="en-US" sz="2400" dirty="0" err="1" smtClean="0"/>
              <a:t>resiko</a:t>
            </a:r>
            <a:r>
              <a:rPr lang="en-US" sz="2400" dirty="0" smtClean="0"/>
              <a:t> </a:t>
            </a:r>
            <a:r>
              <a:rPr lang="en-US" sz="2400" dirty="0" err="1" smtClean="0"/>
              <a:t>peningkatan</a:t>
            </a:r>
            <a:r>
              <a:rPr lang="en-US" sz="2400" dirty="0" smtClean="0"/>
              <a:t> size </a:t>
            </a:r>
            <a:r>
              <a:rPr lang="en-US" sz="2400" dirty="0" err="1" smtClean="0"/>
              <a:t>dari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terduga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/>
              <a:t>Walaupun</a:t>
            </a:r>
            <a:r>
              <a:rPr lang="en-US" sz="2400" dirty="0" smtClean="0"/>
              <a:t> </a:t>
            </a:r>
            <a:r>
              <a:rPr lang="en-US" sz="2400" dirty="0" err="1" smtClean="0"/>
              <a:t>Normalisasi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5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Normal Form,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umumnya</a:t>
            </a:r>
            <a:r>
              <a:rPr lang="en-US" sz="2400" dirty="0" smtClean="0"/>
              <a:t> </a:t>
            </a:r>
            <a:r>
              <a:rPr lang="en-US" sz="2400" dirty="0" err="1" smtClean="0"/>
              <a:t>cukup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3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Normal Form.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Normalisasi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772816"/>
            <a:ext cx="8503920" cy="411653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800" dirty="0" smtClean="0"/>
              <a:t>Normal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 (1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Normal Form)</a:t>
            </a:r>
            <a:endParaRPr lang="en-US" sz="3200" dirty="0" smtClean="0"/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Mendefinisikan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atribut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Tidak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adanya</a:t>
            </a:r>
            <a:r>
              <a:rPr lang="en-US" sz="2400" dirty="0" smtClean="0">
                <a:solidFill>
                  <a:schemeClr val="tx1"/>
                </a:solidFill>
              </a:rPr>
              <a:t> group </a:t>
            </a:r>
            <a:r>
              <a:rPr lang="en-US" sz="2400" dirty="0" err="1" smtClean="0">
                <a:solidFill>
                  <a:schemeClr val="tx1"/>
                </a:solidFill>
              </a:rPr>
              <a:t>berulang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Semua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atribut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tergantung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atribut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0"/>
            <a:r>
              <a:rPr lang="en-US" sz="2800" dirty="0" smtClean="0"/>
              <a:t>Normal </a:t>
            </a:r>
            <a:r>
              <a:rPr lang="en-US" sz="2800" dirty="0" err="1" smtClean="0"/>
              <a:t>Kedua</a:t>
            </a:r>
            <a:r>
              <a:rPr lang="en-US" sz="2800" dirty="0" smtClean="0"/>
              <a:t> (2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Normal Form)</a:t>
            </a:r>
            <a:endParaRPr lang="en-US" sz="3200" dirty="0" smtClean="0"/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Sudah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memenuhi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bentuk</a:t>
            </a:r>
            <a:r>
              <a:rPr lang="en-US" sz="2400" dirty="0" smtClean="0">
                <a:solidFill>
                  <a:schemeClr val="tx1"/>
                </a:solidFill>
              </a:rPr>
              <a:t> Normal Form </a:t>
            </a:r>
            <a:r>
              <a:rPr lang="en-US" sz="2400" dirty="0" err="1" smtClean="0">
                <a:solidFill>
                  <a:schemeClr val="tx1"/>
                </a:solidFill>
              </a:rPr>
              <a:t>Pertama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Sudah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tidak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ketergantungan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parsial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dimana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seluruh</a:t>
            </a:r>
            <a:r>
              <a:rPr lang="en-US" sz="2400" dirty="0" smtClean="0">
                <a:solidFill>
                  <a:schemeClr val="tx1"/>
                </a:solidFill>
              </a:rPr>
              <a:t> field </a:t>
            </a:r>
            <a:r>
              <a:rPr lang="en-US" sz="2400" dirty="0" err="1" smtClean="0">
                <a:solidFill>
                  <a:schemeClr val="tx1"/>
                </a:solidFill>
              </a:rPr>
              <a:t>hanya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tergantung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sebagian</a:t>
            </a:r>
            <a:r>
              <a:rPr lang="en-US" sz="2400" dirty="0" smtClean="0">
                <a:solidFill>
                  <a:schemeClr val="tx1"/>
                </a:solidFill>
              </a:rPr>
              <a:t> field </a:t>
            </a:r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0"/>
            <a:r>
              <a:rPr lang="en-US" sz="2800" dirty="0" smtClean="0"/>
              <a:t>Normal </a:t>
            </a:r>
            <a:r>
              <a:rPr lang="en-US" sz="2800" dirty="0" err="1" smtClean="0"/>
              <a:t>Ketiga</a:t>
            </a:r>
            <a:r>
              <a:rPr lang="en-US" sz="2800" dirty="0" smtClean="0"/>
              <a:t> (3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Normal Form)</a:t>
            </a:r>
            <a:endParaRPr lang="en-US" sz="3200" dirty="0" smtClean="0"/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Sudah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memenuhi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bentuk</a:t>
            </a:r>
            <a:r>
              <a:rPr lang="en-US" sz="2400" dirty="0" smtClean="0">
                <a:solidFill>
                  <a:schemeClr val="tx1"/>
                </a:solidFill>
              </a:rPr>
              <a:t> Normal Form </a:t>
            </a:r>
            <a:r>
              <a:rPr lang="en-US" sz="2400" dirty="0" err="1" smtClean="0">
                <a:solidFill>
                  <a:schemeClr val="tx1"/>
                </a:solidFill>
              </a:rPr>
              <a:t>Kedua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Tidak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ketergantungan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transitif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</a:rPr>
              <a:t>dimana</a:t>
            </a:r>
            <a:r>
              <a:rPr lang="en-US" sz="2400" dirty="0" smtClean="0">
                <a:solidFill>
                  <a:schemeClr val="tx1"/>
                </a:solidFill>
              </a:rPr>
              <a:t> field </a:t>
            </a:r>
            <a:r>
              <a:rPr lang="en-US" sz="2400" dirty="0" err="1" smtClean="0">
                <a:solidFill>
                  <a:schemeClr val="tx1"/>
                </a:solidFill>
              </a:rPr>
              <a:t>bukan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tergantung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field </a:t>
            </a:r>
            <a:r>
              <a:rPr lang="en-US" sz="2400" dirty="0" err="1" smtClean="0">
                <a:solidFill>
                  <a:schemeClr val="tx1"/>
                </a:solidFill>
              </a:rPr>
              <a:t>bukan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lainnya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Eliminate field yang </a:t>
            </a:r>
            <a:r>
              <a:rPr lang="en-US" sz="2400" dirty="0" err="1" smtClean="0">
                <a:solidFill>
                  <a:schemeClr val="tx1"/>
                </a:solidFill>
              </a:rPr>
              <a:t>tidak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tergantung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field </a:t>
            </a:r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Normalisasi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18757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err="1" smtClean="0"/>
              <a:t>Bayangkan</a:t>
            </a:r>
            <a:r>
              <a:rPr lang="en-US" sz="3200" dirty="0" smtClean="0"/>
              <a:t> </a:t>
            </a:r>
            <a:r>
              <a:rPr lang="en-US" sz="3200" dirty="0" err="1" smtClean="0"/>
              <a:t>tabel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mendeskripsikan</a:t>
            </a:r>
            <a:r>
              <a:rPr lang="en-US" sz="3200" dirty="0" smtClean="0"/>
              <a:t> </a:t>
            </a:r>
            <a:r>
              <a:rPr lang="en-US" sz="3200" dirty="0" err="1" smtClean="0"/>
              <a:t>karyawan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bekerja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PT. </a:t>
            </a:r>
            <a:r>
              <a:rPr lang="en-US" sz="3200" dirty="0" err="1" smtClean="0"/>
              <a:t>Motekar</a:t>
            </a:r>
            <a:r>
              <a:rPr lang="en-US" sz="3200" dirty="0" smtClean="0"/>
              <a:t>. </a:t>
            </a:r>
            <a:r>
              <a:rPr lang="en-US" sz="3200" dirty="0" err="1" smtClean="0"/>
              <a:t>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normalisasi</a:t>
            </a:r>
            <a:r>
              <a:rPr lang="en-US" sz="3200" dirty="0" smtClean="0"/>
              <a:t> </a:t>
            </a:r>
            <a:r>
              <a:rPr lang="en-US" sz="3200" dirty="0" err="1" smtClean="0"/>
              <a:t>sampai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3.</a:t>
            </a:r>
          </a:p>
          <a:p>
            <a:pPr lvl="0">
              <a:buNone/>
            </a:pP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2714621"/>
          <a:ext cx="7858180" cy="3571899"/>
        </p:xfrm>
        <a:graphic>
          <a:graphicData uri="http://schemas.openxmlformats.org/drawingml/2006/table">
            <a:tbl>
              <a:tblPr/>
              <a:tblGrid>
                <a:gridCol w="1309697"/>
                <a:gridCol w="1473409"/>
                <a:gridCol w="1637120"/>
                <a:gridCol w="1637120"/>
                <a:gridCol w="982273"/>
                <a:gridCol w="818561"/>
              </a:tblGrid>
              <a:tr h="48960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Kode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Proyek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Nama Proyek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Nomor Induk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Nama Karyawan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Gol. Gaji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Gaji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18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SIMDUK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920416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Gringo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jt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920654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Honasan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943056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Iwan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7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0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SIMPEG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920416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Gringo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7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930424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Yani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958391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jt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Normalisasi</a:t>
            </a:r>
            <a:r>
              <a:rPr lang="en-US" sz="3200" dirty="0" smtClean="0"/>
              <a:t> (1 </a:t>
            </a:r>
            <a:r>
              <a:rPr lang="en-US" sz="3200" dirty="0" err="1" smtClean="0"/>
              <a:t>st</a:t>
            </a:r>
            <a:r>
              <a:rPr lang="en-US" sz="3200" dirty="0" smtClean="0"/>
              <a:t>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1875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Dari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diatas</a:t>
            </a:r>
            <a:r>
              <a:rPr lang="en-US" sz="2400" dirty="0" smtClean="0"/>
              <a:t> </a:t>
            </a:r>
            <a:r>
              <a:rPr lang="en-US" sz="2400" dirty="0" err="1" smtClean="0"/>
              <a:t>terlihat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dijadikan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i="1" dirty="0" err="1" smtClean="0"/>
              <a:t>Kode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Nomor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Induk</a:t>
            </a:r>
            <a:r>
              <a:rPr lang="en-US" sz="2400" dirty="0" smtClean="0"/>
              <a:t>.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field-field </a:t>
            </a:r>
            <a:r>
              <a:rPr lang="en-US" sz="2400" dirty="0" err="1" smtClean="0"/>
              <a:t>mana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200" dirty="0" smtClean="0"/>
          </a:p>
          <a:p>
            <a:pPr lvl="0">
              <a:buNone/>
            </a:pPr>
            <a:endParaRPr lang="en-US" sz="32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7224" y="2817495"/>
          <a:ext cx="7286676" cy="3183275"/>
        </p:xfrm>
        <a:graphic>
          <a:graphicData uri="http://schemas.openxmlformats.org/drawingml/2006/table">
            <a:tbl>
              <a:tblPr/>
              <a:tblGrid>
                <a:gridCol w="1267248"/>
                <a:gridCol w="1425654"/>
                <a:gridCol w="1267248"/>
                <a:gridCol w="1584060"/>
                <a:gridCol w="950436"/>
                <a:gridCol w="792030"/>
              </a:tblGrid>
              <a:tr h="43633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 i="1">
                          <a:latin typeface="Times New Roman"/>
                          <a:ea typeface="Times New Roman"/>
                        </a:rPr>
                        <a:t>Kode Proyek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Nama Proyek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 i="1">
                          <a:latin typeface="Times New Roman"/>
                          <a:ea typeface="Times New Roman"/>
                        </a:rPr>
                        <a:t>Nomor Induk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Nama Karyawan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Gol. Gaji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Gaji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SIMDUK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920416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Gringo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SIMDUK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920654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Honasan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SIMDUK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943056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Iwan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7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SIMPEG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920416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Gringo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SIMPEG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930424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Yani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SIMPEG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958391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jt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Normalisasi</a:t>
            </a:r>
            <a:r>
              <a:rPr lang="en-US" sz="3200" dirty="0" smtClean="0"/>
              <a:t> (2 </a:t>
            </a:r>
            <a:r>
              <a:rPr lang="en-US" sz="3200" dirty="0" err="1" smtClean="0"/>
              <a:t>st</a:t>
            </a:r>
            <a:r>
              <a:rPr lang="en-US" sz="3200" dirty="0" smtClean="0"/>
              <a:t>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1875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Field yang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Field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dipisahkan</a:t>
            </a:r>
            <a:r>
              <a:rPr lang="en-US" sz="2400" dirty="0" smtClean="0"/>
              <a:t>.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field </a:t>
            </a:r>
            <a:r>
              <a:rPr lang="en-US" sz="2400" dirty="0" err="1" smtClean="0"/>
              <a:t>Nomor</a:t>
            </a:r>
            <a:r>
              <a:rPr lang="en-US" sz="2400" dirty="0" smtClean="0"/>
              <a:t> </a:t>
            </a:r>
            <a:r>
              <a:rPr lang="en-US" sz="2400" dirty="0" err="1" smtClean="0"/>
              <a:t>Induk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, </a:t>
            </a:r>
            <a:r>
              <a:rPr lang="en-US" sz="2400" dirty="0" err="1" smtClean="0"/>
              <a:t>Gol</a:t>
            </a:r>
            <a:r>
              <a:rPr lang="en-US" sz="2400" dirty="0" smtClean="0"/>
              <a:t> </a:t>
            </a:r>
            <a:r>
              <a:rPr lang="en-US" sz="2400" dirty="0" err="1" smtClean="0"/>
              <a:t>Gaji</a:t>
            </a:r>
            <a:r>
              <a:rPr lang="en-US" sz="2400" dirty="0" smtClean="0"/>
              <a:t>, </a:t>
            </a:r>
            <a:r>
              <a:rPr lang="en-US" sz="2400" dirty="0" err="1" smtClean="0"/>
              <a:t>Gaji</a:t>
            </a:r>
            <a:endParaRPr lang="en-US" sz="32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2708920"/>
          <a:ext cx="5544617" cy="2088231"/>
        </p:xfrm>
        <a:graphic>
          <a:graphicData uri="http://schemas.openxmlformats.org/drawingml/2006/table">
            <a:tbl>
              <a:tblPr/>
              <a:tblGrid>
                <a:gridCol w="1267341"/>
                <a:gridCol w="1267341"/>
                <a:gridCol w="475253"/>
                <a:gridCol w="1267341"/>
                <a:gridCol w="1267341"/>
              </a:tblGrid>
              <a:tr h="3084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Kode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Proyek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Nomor Induk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Kode Proyek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Nama Proyek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920416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SIMDUK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1007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920654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SIMPEG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943056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27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920416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1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930424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958391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91880" y="3933056"/>
          <a:ext cx="4824536" cy="2376264"/>
        </p:xfrm>
        <a:graphic>
          <a:graphicData uri="http://schemas.openxmlformats.org/drawingml/2006/table">
            <a:tbl>
              <a:tblPr/>
              <a:tblGrid>
                <a:gridCol w="1330906"/>
                <a:gridCol w="1663633"/>
                <a:gridCol w="998180"/>
                <a:gridCol w="831817"/>
              </a:tblGrid>
              <a:tr h="3774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Nomor Induk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Nama Karyawan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Gol. Gaji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Gaji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920416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Gringo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4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920654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Honasan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4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943056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Iwan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7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0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930424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Yani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4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958391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jt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Normalisasi</a:t>
            </a:r>
            <a:r>
              <a:rPr lang="en-US" sz="3200" dirty="0" smtClean="0"/>
              <a:t> (3 </a:t>
            </a:r>
            <a:r>
              <a:rPr lang="en-US" sz="3200" dirty="0" err="1" smtClean="0"/>
              <a:t>st</a:t>
            </a:r>
            <a:r>
              <a:rPr lang="en-US" sz="3200" dirty="0" smtClean="0"/>
              <a:t>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1797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Dari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diatas</a:t>
            </a:r>
            <a:r>
              <a:rPr lang="en-US" sz="2400" dirty="0" smtClean="0"/>
              <a:t> </a:t>
            </a:r>
            <a:r>
              <a:rPr lang="en-US" sz="2400" dirty="0" err="1" smtClean="0"/>
              <a:t>terlihat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nomor</a:t>
            </a:r>
            <a:r>
              <a:rPr lang="en-US" sz="2400" dirty="0" smtClean="0"/>
              <a:t> </a:t>
            </a:r>
            <a:r>
              <a:rPr lang="en-US" sz="2400" dirty="0" err="1" smtClean="0"/>
              <a:t>induk</a:t>
            </a:r>
            <a:r>
              <a:rPr lang="en-US" sz="2400" dirty="0" smtClean="0"/>
              <a:t> 930424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gaji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golongan</a:t>
            </a:r>
            <a:r>
              <a:rPr lang="en-US" sz="2400" dirty="0" smtClean="0"/>
              <a:t> </a:t>
            </a:r>
            <a:r>
              <a:rPr lang="en-US" sz="2400" dirty="0" err="1" smtClean="0"/>
              <a:t>gaji</a:t>
            </a:r>
            <a:r>
              <a:rPr lang="en-US" sz="2400" dirty="0" smtClean="0"/>
              <a:t> </a:t>
            </a:r>
            <a:r>
              <a:rPr lang="en-US" sz="2400" dirty="0" err="1" smtClean="0"/>
              <a:t>nya</a:t>
            </a:r>
            <a:r>
              <a:rPr lang="en-US" sz="2400" dirty="0" smtClean="0"/>
              <a:t>.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transitif</a:t>
            </a:r>
            <a:r>
              <a:rPr lang="en-US" sz="2400" dirty="0" smtClean="0"/>
              <a:t>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field non-key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field non-key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 </a:t>
            </a:r>
            <a:r>
              <a:rPr lang="en-US" sz="2400" dirty="0" err="1" smtClean="0"/>
              <a:t>Ada</a:t>
            </a:r>
            <a:r>
              <a:rPr lang="en-US" sz="2400" dirty="0" smtClean="0"/>
              <a:t> field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primary key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dipindahkan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table yang lain.</a:t>
            </a:r>
          </a:p>
          <a:p>
            <a:r>
              <a:rPr lang="en-US" sz="2400" dirty="0" smtClean="0"/>
              <a:t> 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 </a:t>
            </a:r>
            <a:r>
              <a:rPr lang="en-US" sz="2400" dirty="0" err="1" smtClean="0"/>
              <a:t>dipisahkan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27584" y="3573016"/>
          <a:ext cx="6768752" cy="2808312"/>
        </p:xfrm>
        <a:graphic>
          <a:graphicData uri="http://schemas.openxmlformats.org/drawingml/2006/table">
            <a:tbl>
              <a:tblPr/>
              <a:tblGrid>
                <a:gridCol w="1376501"/>
                <a:gridCol w="1720626"/>
                <a:gridCol w="1266572"/>
                <a:gridCol w="397656"/>
                <a:gridCol w="1147084"/>
                <a:gridCol w="860313"/>
              </a:tblGrid>
              <a:tr h="38494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Tabel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: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karyawan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Tabel : salary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49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Nomor Induk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Nama Karyawan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Gol. Gaji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Gol. Gaji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Gaji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3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920416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Gringo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9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920654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Honasan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9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943056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Iwan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7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6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930424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Yani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5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958391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Field </a:t>
            </a:r>
            <a:r>
              <a:rPr lang="en-US" sz="3200" dirty="0" err="1" smtClean="0"/>
              <a:t>Kunci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1797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err="1" smtClean="0"/>
              <a:t>Ada</a:t>
            </a:r>
            <a:r>
              <a:rPr lang="en-US" sz="2400" dirty="0" smtClean="0"/>
              <a:t> 3 (</a:t>
            </a:r>
            <a:r>
              <a:rPr lang="en-US" sz="2400" dirty="0" err="1" smtClean="0"/>
              <a:t>tiga</a:t>
            </a:r>
            <a:r>
              <a:rPr lang="en-US" sz="2400" dirty="0" smtClean="0"/>
              <a:t>) </a:t>
            </a:r>
            <a:r>
              <a:rPr lang="en-US" sz="2400" dirty="0" err="1" smtClean="0"/>
              <a:t>jenis</a:t>
            </a:r>
            <a:r>
              <a:rPr lang="en-US" sz="2400" dirty="0" smtClean="0"/>
              <a:t> key </a:t>
            </a:r>
            <a:r>
              <a:rPr lang="en-US" sz="2400" dirty="0" err="1" smtClean="0"/>
              <a:t>yaitu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Primary </a:t>
            </a:r>
            <a:r>
              <a:rPr lang="en-US" sz="2400" dirty="0" err="1" smtClean="0"/>
              <a:t>Key:field</a:t>
            </a:r>
            <a:r>
              <a:rPr lang="en-US" sz="2400" dirty="0" smtClean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hnya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data </a:t>
            </a:r>
            <a:r>
              <a:rPr lang="en-US" sz="2400" dirty="0" err="1" smtClean="0"/>
              <a:t>tunggal</a:t>
            </a:r>
            <a:r>
              <a:rPr lang="en-US" sz="2400" dirty="0" smtClean="0"/>
              <a:t> </a:t>
            </a:r>
            <a:r>
              <a:rPr lang="en-US" sz="2400" dirty="0" err="1" smtClean="0"/>
              <a:t>dlm</a:t>
            </a:r>
            <a:r>
              <a:rPr lang="en-US" sz="2400" dirty="0" smtClean="0"/>
              <a:t> </a:t>
            </a:r>
            <a:r>
              <a:rPr lang="en-US" sz="2400" dirty="0" err="1" smtClean="0"/>
              <a:t>stu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endParaRPr lang="en-US" sz="2400" dirty="0" smtClean="0"/>
          </a:p>
          <a:p>
            <a:r>
              <a:rPr lang="en-US" sz="2400" dirty="0" smtClean="0"/>
              <a:t>Unique Key.</a:t>
            </a:r>
          </a:p>
          <a:p>
            <a:r>
              <a:rPr lang="en-US" sz="2400" dirty="0" smtClean="0"/>
              <a:t>Foreign Key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25505"/>
              </p:ext>
            </p:extLst>
          </p:nvPr>
        </p:nvGraphicFramePr>
        <p:xfrm>
          <a:off x="467544" y="3933056"/>
          <a:ext cx="2088232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2088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smtClean="0"/>
              <a:t>Model Data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503920" cy="4926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 smtClean="0"/>
              <a:t>Ada</a:t>
            </a:r>
            <a:r>
              <a:rPr lang="en-US" sz="2200" dirty="0" smtClean="0"/>
              <a:t> </a:t>
            </a:r>
            <a:r>
              <a:rPr lang="en-US" sz="2200" dirty="0" err="1" smtClean="0"/>
              <a:t>dua</a:t>
            </a:r>
            <a:r>
              <a:rPr lang="en-US" sz="2200" dirty="0" smtClean="0"/>
              <a:t> model data, </a:t>
            </a:r>
            <a:r>
              <a:rPr lang="en-US" sz="2200" dirty="0" err="1" smtClean="0"/>
              <a:t>yaitu</a:t>
            </a:r>
            <a:r>
              <a:rPr lang="en-US" sz="2200" dirty="0" smtClean="0"/>
              <a:t> : </a:t>
            </a:r>
            <a:r>
              <a:rPr lang="en-US" sz="2200" i="1" dirty="0" smtClean="0"/>
              <a:t>Entity Relationship Diagram</a:t>
            </a:r>
            <a:r>
              <a:rPr lang="en-US" sz="2200" dirty="0" smtClean="0"/>
              <a:t> (ERD) </a:t>
            </a:r>
            <a:r>
              <a:rPr lang="en-US" sz="2200" dirty="0" err="1" smtClean="0"/>
              <a:t>dan</a:t>
            </a:r>
            <a:r>
              <a:rPr lang="en-US" sz="2200" dirty="0" smtClean="0"/>
              <a:t> model </a:t>
            </a:r>
            <a:r>
              <a:rPr lang="en-US" sz="2200" dirty="0" err="1" smtClean="0"/>
              <a:t>relasional</a:t>
            </a:r>
            <a:r>
              <a:rPr lang="en-US" sz="2200" dirty="0" smtClean="0"/>
              <a:t>. </a:t>
            </a:r>
            <a:r>
              <a:rPr lang="en-US" sz="2200" dirty="0" err="1" smtClean="0"/>
              <a:t>Keduanya</a:t>
            </a:r>
            <a:r>
              <a:rPr lang="en-US" sz="2200" dirty="0" smtClean="0"/>
              <a:t> </a:t>
            </a:r>
            <a:r>
              <a:rPr lang="en-US" sz="2200" dirty="0" err="1" smtClean="0"/>
              <a:t>menyediakan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mendeskripsikan</a:t>
            </a:r>
            <a:r>
              <a:rPr lang="en-US" sz="2200" dirty="0" smtClean="0"/>
              <a:t> </a:t>
            </a:r>
            <a:r>
              <a:rPr lang="en-US" sz="2200" dirty="0" err="1" smtClean="0"/>
              <a:t>perancangan</a:t>
            </a:r>
            <a:r>
              <a:rPr lang="en-US" sz="2200" dirty="0" smtClean="0"/>
              <a:t> basis data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peringkat</a:t>
            </a:r>
            <a:r>
              <a:rPr lang="en-US" sz="2200" dirty="0" smtClean="0"/>
              <a:t> </a:t>
            </a:r>
            <a:r>
              <a:rPr lang="en-US" sz="2200" dirty="0" err="1" smtClean="0"/>
              <a:t>logika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Model ERD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i="1" dirty="0" smtClean="0"/>
              <a:t>Conceptual Data Model</a:t>
            </a:r>
            <a:r>
              <a:rPr lang="en-US" sz="2200" dirty="0" smtClean="0"/>
              <a:t> (CDM) : model yang </a:t>
            </a:r>
            <a:r>
              <a:rPr lang="en-US" sz="2200" dirty="0" err="1" smtClean="0"/>
              <a:t>dibuat</a:t>
            </a:r>
            <a:r>
              <a:rPr lang="en-US" sz="2200" dirty="0" smtClean="0"/>
              <a:t> </a:t>
            </a:r>
            <a:r>
              <a:rPr lang="en-US" sz="2200" dirty="0" err="1" smtClean="0"/>
              <a:t>berdasarkan</a:t>
            </a:r>
            <a:r>
              <a:rPr lang="en-US" sz="2200" dirty="0" smtClean="0"/>
              <a:t> </a:t>
            </a:r>
            <a:r>
              <a:rPr lang="en-US" sz="2200" dirty="0" err="1" smtClean="0"/>
              <a:t>anggapan</a:t>
            </a:r>
            <a:r>
              <a:rPr lang="en-US" sz="2200" dirty="0" smtClean="0"/>
              <a:t> </a:t>
            </a:r>
            <a:r>
              <a:rPr lang="en-US" sz="2200" dirty="0" err="1" smtClean="0"/>
              <a:t>bahwa</a:t>
            </a:r>
            <a:r>
              <a:rPr lang="en-US" sz="2200" dirty="0" smtClean="0"/>
              <a:t> </a:t>
            </a:r>
            <a:r>
              <a:rPr lang="en-US" sz="2200" dirty="0" err="1" smtClean="0"/>
              <a:t>dunia</a:t>
            </a:r>
            <a:r>
              <a:rPr lang="en-US" sz="2200" dirty="0" smtClean="0"/>
              <a:t> </a:t>
            </a:r>
            <a:r>
              <a:rPr lang="en-US" sz="2200" dirty="0" err="1" smtClean="0"/>
              <a:t>nyata</a:t>
            </a:r>
            <a:r>
              <a:rPr lang="en-US" sz="2200" dirty="0" smtClean="0"/>
              <a:t> </a:t>
            </a:r>
            <a:r>
              <a:rPr lang="en-US" sz="2200" dirty="0" err="1" smtClean="0"/>
              <a:t>terdiri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koleksi</a:t>
            </a:r>
            <a:r>
              <a:rPr lang="en-US" sz="2200" dirty="0" smtClean="0"/>
              <a:t> </a:t>
            </a:r>
            <a:r>
              <a:rPr lang="en-US" sz="2200" dirty="0" err="1" smtClean="0"/>
              <a:t>obyek-obyek</a:t>
            </a:r>
            <a:r>
              <a:rPr lang="en-US" sz="2200" dirty="0" smtClean="0"/>
              <a:t> </a:t>
            </a:r>
            <a:r>
              <a:rPr lang="en-US" sz="2200" dirty="0" err="1" smtClean="0"/>
              <a:t>dasar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dinamakan</a:t>
            </a:r>
            <a:r>
              <a:rPr lang="en-US" sz="2200" dirty="0" smtClean="0"/>
              <a:t> </a:t>
            </a:r>
            <a:r>
              <a:rPr lang="en-US" sz="2200" dirty="0" err="1" smtClean="0"/>
              <a:t>entitas</a:t>
            </a:r>
            <a:r>
              <a:rPr lang="en-US" sz="2200" dirty="0" smtClean="0"/>
              <a:t> (</a:t>
            </a:r>
            <a:r>
              <a:rPr lang="en-US" sz="2200" i="1" dirty="0" smtClean="0"/>
              <a:t>entity</a:t>
            </a:r>
            <a:r>
              <a:rPr lang="en-US" sz="2200" dirty="0" smtClean="0"/>
              <a:t>) </a:t>
            </a:r>
            <a:r>
              <a:rPr lang="en-US" sz="2200" dirty="0" err="1" smtClean="0"/>
              <a:t>serta</a:t>
            </a:r>
            <a:r>
              <a:rPr lang="en-US" sz="2200" dirty="0" smtClean="0"/>
              <a:t> </a:t>
            </a:r>
            <a:r>
              <a:rPr lang="en-US" sz="2200" dirty="0" err="1" smtClean="0"/>
              <a:t>hubungan</a:t>
            </a:r>
            <a:r>
              <a:rPr lang="en-US" sz="2200" dirty="0" smtClean="0"/>
              <a:t> (</a:t>
            </a:r>
            <a:r>
              <a:rPr lang="en-US" sz="2200" i="1" dirty="0" smtClean="0"/>
              <a:t>relationship</a:t>
            </a:r>
            <a:r>
              <a:rPr lang="en-US" sz="2200" dirty="0" smtClean="0"/>
              <a:t>) </a:t>
            </a:r>
            <a:r>
              <a:rPr lang="en-US" sz="2200" dirty="0" err="1" smtClean="0"/>
              <a:t>antara</a:t>
            </a:r>
            <a:r>
              <a:rPr lang="en-US" sz="2200" dirty="0" smtClean="0"/>
              <a:t> </a:t>
            </a:r>
            <a:r>
              <a:rPr lang="en-US" sz="2200" dirty="0" err="1" smtClean="0"/>
              <a:t>entitas-entitas</a:t>
            </a:r>
            <a:r>
              <a:rPr lang="en-US" sz="2200" dirty="0" smtClean="0"/>
              <a:t> </a:t>
            </a:r>
            <a:r>
              <a:rPr lang="en-US" sz="2200" dirty="0" err="1" smtClean="0"/>
              <a:t>itu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Model </a:t>
            </a:r>
            <a:r>
              <a:rPr lang="en-US" sz="2200" dirty="0" err="1" smtClean="0"/>
              <a:t>Relasional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i="1" dirty="0" smtClean="0"/>
              <a:t>Physical Data Model</a:t>
            </a:r>
            <a:r>
              <a:rPr lang="en-US" sz="2200" dirty="0" smtClean="0"/>
              <a:t> (PDM) : model yang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sejumlah</a:t>
            </a:r>
            <a:r>
              <a:rPr lang="en-US" sz="2200" dirty="0" smtClean="0"/>
              <a:t> </a:t>
            </a:r>
            <a:r>
              <a:rPr lang="en-US" sz="2200" dirty="0" err="1" smtClean="0"/>
              <a:t>tabel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menggambarkan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serta</a:t>
            </a:r>
            <a:r>
              <a:rPr lang="en-US" sz="2200" dirty="0" smtClean="0"/>
              <a:t> </a:t>
            </a:r>
            <a:r>
              <a:rPr lang="en-US" sz="2200" dirty="0" err="1" smtClean="0"/>
              <a:t>hubungan</a:t>
            </a:r>
            <a:r>
              <a:rPr lang="en-US" sz="2200" dirty="0" smtClean="0"/>
              <a:t> </a:t>
            </a:r>
            <a:r>
              <a:rPr lang="en-US" sz="2200" dirty="0" err="1" smtClean="0"/>
              <a:t>antara</a:t>
            </a:r>
            <a:r>
              <a:rPr lang="en-US" sz="2200" dirty="0" smtClean="0"/>
              <a:t> data-data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. </a:t>
            </a:r>
            <a:r>
              <a:rPr lang="en-US" sz="2200" dirty="0" err="1" smtClean="0"/>
              <a:t>Setiap</a:t>
            </a:r>
            <a:r>
              <a:rPr lang="en-US" sz="2200" dirty="0" smtClean="0"/>
              <a:t> </a:t>
            </a:r>
            <a:r>
              <a:rPr lang="en-US" sz="2200" dirty="0" err="1" smtClean="0"/>
              <a:t>tabel</a:t>
            </a:r>
            <a:r>
              <a:rPr lang="en-US" sz="2200" dirty="0" smtClean="0"/>
              <a:t> </a:t>
            </a:r>
            <a:r>
              <a:rPr lang="en-US" sz="2200" dirty="0" err="1" smtClean="0"/>
              <a:t>mempunyai</a:t>
            </a:r>
            <a:r>
              <a:rPr lang="en-US" sz="2200" dirty="0" smtClean="0"/>
              <a:t> </a:t>
            </a:r>
            <a:r>
              <a:rPr lang="en-US" sz="2200" dirty="0" err="1" smtClean="0"/>
              <a:t>sejumlah</a:t>
            </a:r>
            <a:r>
              <a:rPr lang="en-US" sz="2200" dirty="0" smtClean="0"/>
              <a:t> </a:t>
            </a:r>
            <a:r>
              <a:rPr lang="en-US" sz="2200" dirty="0" err="1" smtClean="0"/>
              <a:t>kolom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mana</a:t>
            </a:r>
            <a:r>
              <a:rPr lang="en-US" sz="2200" dirty="0" smtClean="0"/>
              <a:t> </a:t>
            </a:r>
            <a:r>
              <a:rPr lang="en-US" sz="2200" dirty="0" err="1" smtClean="0"/>
              <a:t>setiap</a:t>
            </a:r>
            <a:r>
              <a:rPr lang="en-US" sz="2200" dirty="0" smtClean="0"/>
              <a:t> </a:t>
            </a:r>
            <a:r>
              <a:rPr lang="en-US" sz="2200" dirty="0" err="1" smtClean="0"/>
              <a:t>kolom</a:t>
            </a:r>
            <a:r>
              <a:rPr lang="en-US" sz="2200" dirty="0" smtClean="0"/>
              <a:t>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</a:t>
            </a:r>
            <a:r>
              <a:rPr lang="en-US" sz="2200" dirty="0" err="1" smtClean="0"/>
              <a:t>nama</a:t>
            </a:r>
            <a:r>
              <a:rPr lang="en-US" sz="2200" dirty="0" smtClean="0"/>
              <a:t> yang </a:t>
            </a:r>
            <a:r>
              <a:rPr lang="en-US" sz="2200" dirty="0" err="1" smtClean="0"/>
              <a:t>unik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Model E-R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503920" cy="4926288"/>
          </a:xfrm>
        </p:spPr>
        <p:txBody>
          <a:bodyPr>
            <a:noAutofit/>
          </a:bodyPr>
          <a:lstStyle/>
          <a:p>
            <a:pPr marL="347663" indent="-347663" algn="just">
              <a:lnSpc>
                <a:spcPct val="120000"/>
              </a:lnSpc>
              <a:spcBef>
                <a:spcPts val="0"/>
              </a:spcBef>
            </a:pPr>
            <a:r>
              <a:rPr lang="en-US" sz="2300" dirty="0" err="1" smtClean="0"/>
              <a:t>Dalam</a:t>
            </a:r>
            <a:r>
              <a:rPr lang="en-US" sz="2300" dirty="0" smtClean="0"/>
              <a:t> </a:t>
            </a:r>
            <a:r>
              <a:rPr lang="en-US" sz="2300" dirty="0" err="1" smtClean="0"/>
              <a:t>merancang</a:t>
            </a:r>
            <a:r>
              <a:rPr lang="en-US" sz="2300" dirty="0" smtClean="0"/>
              <a:t> basis data </a:t>
            </a:r>
            <a:r>
              <a:rPr lang="en-US" sz="2300" dirty="0" err="1" smtClean="0"/>
              <a:t>selain</a:t>
            </a:r>
            <a:r>
              <a:rPr lang="en-US" sz="2300" dirty="0" smtClean="0"/>
              <a:t> </a:t>
            </a:r>
            <a:r>
              <a:rPr lang="en-US" sz="2300" dirty="0" err="1" smtClean="0"/>
              <a:t>dengan</a:t>
            </a:r>
            <a:r>
              <a:rPr lang="en-US" sz="2300" dirty="0" smtClean="0"/>
              <a:t> </a:t>
            </a:r>
            <a:r>
              <a:rPr lang="en-US" sz="2300" dirty="0" err="1" smtClean="0"/>
              <a:t>menerapkan</a:t>
            </a:r>
            <a:r>
              <a:rPr lang="en-US" sz="2300" dirty="0" smtClean="0"/>
              <a:t> </a:t>
            </a:r>
            <a:r>
              <a:rPr lang="en-US" sz="2300" dirty="0" err="1" smtClean="0"/>
              <a:t>struktrur</a:t>
            </a:r>
            <a:r>
              <a:rPr lang="en-US" sz="2300" dirty="0" smtClean="0"/>
              <a:t> </a:t>
            </a:r>
            <a:r>
              <a:rPr lang="en-US" sz="2300" dirty="0" err="1" smtClean="0"/>
              <a:t>tabel</a:t>
            </a:r>
            <a:r>
              <a:rPr lang="en-US" sz="2300" dirty="0" smtClean="0"/>
              <a:t> yang </a:t>
            </a:r>
            <a:r>
              <a:rPr lang="en-US" sz="2300" dirty="0" err="1" smtClean="0"/>
              <a:t>telah</a:t>
            </a:r>
            <a:r>
              <a:rPr lang="en-US" sz="2300" dirty="0" smtClean="0"/>
              <a:t> </a:t>
            </a:r>
            <a:r>
              <a:rPr lang="en-US" sz="2300" dirty="0" err="1" smtClean="0"/>
              <a:t>dikelahui</a:t>
            </a:r>
            <a:r>
              <a:rPr lang="en-US" sz="2300" dirty="0" smtClean="0"/>
              <a:t>, </a:t>
            </a:r>
            <a:r>
              <a:rPr lang="en-US" sz="2300" dirty="0" err="1" smtClean="0"/>
              <a:t>juga</a:t>
            </a:r>
            <a:r>
              <a:rPr lang="en-US" sz="2300" dirty="0" smtClean="0"/>
              <a:t> </a:t>
            </a:r>
            <a:r>
              <a:rPr lang="en-US" sz="2300" dirty="0" err="1" smtClean="0"/>
              <a:t>dapat</a:t>
            </a:r>
            <a:r>
              <a:rPr lang="en-US" sz="2300" dirty="0" smtClean="0"/>
              <a:t> </a:t>
            </a:r>
            <a:r>
              <a:rPr lang="en-US" sz="2300" dirty="0" err="1" smtClean="0"/>
              <a:t>dilakukan</a:t>
            </a:r>
            <a:r>
              <a:rPr lang="en-US" sz="2300" dirty="0" smtClean="0"/>
              <a:t> </a:t>
            </a:r>
            <a:r>
              <a:rPr lang="en-US" sz="2300" dirty="0" err="1" smtClean="0"/>
              <a:t>dengan</a:t>
            </a:r>
            <a:r>
              <a:rPr lang="en-US" sz="2300" dirty="0" smtClean="0"/>
              <a:t> </a:t>
            </a:r>
            <a:r>
              <a:rPr lang="en-US" sz="2300" dirty="0" err="1" smtClean="0"/>
              <a:t>langsung</a:t>
            </a:r>
            <a:r>
              <a:rPr lang="en-US" sz="2300" dirty="0" smtClean="0"/>
              <a:t> </a:t>
            </a:r>
            <a:r>
              <a:rPr lang="en-US" sz="2300" dirty="0" err="1" smtClean="0"/>
              <a:t>membuat</a:t>
            </a:r>
            <a:r>
              <a:rPr lang="en-US" sz="2300" dirty="0" smtClean="0"/>
              <a:t>  Model Entity–Relationship (model E-R)</a:t>
            </a:r>
          </a:p>
          <a:p>
            <a:pPr marL="347663" indent="-347663" algn="just">
              <a:lnSpc>
                <a:spcPct val="120000"/>
              </a:lnSpc>
              <a:spcBef>
                <a:spcPts val="0"/>
              </a:spcBef>
            </a:pPr>
            <a:r>
              <a:rPr lang="en-US" sz="2300" dirty="0" smtClean="0"/>
              <a:t>ERD </a:t>
            </a:r>
            <a:r>
              <a:rPr lang="en-US" sz="2300" dirty="0" err="1" smtClean="0"/>
              <a:t>merupakan</a:t>
            </a:r>
            <a:r>
              <a:rPr lang="en-US" sz="2300" dirty="0" smtClean="0"/>
              <a:t> </a:t>
            </a:r>
            <a:r>
              <a:rPr lang="en-US" sz="2300" dirty="0" err="1" smtClean="0"/>
              <a:t>notasi</a:t>
            </a:r>
            <a:r>
              <a:rPr lang="en-US" sz="2300" dirty="0" smtClean="0"/>
              <a:t> </a:t>
            </a:r>
            <a:r>
              <a:rPr lang="en-US" sz="2300" dirty="0" err="1" smtClean="0"/>
              <a:t>grafis</a:t>
            </a:r>
            <a:r>
              <a:rPr lang="en-US" sz="2300" dirty="0" smtClean="0"/>
              <a:t> </a:t>
            </a:r>
            <a:r>
              <a:rPr lang="en-US" sz="2300" dirty="0" err="1" smtClean="0"/>
              <a:t>dalam</a:t>
            </a:r>
            <a:r>
              <a:rPr lang="en-US" sz="2300" dirty="0" smtClean="0"/>
              <a:t> </a:t>
            </a:r>
            <a:r>
              <a:rPr lang="en-US" sz="2300" dirty="0" err="1" smtClean="0"/>
              <a:t>pemodelan</a:t>
            </a:r>
            <a:r>
              <a:rPr lang="en-US" sz="2300" dirty="0" smtClean="0"/>
              <a:t> data </a:t>
            </a:r>
            <a:r>
              <a:rPr lang="en-US" sz="2300" dirty="0" err="1" smtClean="0"/>
              <a:t>konseptual</a:t>
            </a:r>
            <a:r>
              <a:rPr lang="en-US" sz="2300" dirty="0" smtClean="0"/>
              <a:t> yang </a:t>
            </a:r>
            <a:r>
              <a:rPr lang="en-US" sz="2300" dirty="0" err="1" smtClean="0"/>
              <a:t>mendeskripsikan</a:t>
            </a:r>
            <a:r>
              <a:rPr lang="en-US" sz="2300" dirty="0" smtClean="0"/>
              <a:t> </a:t>
            </a:r>
            <a:r>
              <a:rPr lang="en-US" sz="2300" dirty="0" err="1" smtClean="0"/>
              <a:t>hubungan</a:t>
            </a:r>
            <a:r>
              <a:rPr lang="en-US" sz="2300" dirty="0" smtClean="0"/>
              <a:t> </a:t>
            </a:r>
            <a:r>
              <a:rPr lang="en-US" sz="2300" dirty="0" err="1" smtClean="0"/>
              <a:t>antara</a:t>
            </a:r>
            <a:r>
              <a:rPr lang="en-US" sz="2300" dirty="0" smtClean="0"/>
              <a:t> </a:t>
            </a:r>
            <a:r>
              <a:rPr lang="en-US" sz="2300" dirty="0" err="1" smtClean="0"/>
              <a:t>penyimpanan</a:t>
            </a:r>
            <a:r>
              <a:rPr lang="en-US" sz="2300" dirty="0" smtClean="0"/>
              <a:t>. ERD </a:t>
            </a:r>
            <a:r>
              <a:rPr lang="en-US" sz="2300" dirty="0" err="1" smtClean="0"/>
              <a:t>digunakan</a:t>
            </a:r>
            <a:r>
              <a:rPr lang="en-US" sz="2300" dirty="0" smtClean="0"/>
              <a:t> </a:t>
            </a:r>
            <a:r>
              <a:rPr lang="en-US" sz="2300" dirty="0" err="1" smtClean="0"/>
              <a:t>untuk</a:t>
            </a:r>
            <a:r>
              <a:rPr lang="en-US" sz="2300" dirty="0" smtClean="0"/>
              <a:t> </a:t>
            </a:r>
            <a:r>
              <a:rPr lang="en-US" sz="2300" dirty="0" err="1" smtClean="0"/>
              <a:t>memodelkan</a:t>
            </a:r>
            <a:r>
              <a:rPr lang="en-US" sz="2300" dirty="0" smtClean="0"/>
              <a:t> </a:t>
            </a:r>
            <a:r>
              <a:rPr lang="en-US" sz="2300" dirty="0" err="1" smtClean="0"/>
              <a:t>struktur</a:t>
            </a:r>
            <a:r>
              <a:rPr lang="en-US" sz="2300" dirty="0" smtClean="0"/>
              <a:t> data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dirty="0" err="1" smtClean="0"/>
              <a:t>hubungan</a:t>
            </a:r>
            <a:r>
              <a:rPr lang="en-US" sz="2300" dirty="0" smtClean="0"/>
              <a:t> </a:t>
            </a:r>
            <a:r>
              <a:rPr lang="en-US" sz="2300" dirty="0" err="1" smtClean="0"/>
              <a:t>antar</a:t>
            </a:r>
            <a:r>
              <a:rPr lang="en-US" sz="2300" dirty="0" smtClean="0"/>
              <a:t> data.</a:t>
            </a:r>
          </a:p>
          <a:p>
            <a:r>
              <a:rPr lang="en-US" sz="2300" dirty="0" err="1" smtClean="0"/>
              <a:t>Dengan</a:t>
            </a:r>
            <a:r>
              <a:rPr lang="en-US" sz="2300" dirty="0" smtClean="0"/>
              <a:t> ERD </a:t>
            </a:r>
            <a:r>
              <a:rPr lang="en-US" sz="2300" dirty="0" err="1" smtClean="0"/>
              <a:t>kita</a:t>
            </a:r>
            <a:r>
              <a:rPr lang="en-US" sz="2300" dirty="0" smtClean="0"/>
              <a:t> </a:t>
            </a:r>
            <a:r>
              <a:rPr lang="en-US" sz="2300" dirty="0" err="1" smtClean="0"/>
              <a:t>dapat</a:t>
            </a:r>
            <a:r>
              <a:rPr lang="en-US" sz="2300" dirty="0" smtClean="0"/>
              <a:t> </a:t>
            </a:r>
            <a:r>
              <a:rPr lang="en-US" sz="2300" dirty="0" err="1" smtClean="0"/>
              <a:t>menguji</a:t>
            </a:r>
            <a:r>
              <a:rPr lang="en-US" sz="2300" dirty="0" smtClean="0"/>
              <a:t> model </a:t>
            </a:r>
            <a:r>
              <a:rPr lang="en-US" sz="2300" dirty="0" err="1" smtClean="0"/>
              <a:t>dengan</a:t>
            </a:r>
            <a:r>
              <a:rPr lang="en-US" sz="2300" dirty="0" smtClean="0"/>
              <a:t> </a:t>
            </a:r>
            <a:r>
              <a:rPr lang="en-US" sz="2300" dirty="0" err="1" smtClean="0"/>
              <a:t>mengabaikan</a:t>
            </a:r>
            <a:r>
              <a:rPr lang="en-US" sz="2300" dirty="0" smtClean="0"/>
              <a:t> </a:t>
            </a:r>
            <a:r>
              <a:rPr lang="en-US" sz="2300" dirty="0" err="1" smtClean="0"/>
              <a:t>proses</a:t>
            </a:r>
            <a:r>
              <a:rPr lang="en-US" sz="2300" dirty="0" smtClean="0"/>
              <a:t> yang </a:t>
            </a:r>
            <a:r>
              <a:rPr lang="en-US" sz="2300" dirty="0" err="1" smtClean="0"/>
              <a:t>harus</a:t>
            </a:r>
            <a:r>
              <a:rPr lang="en-US" sz="2300" dirty="0" smtClean="0"/>
              <a:t> </a:t>
            </a:r>
            <a:r>
              <a:rPr lang="en-US" sz="2300" dirty="0" err="1" smtClean="0"/>
              <a:t>dilakukan</a:t>
            </a:r>
            <a:r>
              <a:rPr lang="en-US" sz="2300" dirty="0" smtClean="0"/>
              <a:t>. Dan </a:t>
            </a:r>
            <a:r>
              <a:rPr lang="en-US" sz="2300" dirty="0" err="1" smtClean="0"/>
              <a:t>dengan</a:t>
            </a:r>
            <a:r>
              <a:rPr lang="en-US" sz="2300" dirty="0" smtClean="0"/>
              <a:t> ERD </a:t>
            </a:r>
            <a:r>
              <a:rPr lang="en-US" sz="2300" dirty="0" err="1" smtClean="0"/>
              <a:t>kita</a:t>
            </a:r>
            <a:r>
              <a:rPr lang="en-US" sz="2300" dirty="0" smtClean="0"/>
              <a:t> </a:t>
            </a:r>
            <a:r>
              <a:rPr lang="en-US" sz="2300" dirty="0" err="1" smtClean="0"/>
              <a:t>mencoba</a:t>
            </a:r>
            <a:r>
              <a:rPr lang="en-US" sz="2300" dirty="0" smtClean="0"/>
              <a:t> </a:t>
            </a:r>
            <a:r>
              <a:rPr lang="en-US" sz="2300" dirty="0" err="1" smtClean="0"/>
              <a:t>menjawab</a:t>
            </a:r>
            <a:r>
              <a:rPr lang="en-US" sz="2300" dirty="0" smtClean="0"/>
              <a:t> </a:t>
            </a:r>
            <a:r>
              <a:rPr lang="en-US" sz="2300" dirty="0" err="1" smtClean="0"/>
              <a:t>pertanyaan</a:t>
            </a:r>
            <a:r>
              <a:rPr lang="en-US" sz="2300" dirty="0" smtClean="0"/>
              <a:t> </a:t>
            </a:r>
            <a:r>
              <a:rPr lang="en-US" sz="2300" dirty="0" err="1" smtClean="0"/>
              <a:t>seperti</a:t>
            </a:r>
            <a:r>
              <a:rPr lang="en-US" sz="2300" dirty="0" smtClean="0"/>
              <a:t>; data </a:t>
            </a:r>
            <a:r>
              <a:rPr lang="en-US" sz="2300" dirty="0" err="1" smtClean="0"/>
              <a:t>apa</a:t>
            </a:r>
            <a:r>
              <a:rPr lang="en-US" sz="2300" dirty="0" smtClean="0"/>
              <a:t> yang </a:t>
            </a:r>
            <a:r>
              <a:rPr lang="en-US" sz="2300" dirty="0" err="1" smtClean="0"/>
              <a:t>kita</a:t>
            </a:r>
            <a:r>
              <a:rPr lang="en-US" sz="2300" dirty="0" smtClean="0"/>
              <a:t> </a:t>
            </a:r>
            <a:r>
              <a:rPr lang="en-US" sz="2300" dirty="0" err="1" smtClean="0"/>
              <a:t>perlukan</a:t>
            </a:r>
            <a:r>
              <a:rPr lang="en-US" sz="2300" dirty="0" smtClean="0"/>
              <a:t>? </a:t>
            </a:r>
            <a:r>
              <a:rPr lang="en-US" sz="2300" dirty="0" err="1" smtClean="0"/>
              <a:t>bagaimana</a:t>
            </a:r>
            <a:r>
              <a:rPr lang="en-US" sz="2300" dirty="0" smtClean="0"/>
              <a:t> data yang </a:t>
            </a:r>
            <a:r>
              <a:rPr lang="en-US" sz="2300" dirty="0" err="1" smtClean="0"/>
              <a:t>satu</a:t>
            </a:r>
            <a:r>
              <a:rPr lang="en-US" sz="2300" dirty="0" smtClean="0"/>
              <a:t> </a:t>
            </a:r>
            <a:r>
              <a:rPr lang="en-US" sz="2300" dirty="0" err="1" smtClean="0"/>
              <a:t>berhubungan</a:t>
            </a:r>
            <a:r>
              <a:rPr lang="en-US" sz="2300" dirty="0" smtClean="0"/>
              <a:t> </a:t>
            </a:r>
            <a:r>
              <a:rPr lang="en-US" sz="2300" dirty="0" err="1" smtClean="0"/>
              <a:t>dengan</a:t>
            </a:r>
            <a:r>
              <a:rPr lang="en-US" sz="2300" dirty="0" smtClean="0"/>
              <a:t> yang lain?</a:t>
            </a:r>
          </a:p>
          <a:p>
            <a:pPr lvl="0">
              <a:buNone/>
            </a:pP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Model E-R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503920" cy="49262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ERD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</a:t>
            </a:r>
            <a:r>
              <a:rPr lang="en-US" sz="2400" dirty="0" err="1" smtClean="0"/>
              <a:t>notasi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simbol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data,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dasarnya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3 </a:t>
            </a:r>
            <a:r>
              <a:rPr lang="en-US" sz="2400" dirty="0" err="1" smtClean="0"/>
              <a:t>macam</a:t>
            </a:r>
            <a:r>
              <a:rPr lang="en-US" sz="2400" dirty="0" smtClean="0"/>
              <a:t> </a:t>
            </a:r>
            <a:r>
              <a:rPr lang="en-US" sz="2400" dirty="0" err="1" smtClean="0"/>
              <a:t>simbol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Entiti</a:t>
            </a:r>
            <a:r>
              <a:rPr lang="en-US" sz="2400" dirty="0" smtClean="0"/>
              <a:t> :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diidentifikasi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pemakai</a:t>
            </a:r>
            <a:r>
              <a:rPr lang="en-US" sz="2400" dirty="0" smtClean="0"/>
              <a:t>,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pemakai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konteks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.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, </a:t>
            </a:r>
            <a:r>
              <a:rPr lang="en-US" sz="2400" dirty="0" err="1" smtClean="0"/>
              <a:t>pekerja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lain-lain. </a:t>
            </a:r>
          </a:p>
          <a:p>
            <a:r>
              <a:rPr lang="sv-SE" sz="2400" dirty="0" smtClean="0"/>
              <a:t>Atribut : Entiti mempunyai elemen yang disebut atribut, dan berfungsi mendeskripsikan karakter entiti. Misalnya atribut nama pekerja dari entiti pekerja.</a:t>
            </a:r>
          </a:p>
          <a:p>
            <a:r>
              <a:rPr lang="en-US" sz="2400" dirty="0" smtClean="0"/>
              <a:t>Relationship: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entiti</a:t>
            </a:r>
            <a:r>
              <a:rPr lang="en-US" sz="2400" dirty="0" smtClean="0"/>
              <a:t>.</a:t>
            </a:r>
            <a:r>
              <a:rPr lang="en-US" sz="2400" b="1" dirty="0" smtClean="0"/>
              <a:t> </a:t>
            </a:r>
            <a:r>
              <a:rPr lang="sv-SE" sz="2400" dirty="0" smtClean="0"/>
              <a:t> </a:t>
            </a:r>
          </a:p>
          <a:p>
            <a:endParaRPr lang="en-US" sz="2400" dirty="0" smtClean="0"/>
          </a:p>
          <a:p>
            <a:pPr marL="347663" indent="-347663" algn="just">
              <a:lnSpc>
                <a:spcPct val="120000"/>
              </a:lnSpc>
              <a:spcBef>
                <a:spcPts val="0"/>
              </a:spcBef>
            </a:pP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Goal /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700808"/>
            <a:ext cx="8503920" cy="4572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dirty="0" smtClean="0"/>
              <a:t>Goal yang </a:t>
            </a:r>
            <a:r>
              <a:rPr lang="en-US" sz="2800" dirty="0" err="1" smtClean="0"/>
              <a:t>ingin</a:t>
            </a:r>
            <a:r>
              <a:rPr lang="en-US" sz="2800" dirty="0" smtClean="0"/>
              <a:t> </a:t>
            </a:r>
            <a:r>
              <a:rPr lang="en-US" sz="2800" dirty="0" err="1" smtClean="0"/>
              <a:t>dicapai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perkuliahan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: </a:t>
            </a:r>
          </a:p>
          <a:p>
            <a:pPr lvl="0"/>
            <a:r>
              <a:rPr lang="en-US" sz="2800" dirty="0" err="1" smtClean="0"/>
              <a:t>Memahami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database, table, record, fields, </a:t>
            </a:r>
            <a:r>
              <a:rPr lang="en-US" sz="2800" dirty="0" err="1" smtClean="0"/>
              <a:t>dan</a:t>
            </a:r>
            <a:r>
              <a:rPr lang="en-US" sz="2800" dirty="0" smtClean="0"/>
              <a:t> value</a:t>
            </a:r>
          </a:p>
          <a:p>
            <a:pPr lvl="0"/>
            <a:r>
              <a:rPr lang="en-US" sz="2800" dirty="0" err="1" smtClean="0"/>
              <a:t>Memahami</a:t>
            </a:r>
            <a:r>
              <a:rPr lang="en-US" sz="2800" dirty="0" smtClean="0"/>
              <a:t> </a:t>
            </a:r>
            <a:r>
              <a:rPr lang="en-US" sz="2800" dirty="0" err="1" smtClean="0"/>
              <a:t>mengapa</a:t>
            </a:r>
            <a:r>
              <a:rPr lang="en-US" sz="2800" dirty="0" smtClean="0"/>
              <a:t> multi table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database</a:t>
            </a:r>
          </a:p>
          <a:p>
            <a:pPr lvl="0"/>
            <a:r>
              <a:rPr lang="en-US" sz="2800" dirty="0" err="1" smtClean="0"/>
              <a:t>Memahami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langkah-langkah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merancang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database</a:t>
            </a:r>
          </a:p>
          <a:p>
            <a:pPr lvl="0"/>
            <a:r>
              <a:rPr lang="en-US" sz="2800" dirty="0" err="1" smtClean="0"/>
              <a:t>Memahami</a:t>
            </a:r>
            <a:r>
              <a:rPr lang="en-US" sz="2800" dirty="0" smtClean="0"/>
              <a:t> </a:t>
            </a:r>
            <a:r>
              <a:rPr lang="en-US" sz="2800" dirty="0" err="1" smtClean="0"/>
              <a:t>normalisasi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perancangan</a:t>
            </a:r>
            <a:r>
              <a:rPr lang="en-US" sz="2800" dirty="0" smtClean="0"/>
              <a:t> table.</a:t>
            </a:r>
          </a:p>
          <a:p>
            <a:pPr lvl="0"/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merancang</a:t>
            </a:r>
            <a:r>
              <a:rPr lang="en-US" sz="2800" dirty="0" smtClean="0"/>
              <a:t> &amp; </a:t>
            </a:r>
            <a:r>
              <a:rPr lang="en-US" sz="2800" dirty="0" err="1" smtClean="0"/>
              <a:t>membangun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DBMS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 err="1" smtClean="0"/>
              <a:t>Mengenal</a:t>
            </a:r>
            <a:r>
              <a:rPr lang="en-US" sz="2800" dirty="0" smtClean="0"/>
              <a:t> </a:t>
            </a:r>
            <a:r>
              <a:rPr lang="en-US" sz="2800" dirty="0" err="1" smtClean="0"/>
              <a:t>perintah</a:t>
            </a:r>
            <a:r>
              <a:rPr lang="en-US" sz="2800" dirty="0" smtClean="0"/>
              <a:t>/</a:t>
            </a:r>
            <a:r>
              <a:rPr lang="en-US" sz="2800" dirty="0" err="1" smtClean="0"/>
              <a:t>sintak</a:t>
            </a:r>
            <a:r>
              <a:rPr lang="en-US" sz="2800" dirty="0" smtClean="0"/>
              <a:t> SQL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manipulasi</a:t>
            </a:r>
            <a:r>
              <a:rPr lang="en-US" sz="2800" dirty="0" smtClean="0"/>
              <a:t> data.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Model E-R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503920" cy="1872208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Entiti</a:t>
            </a:r>
            <a:r>
              <a:rPr lang="en-US" sz="2400" dirty="0" smtClean="0"/>
              <a:t> </a:t>
            </a:r>
            <a:r>
              <a:rPr lang="en-US" sz="2400" dirty="0" err="1" smtClean="0"/>
              <a:t>digambarkan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empat</a:t>
            </a:r>
            <a:r>
              <a:rPr lang="en-US" sz="2400" dirty="0" smtClean="0"/>
              <a:t> </a:t>
            </a:r>
            <a:r>
              <a:rPr lang="en-US" sz="2400" dirty="0" err="1" smtClean="0"/>
              <a:t>persegi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.</a:t>
            </a:r>
          </a:p>
          <a:p>
            <a:r>
              <a:rPr lang="sv-SE" sz="2400" dirty="0" smtClean="0"/>
              <a:t>Atribut </a:t>
            </a:r>
            <a:r>
              <a:rPr lang="en-US" sz="2400" dirty="0" err="1" smtClean="0"/>
              <a:t>digambarkan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elipse</a:t>
            </a:r>
            <a:r>
              <a:rPr lang="sv-SE" sz="2400" dirty="0" smtClean="0"/>
              <a:t>.</a:t>
            </a:r>
          </a:p>
          <a:p>
            <a:r>
              <a:rPr lang="en-US" sz="2400" dirty="0" smtClean="0"/>
              <a:t>Relationship </a:t>
            </a:r>
            <a:r>
              <a:rPr lang="en-US" sz="2400" dirty="0" err="1" smtClean="0"/>
              <a:t>digambarkan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jajaran</a:t>
            </a:r>
            <a:r>
              <a:rPr lang="en-US" sz="2400" dirty="0" smtClean="0"/>
              <a:t> </a:t>
            </a:r>
            <a:r>
              <a:rPr lang="en-US" sz="2400" dirty="0" err="1" smtClean="0"/>
              <a:t>genjang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None/>
            </a:pPr>
            <a:endParaRPr lang="sv-SE" sz="2400" dirty="0" smtClean="0"/>
          </a:p>
          <a:p>
            <a:endParaRPr lang="en-US" sz="2400" dirty="0" smtClean="0"/>
          </a:p>
          <a:p>
            <a:pPr marL="347663" indent="-347663" algn="just">
              <a:lnSpc>
                <a:spcPct val="120000"/>
              </a:lnSpc>
              <a:spcBef>
                <a:spcPts val="0"/>
              </a:spcBef>
            </a:pPr>
            <a:endParaRPr lang="en-US" sz="23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2996952"/>
            <a:ext cx="8136904" cy="3096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Model E-R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503920" cy="49262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:</a:t>
            </a:r>
          </a:p>
          <a:p>
            <a:r>
              <a:rPr lang="en-US" sz="2400" b="1" dirty="0" err="1" smtClean="0"/>
              <a:t>Satu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satu</a:t>
            </a:r>
            <a:r>
              <a:rPr lang="en-US" sz="2400" b="1" dirty="0" smtClean="0"/>
              <a:t>.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err="1" smtClean="0"/>
              <a:t>Satu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banyak</a:t>
            </a:r>
            <a:r>
              <a:rPr lang="en-US" sz="2400" b="1" dirty="0" smtClean="0"/>
              <a:t> / </a:t>
            </a:r>
            <a:r>
              <a:rPr lang="en-US" sz="2400" b="1" dirty="0" err="1" smtClean="0"/>
              <a:t>banyak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satu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sv-SE" sz="2400" dirty="0" smtClean="0"/>
              <a:t> </a:t>
            </a:r>
          </a:p>
          <a:p>
            <a:endParaRPr lang="en-US" sz="2400" dirty="0" smtClean="0"/>
          </a:p>
          <a:p>
            <a:pPr marL="347663" indent="-347663" algn="just">
              <a:lnSpc>
                <a:spcPct val="120000"/>
              </a:lnSpc>
              <a:spcBef>
                <a:spcPts val="0"/>
              </a:spcBef>
            </a:pPr>
            <a:endParaRPr lang="en-US" sz="23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564904"/>
            <a:ext cx="5472608" cy="12858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725144"/>
            <a:ext cx="5472608" cy="128930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ular Callout 6"/>
          <p:cNvSpPr/>
          <p:nvPr/>
        </p:nvSpPr>
        <p:spPr>
          <a:xfrm>
            <a:off x="6948264" y="1988840"/>
            <a:ext cx="1944216" cy="2520280"/>
          </a:xfrm>
          <a:prstGeom prst="wedgeRectCallout">
            <a:avLst>
              <a:gd name="adj1" fmla="val -71285"/>
              <a:gd name="adj2" fmla="val 394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atribut-atributnya</a:t>
            </a:r>
            <a:r>
              <a:rPr lang="en-US" dirty="0" smtClean="0"/>
              <a:t>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atributnya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Superkey</a:t>
            </a:r>
            <a:endParaRPr lang="en-US" sz="32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571612"/>
            <a:ext cx="8389968" cy="942969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Satu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lebih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atribut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GB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kump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atribut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yang </a:t>
            </a:r>
            <a:r>
              <a:rPr kumimoji="0" lang="en-GB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dapat</a:t>
            </a:r>
            <a:r>
              <a:rPr kumimoji="0" lang="id-ID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membedakan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baris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GB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</a:t>
            </a:r>
            <a:r>
              <a:rPr kumimoji="0" lang="en-GB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secara</a:t>
            </a: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unik</a:t>
            </a:r>
            <a:endParaRPr kumimoji="0" lang="en-GB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42976" y="3214686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NIP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ALAMAT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KOTA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960876234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Ali Imran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Jl. Ahmad Yani 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Bandung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890679578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Budi Setiawan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Jl.  Sudirman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Jakarta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990827263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Razaan Noor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Jl. Awiligar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Jombang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Superkey</a:t>
            </a:r>
            <a:endParaRPr lang="en-US" sz="32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512" y="1556792"/>
            <a:ext cx="4896544" cy="444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GB" sz="2400" dirty="0" err="1" smtClean="0"/>
              <a:t>Contoh</a:t>
            </a:r>
            <a:r>
              <a:rPr lang="en-GB" sz="2400" dirty="0" smtClean="0"/>
              <a:t> </a:t>
            </a:r>
            <a:r>
              <a:rPr lang="en-GB" sz="2400" dirty="0" err="1" smtClean="0"/>
              <a:t>Superkey</a:t>
            </a:r>
            <a:r>
              <a:rPr lang="en-GB" sz="2400" dirty="0" smtClean="0"/>
              <a:t> </a:t>
            </a:r>
            <a:r>
              <a:rPr lang="en-GB" sz="2400" dirty="0"/>
              <a:t>: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GB" sz="2400" dirty="0" smtClean="0"/>
              <a:t>NI</a:t>
            </a:r>
            <a:r>
              <a:rPr lang="id-ID" sz="2400" dirty="0" smtClean="0"/>
              <a:t>P</a:t>
            </a:r>
            <a:endParaRPr lang="en-GB" sz="2400" dirty="0"/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GB" sz="2400" dirty="0" smtClean="0"/>
              <a:t>NI</a:t>
            </a:r>
            <a:r>
              <a:rPr lang="id-ID" sz="2400" dirty="0" smtClean="0"/>
              <a:t>P</a:t>
            </a:r>
            <a:r>
              <a:rPr lang="en-GB" sz="2400" dirty="0" smtClean="0"/>
              <a:t> </a:t>
            </a:r>
            <a:r>
              <a:rPr lang="en-GB" sz="2400" dirty="0" err="1"/>
              <a:t>dan</a:t>
            </a:r>
            <a:r>
              <a:rPr lang="en-GB" sz="2400" dirty="0"/>
              <a:t> </a:t>
            </a:r>
            <a:r>
              <a:rPr lang="en-GB" sz="2400" dirty="0" err="1"/>
              <a:t>Nama</a:t>
            </a:r>
            <a:endParaRPr lang="en-GB" sz="2400" dirty="0"/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GB" sz="2400" dirty="0" smtClean="0"/>
              <a:t>NI</a:t>
            </a:r>
            <a:r>
              <a:rPr lang="id-ID" sz="2400" dirty="0" smtClean="0"/>
              <a:t>P</a:t>
            </a:r>
            <a:r>
              <a:rPr lang="en-GB" sz="2400" dirty="0" smtClean="0"/>
              <a:t> </a:t>
            </a:r>
            <a:r>
              <a:rPr lang="en-GB" sz="2400" dirty="0" err="1"/>
              <a:t>dan</a:t>
            </a:r>
            <a:r>
              <a:rPr lang="en-GB" sz="2400" dirty="0"/>
              <a:t> </a:t>
            </a:r>
            <a:r>
              <a:rPr lang="en-GB" sz="2400" dirty="0" err="1"/>
              <a:t>Alamat</a:t>
            </a:r>
            <a:endParaRPr lang="en-GB" sz="2400" dirty="0"/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GB" sz="2400" dirty="0" smtClean="0"/>
              <a:t>NI</a:t>
            </a:r>
            <a:r>
              <a:rPr lang="id-ID" sz="2400" dirty="0" smtClean="0"/>
              <a:t>P</a:t>
            </a:r>
            <a:r>
              <a:rPr lang="en-GB" sz="2400" dirty="0" smtClean="0"/>
              <a:t> </a:t>
            </a:r>
            <a:r>
              <a:rPr lang="en-GB" sz="2400" dirty="0" err="1"/>
              <a:t>dan</a:t>
            </a:r>
            <a:r>
              <a:rPr lang="en-GB" sz="2400" dirty="0"/>
              <a:t> </a:t>
            </a:r>
            <a:r>
              <a:rPr lang="id-ID" sz="2400" dirty="0" smtClean="0"/>
              <a:t>Kota</a:t>
            </a:r>
            <a:endParaRPr lang="en-GB" sz="2400" dirty="0"/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GB" sz="2400" dirty="0" smtClean="0"/>
              <a:t>NI</a:t>
            </a:r>
            <a:r>
              <a:rPr lang="id-ID" sz="2400" dirty="0" smtClean="0"/>
              <a:t>P</a:t>
            </a:r>
            <a:r>
              <a:rPr lang="en-GB" sz="2400" dirty="0" smtClean="0"/>
              <a:t>, </a:t>
            </a:r>
            <a:r>
              <a:rPr lang="en-GB" sz="2400" dirty="0" err="1"/>
              <a:t>Nama</a:t>
            </a:r>
            <a:r>
              <a:rPr lang="en-GB" sz="2400" dirty="0"/>
              <a:t> </a:t>
            </a:r>
            <a:r>
              <a:rPr lang="en-GB" sz="2400" dirty="0" err="1"/>
              <a:t>dan</a:t>
            </a:r>
            <a:r>
              <a:rPr lang="en-GB" sz="2400" dirty="0"/>
              <a:t> </a:t>
            </a:r>
            <a:r>
              <a:rPr lang="en-GB" sz="2400" dirty="0" err="1"/>
              <a:t>alamat</a:t>
            </a:r>
            <a:endParaRPr lang="en-GB" sz="2400" dirty="0"/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GB" sz="2400" dirty="0" smtClean="0"/>
              <a:t>NI</a:t>
            </a:r>
            <a:r>
              <a:rPr lang="id-ID" sz="2400" dirty="0" smtClean="0"/>
              <a:t>P</a:t>
            </a:r>
            <a:r>
              <a:rPr lang="en-GB" sz="2400" dirty="0" smtClean="0"/>
              <a:t>, </a:t>
            </a:r>
            <a:r>
              <a:rPr lang="en-GB" sz="2400" dirty="0" err="1"/>
              <a:t>Nama</a:t>
            </a:r>
            <a:r>
              <a:rPr lang="en-GB" sz="2400" dirty="0"/>
              <a:t> </a:t>
            </a:r>
            <a:r>
              <a:rPr lang="en-GB" sz="2400" dirty="0" err="1"/>
              <a:t>dan</a:t>
            </a:r>
            <a:r>
              <a:rPr lang="en-GB" sz="2400" dirty="0"/>
              <a:t> </a:t>
            </a:r>
            <a:r>
              <a:rPr lang="id-ID" sz="2400" dirty="0" smtClean="0"/>
              <a:t>Kota</a:t>
            </a:r>
            <a:endParaRPr lang="en-GB" sz="2400" dirty="0"/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GB" sz="2400" dirty="0" smtClean="0"/>
              <a:t>NI</a:t>
            </a:r>
            <a:r>
              <a:rPr lang="id-ID" sz="2400" dirty="0" smtClean="0"/>
              <a:t>P</a:t>
            </a:r>
            <a:r>
              <a:rPr lang="en-GB" sz="2400" dirty="0" smtClean="0"/>
              <a:t>, </a:t>
            </a:r>
            <a:r>
              <a:rPr lang="en-GB" sz="2400" dirty="0" err="1"/>
              <a:t>Nama</a:t>
            </a:r>
            <a:r>
              <a:rPr lang="en-GB" sz="2400" dirty="0"/>
              <a:t>, </a:t>
            </a:r>
            <a:r>
              <a:rPr lang="en-GB" sz="2400" dirty="0" err="1"/>
              <a:t>Alamat</a:t>
            </a:r>
            <a:r>
              <a:rPr lang="en-GB" sz="2400" dirty="0"/>
              <a:t> </a:t>
            </a:r>
            <a:r>
              <a:rPr lang="en-GB" sz="2400" dirty="0" err="1"/>
              <a:t>dan</a:t>
            </a:r>
            <a:r>
              <a:rPr lang="en-GB" sz="2400" dirty="0"/>
              <a:t> </a:t>
            </a:r>
            <a:r>
              <a:rPr lang="id-ID" sz="2400" dirty="0" smtClean="0"/>
              <a:t>Kota</a:t>
            </a:r>
            <a:endParaRPr lang="en-GB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400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932040" y="1600200"/>
            <a:ext cx="3995936" cy="3773016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Bukan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Superkey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Nama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Alamat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Kota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Nama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Alamat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Nama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Kota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Alamat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Kota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Nama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Alamat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Kota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Kardinalitas</a:t>
            </a:r>
            <a:endParaRPr lang="en-US" sz="3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Kardinalitas pemetaan atau rasio kardinalitas menunjukkan jumlah entity yang dihubungkan ke satu entity lain dengan suatu relationship sets </a:t>
            </a:r>
          </a:p>
          <a:p>
            <a:pPr marL="60960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Kardinalitas pemetaan meliputi :</a:t>
            </a:r>
          </a:p>
          <a:p>
            <a:pPr marL="990600" marR="0" lvl="1" indent="-646113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Hubungan satu ke satu (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one to one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). Yaitu satu entity dalam A dihubungkan dengan maksimum satu entity</a:t>
            </a:r>
          </a:p>
          <a:p>
            <a:pPr marL="990600" marR="0" lvl="1" indent="-646113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Hubungan satu ke banyak (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one to many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). Yaitu satu entity dalam A dihubungkan dengan sejumlah entity dalam entity dalam B dihubungkan dengan maksimum satu entity dalam A.</a:t>
            </a:r>
          </a:p>
          <a:p>
            <a:pPr marL="990600" marR="0" lvl="1" indent="-646113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Hubungan banyak ke satu (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many to one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). Yaitu satu entity dalam A dihubungkan dengan maksimum satu entity B. Satu entity dalam B dapat dihubungkan dengan sejumlah entity dalam A.</a:t>
            </a:r>
          </a:p>
          <a:p>
            <a:pPr marL="990600" marR="0" lvl="1" indent="-646113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Hubungan banyak k banyak (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many to many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). Satu entity dalam A dihubungkan dengan sejumlah entity dalam entity dalam B dihubungkan dengan sejumlah entity dalam A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Mandatory, One-to-One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6800" y="2667000"/>
            <a:ext cx="6705600" cy="685800"/>
            <a:chOff x="672" y="1680"/>
            <a:chExt cx="4224" cy="432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72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504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91" y="1728"/>
              <a:ext cx="8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PEGAWAI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778" y="1728"/>
              <a:ext cx="4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ISTRI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064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066800" y="4191000"/>
            <a:ext cx="6705600" cy="685800"/>
            <a:chOff x="672" y="2640"/>
            <a:chExt cx="4224" cy="432"/>
          </a:xfrm>
        </p:grpSpPr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672" y="26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3504" y="26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88" y="2688"/>
              <a:ext cx="8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PEGAWAI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776" y="2688"/>
              <a:ext cx="4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ISTRI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064" y="28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20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360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Optional/Mandatory, One-to-Many</a:t>
            </a: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1066800" y="4191000"/>
            <a:ext cx="6705600" cy="685800"/>
            <a:chOff x="672" y="2640"/>
            <a:chExt cx="4224" cy="432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672" y="26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" name="AutoShape 5"/>
            <p:cNvSpPr>
              <a:spLocks noChangeArrowheads="1"/>
            </p:cNvSpPr>
            <p:nvPr/>
          </p:nvSpPr>
          <p:spPr bwMode="auto">
            <a:xfrm>
              <a:off x="3504" y="264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877" y="2688"/>
              <a:ext cx="8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PEGAWAI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3733" y="2688"/>
              <a:ext cx="7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KANTOR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2064" y="28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2064" y="27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2064" y="28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208" y="278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3312" y="277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1066800" y="2667000"/>
            <a:ext cx="6705601" cy="685800"/>
            <a:chOff x="672" y="1680"/>
            <a:chExt cx="4224" cy="432"/>
          </a:xfrm>
        </p:grpSpPr>
        <p:sp>
          <p:nvSpPr>
            <p:cNvPr id="30" name="AutoShape 14"/>
            <p:cNvSpPr>
              <a:spLocks noChangeArrowheads="1"/>
            </p:cNvSpPr>
            <p:nvPr/>
          </p:nvSpPr>
          <p:spPr bwMode="auto">
            <a:xfrm>
              <a:off x="672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1" name="AutoShape 15"/>
            <p:cNvSpPr>
              <a:spLocks noChangeArrowheads="1"/>
            </p:cNvSpPr>
            <p:nvPr/>
          </p:nvSpPr>
          <p:spPr bwMode="auto">
            <a:xfrm>
              <a:off x="3504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885" y="1728"/>
              <a:ext cx="8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PEGAWAI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3736" y="1728"/>
              <a:ext cx="7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KANTOR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2064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2064" y="17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H="1">
              <a:off x="2064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2064" y="18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Mandatory, Many-to-Many</a:t>
            </a:r>
          </a:p>
        </p:txBody>
      </p: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1066800" y="2667000"/>
            <a:ext cx="6705600" cy="685800"/>
            <a:chOff x="528" y="1344"/>
            <a:chExt cx="4224" cy="432"/>
          </a:xfrm>
        </p:grpSpPr>
        <p:sp>
          <p:nvSpPr>
            <p:cNvPr id="38" name="AutoShape 4"/>
            <p:cNvSpPr>
              <a:spLocks noChangeArrowheads="1"/>
            </p:cNvSpPr>
            <p:nvPr/>
          </p:nvSpPr>
          <p:spPr bwMode="auto">
            <a:xfrm>
              <a:off x="528" y="134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" name="AutoShape 5"/>
            <p:cNvSpPr>
              <a:spLocks noChangeArrowheads="1"/>
            </p:cNvSpPr>
            <p:nvPr/>
          </p:nvSpPr>
          <p:spPr bwMode="auto">
            <a:xfrm>
              <a:off x="3360" y="134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576" y="1392"/>
              <a:ext cx="8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PEGAWAI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3552" y="1392"/>
              <a:ext cx="5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ANAK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>
              <a:off x="1920" y="153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1920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3264" y="15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3264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 flipH="1">
              <a:off x="1920" y="15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47" name="Group 13"/>
          <p:cNvGrpSpPr>
            <a:grpSpLocks/>
          </p:cNvGrpSpPr>
          <p:nvPr/>
        </p:nvGrpSpPr>
        <p:grpSpPr bwMode="auto">
          <a:xfrm>
            <a:off x="1066800" y="4191000"/>
            <a:ext cx="6705600" cy="685800"/>
            <a:chOff x="528" y="2496"/>
            <a:chExt cx="4224" cy="432"/>
          </a:xfrm>
        </p:grpSpPr>
        <p:sp>
          <p:nvSpPr>
            <p:cNvPr id="48" name="AutoShape 14"/>
            <p:cNvSpPr>
              <a:spLocks noChangeArrowheads="1"/>
            </p:cNvSpPr>
            <p:nvPr/>
          </p:nvSpPr>
          <p:spPr bwMode="auto">
            <a:xfrm>
              <a:off x="528" y="2496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9" name="AutoShape 15"/>
            <p:cNvSpPr>
              <a:spLocks noChangeArrowheads="1"/>
            </p:cNvSpPr>
            <p:nvPr/>
          </p:nvSpPr>
          <p:spPr bwMode="auto">
            <a:xfrm>
              <a:off x="3360" y="2496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576" y="2544"/>
              <a:ext cx="8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PEGAWAI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552" y="2544"/>
              <a:ext cx="5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ANAK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1920" y="268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>
              <a:off x="1920" y="25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3264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 flipH="1">
              <a:off x="3264" y="25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 flipH="1">
              <a:off x="192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2064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216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Optional, Many-to-Many</a:t>
            </a:r>
          </a:p>
        </p:txBody>
      </p:sp>
      <p:grpSp>
        <p:nvGrpSpPr>
          <p:cNvPr id="25" name="Group 3"/>
          <p:cNvGrpSpPr>
            <a:grpSpLocks/>
          </p:cNvGrpSpPr>
          <p:nvPr/>
        </p:nvGrpSpPr>
        <p:grpSpPr bwMode="auto">
          <a:xfrm>
            <a:off x="1066800" y="4191000"/>
            <a:ext cx="6705600" cy="685800"/>
            <a:chOff x="528" y="2304"/>
            <a:chExt cx="4224" cy="432"/>
          </a:xfrm>
        </p:grpSpPr>
        <p:sp>
          <p:nvSpPr>
            <p:cNvPr id="26" name="AutoShape 4"/>
            <p:cNvSpPr>
              <a:spLocks noChangeArrowheads="1"/>
            </p:cNvSpPr>
            <p:nvPr/>
          </p:nvSpPr>
          <p:spPr bwMode="auto">
            <a:xfrm>
              <a:off x="528" y="230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" name="AutoShape 5"/>
            <p:cNvSpPr>
              <a:spLocks noChangeArrowheads="1"/>
            </p:cNvSpPr>
            <p:nvPr/>
          </p:nvSpPr>
          <p:spPr bwMode="auto">
            <a:xfrm>
              <a:off x="3360" y="2304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537" y="2352"/>
              <a:ext cx="8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PEGAWAI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3552" y="2352"/>
              <a:ext cx="5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ANAK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1920" y="249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192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3264" y="24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326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H="1">
              <a:off x="1920" y="24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5" name="Oval 13"/>
            <p:cNvSpPr>
              <a:spLocks noChangeArrowheads="1"/>
            </p:cNvSpPr>
            <p:nvPr/>
          </p:nvSpPr>
          <p:spPr bwMode="auto">
            <a:xfrm>
              <a:off x="2064" y="244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6" name="Oval 14"/>
            <p:cNvSpPr>
              <a:spLocks noChangeArrowheads="1"/>
            </p:cNvSpPr>
            <p:nvPr/>
          </p:nvSpPr>
          <p:spPr bwMode="auto">
            <a:xfrm>
              <a:off x="3120" y="244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1066800" y="2667000"/>
            <a:ext cx="6705600" cy="685800"/>
            <a:chOff x="672" y="1680"/>
            <a:chExt cx="4224" cy="432"/>
          </a:xfrm>
        </p:grpSpPr>
        <p:sp>
          <p:nvSpPr>
            <p:cNvPr id="47" name="AutoShape 16"/>
            <p:cNvSpPr>
              <a:spLocks noChangeArrowheads="1"/>
            </p:cNvSpPr>
            <p:nvPr/>
          </p:nvSpPr>
          <p:spPr bwMode="auto">
            <a:xfrm>
              <a:off x="672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9" name="AutoShape 17"/>
            <p:cNvSpPr>
              <a:spLocks noChangeArrowheads="1"/>
            </p:cNvSpPr>
            <p:nvPr/>
          </p:nvSpPr>
          <p:spPr bwMode="auto">
            <a:xfrm>
              <a:off x="3504" y="1680"/>
              <a:ext cx="1392" cy="43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0" name="Text Box 18"/>
            <p:cNvSpPr txBox="1">
              <a:spLocks noChangeArrowheads="1"/>
            </p:cNvSpPr>
            <p:nvPr/>
          </p:nvSpPr>
          <p:spPr bwMode="auto">
            <a:xfrm>
              <a:off x="681" y="1728"/>
              <a:ext cx="8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PEGAWAI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61" name="Text Box 19"/>
            <p:cNvSpPr txBox="1">
              <a:spLocks noChangeArrowheads="1"/>
            </p:cNvSpPr>
            <p:nvPr/>
          </p:nvSpPr>
          <p:spPr bwMode="auto">
            <a:xfrm>
              <a:off x="3696" y="1728"/>
              <a:ext cx="5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id-ID" dirty="0" smtClean="0">
                  <a:cs typeface="Times New Roman" pitchFamily="18" charset="0"/>
                </a:rPr>
                <a:t>ANAK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62" name="Line 20"/>
            <p:cNvSpPr>
              <a:spLocks noChangeShapeType="1"/>
            </p:cNvSpPr>
            <p:nvPr/>
          </p:nvSpPr>
          <p:spPr bwMode="auto">
            <a:xfrm>
              <a:off x="2064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>
              <a:off x="2064" y="17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3408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5" name="Line 23"/>
            <p:cNvSpPr>
              <a:spLocks noChangeShapeType="1"/>
            </p:cNvSpPr>
            <p:nvPr/>
          </p:nvSpPr>
          <p:spPr bwMode="auto">
            <a:xfrm flipH="1">
              <a:off x="3408" y="17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6" name="Line 24"/>
            <p:cNvSpPr>
              <a:spLocks noChangeShapeType="1"/>
            </p:cNvSpPr>
            <p:nvPr/>
          </p:nvSpPr>
          <p:spPr bwMode="auto">
            <a:xfrm flipH="1">
              <a:off x="2064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7" name="Line 25"/>
            <p:cNvSpPr>
              <a:spLocks noChangeShapeType="1"/>
            </p:cNvSpPr>
            <p:nvPr/>
          </p:nvSpPr>
          <p:spPr bwMode="auto">
            <a:xfrm>
              <a:off x="3408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>
              <a:off x="2064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Kasus</a:t>
            </a:r>
            <a:endParaRPr lang="en-US" sz="3200" dirty="0" smtClean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5184576" cy="1296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996952"/>
            <a:ext cx="5184576" cy="1296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467544" y="4653136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Keterangan</a:t>
            </a:r>
            <a:r>
              <a:rPr lang="en-US" sz="2000" dirty="0" smtClean="0"/>
              <a:t> :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Pembeli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Mobil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relasi</a:t>
            </a:r>
            <a:r>
              <a:rPr lang="en-US" sz="2000" dirty="0" smtClean="0"/>
              <a:t> </a:t>
            </a:r>
            <a:r>
              <a:rPr lang="en-US" sz="2000" dirty="0" err="1" smtClean="0"/>
              <a:t>membeli</a:t>
            </a:r>
            <a:r>
              <a:rPr lang="en-US" sz="2000" dirty="0" smtClean="0"/>
              <a:t>. </a:t>
            </a:r>
            <a:r>
              <a:rPr lang="en-US" sz="2000" dirty="0" err="1" smtClean="0"/>
              <a:t>Pembeli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membeli</a:t>
            </a:r>
            <a:r>
              <a:rPr lang="en-US" sz="2000" dirty="0" smtClean="0"/>
              <a:t> </a:t>
            </a:r>
            <a:r>
              <a:rPr lang="en-US" sz="2000" dirty="0" err="1" smtClean="0"/>
              <a:t>mobil</a:t>
            </a:r>
            <a:r>
              <a:rPr lang="en-US" sz="2000" dirty="0" smtClean="0"/>
              <a:t>,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membeli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mobil</a:t>
            </a:r>
            <a:r>
              <a:rPr lang="en-US" sz="2000" dirty="0" smtClean="0"/>
              <a:t>.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mobil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membeli</a:t>
            </a:r>
            <a:r>
              <a:rPr lang="en-US" sz="2000" dirty="0" smtClean="0"/>
              <a:t>, </a:t>
            </a:r>
            <a:r>
              <a:rPr lang="en-US" sz="2000" dirty="0" err="1" smtClean="0"/>
              <a:t>tapi</a:t>
            </a:r>
            <a:r>
              <a:rPr lang="en-US" sz="2000" dirty="0" smtClean="0"/>
              <a:t> </a:t>
            </a:r>
            <a:r>
              <a:rPr lang="en-US" sz="2000" dirty="0" err="1" smtClean="0"/>
              <a:t>seandainya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membeli</a:t>
            </a:r>
            <a:r>
              <a:rPr lang="en-US" sz="2000" dirty="0" smtClean="0"/>
              <a:t>, </a:t>
            </a:r>
            <a:r>
              <a:rPr lang="en-US" sz="2000" dirty="0" err="1" smtClean="0"/>
              <a:t>maksimal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orang</a:t>
            </a:r>
            <a:r>
              <a:rPr lang="en-US" sz="2000" dirty="0" smtClean="0"/>
              <a:t> </a:t>
            </a:r>
            <a:r>
              <a:rPr lang="en-US" sz="2000" dirty="0" err="1" smtClean="0"/>
              <a:t>pembeli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sz="2400" b="1" dirty="0" smtClean="0"/>
              <a:t>Data</a:t>
            </a:r>
            <a:endParaRPr lang="en-US" sz="2400" dirty="0" smtClean="0"/>
          </a:p>
          <a:p>
            <a:pPr algn="just"/>
            <a:r>
              <a:rPr lang="en-US" sz="2400" dirty="0" smtClean="0"/>
              <a:t>Data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fakta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, </a:t>
            </a:r>
            <a:r>
              <a:rPr lang="en-US" sz="2400" dirty="0" err="1" smtClean="0"/>
              <a:t>orang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lain-lain.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sintesis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data. Basis data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kumpulan</a:t>
            </a:r>
            <a:r>
              <a:rPr lang="en-US" sz="2400" dirty="0" smtClean="0"/>
              <a:t> data,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aktifitas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berelasi</a:t>
            </a:r>
            <a:r>
              <a:rPr lang="en-US" sz="2400" dirty="0" smtClean="0"/>
              <a:t>.</a:t>
            </a:r>
          </a:p>
          <a:p>
            <a:pPr lvl="0">
              <a:buNone/>
            </a:pPr>
            <a:r>
              <a:rPr lang="en-US" sz="2400" b="1" dirty="0" smtClean="0"/>
              <a:t>Model Data</a:t>
            </a:r>
            <a:endParaRPr lang="en-US" sz="2400" dirty="0" smtClean="0"/>
          </a:p>
          <a:p>
            <a:pPr algn="just"/>
            <a:r>
              <a:rPr lang="en-US" sz="2400" dirty="0" smtClean="0"/>
              <a:t>Model data,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deksripsi</a:t>
            </a:r>
            <a:r>
              <a:rPr lang="en-US" sz="2400" dirty="0" smtClean="0"/>
              <a:t> data level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dikonstruksi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menyembunyikan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detail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penyimpanan</a:t>
            </a:r>
            <a:r>
              <a:rPr lang="en-US" sz="2400" dirty="0" smtClean="0"/>
              <a:t> level </a:t>
            </a:r>
            <a:r>
              <a:rPr lang="en-US" sz="2400" dirty="0" err="1" smtClean="0"/>
              <a:t>rendah</a:t>
            </a:r>
            <a:r>
              <a:rPr lang="en-US" sz="2400" dirty="0" smtClean="0"/>
              <a:t>.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basis data </a:t>
            </a:r>
            <a:r>
              <a:rPr lang="en-US" sz="2400" dirty="0" err="1" smtClean="0"/>
              <a:t>didasarkan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model data </a:t>
            </a:r>
            <a:r>
              <a:rPr lang="en-US" sz="2400" dirty="0" err="1" smtClean="0"/>
              <a:t>relasional</a:t>
            </a:r>
            <a:r>
              <a:rPr lang="en-US" sz="2400" dirty="0" smtClean="0"/>
              <a:t>, model data </a:t>
            </a:r>
            <a:r>
              <a:rPr lang="en-US" sz="2400" dirty="0" err="1" smtClean="0"/>
              <a:t>hirarkis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model data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.</a:t>
            </a:r>
          </a:p>
          <a:p>
            <a:pPr lvl="0">
              <a:buNone/>
            </a:pPr>
            <a:r>
              <a:rPr lang="en-US" sz="2400" b="1" dirty="0" smtClean="0"/>
              <a:t>Model </a:t>
            </a:r>
            <a:r>
              <a:rPr lang="en-US" sz="2400" b="1" dirty="0" err="1" smtClean="0"/>
              <a:t>Relasional</a:t>
            </a:r>
            <a:endParaRPr lang="en-US" sz="2400" dirty="0" smtClean="0"/>
          </a:p>
          <a:p>
            <a:pPr algn="just"/>
            <a:r>
              <a:rPr lang="en-US" sz="2400" dirty="0" smtClean="0"/>
              <a:t>Model </a:t>
            </a:r>
            <a:r>
              <a:rPr lang="en-US" sz="2400" dirty="0" err="1" smtClean="0"/>
              <a:t>relasional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model data yang paling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. </a:t>
            </a:r>
            <a:r>
              <a:rPr lang="en-US" sz="2400" dirty="0" err="1" smtClean="0"/>
              <a:t>Pembahasan</a:t>
            </a:r>
            <a:r>
              <a:rPr lang="en-US" sz="2400" dirty="0" smtClean="0"/>
              <a:t> </a:t>
            </a:r>
            <a:r>
              <a:rPr lang="en-US" sz="2400" dirty="0" err="1" smtClean="0"/>
              <a:t>pokok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model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, yang </a:t>
            </a:r>
            <a:r>
              <a:rPr lang="en-US" sz="2400" dirty="0" err="1" smtClean="0"/>
              <a:t>dimisalkan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record. </a:t>
            </a:r>
            <a:r>
              <a:rPr lang="en-US" sz="2400" dirty="0" err="1" smtClean="0"/>
              <a:t>Deskripsi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istilah</a:t>
            </a:r>
            <a:r>
              <a:rPr lang="en-US" sz="2400" dirty="0" smtClean="0"/>
              <a:t> model data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skema</a:t>
            </a:r>
            <a:r>
              <a:rPr lang="en-US" sz="2400" dirty="0" smtClean="0"/>
              <a:t>. </a:t>
            </a:r>
            <a:r>
              <a:rPr lang="en-US" sz="2400" dirty="0" err="1" smtClean="0"/>
              <a:t>Pada</a:t>
            </a:r>
            <a:r>
              <a:rPr lang="en-US" sz="2400" dirty="0" smtClean="0"/>
              <a:t> model </a:t>
            </a:r>
            <a:r>
              <a:rPr lang="en-US" sz="2400" dirty="0" err="1" smtClean="0"/>
              <a:t>relasional</a:t>
            </a:r>
            <a:r>
              <a:rPr lang="en-US" sz="2400" dirty="0" smtClean="0"/>
              <a:t>, </a:t>
            </a:r>
            <a:r>
              <a:rPr lang="en-US" sz="2400" dirty="0" err="1" smtClean="0"/>
              <a:t>skema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,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field (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kolom</a:t>
            </a:r>
            <a:r>
              <a:rPr lang="en-US" sz="2400" dirty="0" smtClean="0"/>
              <a:t>),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field.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Kasus</a:t>
            </a:r>
            <a:endParaRPr lang="en-US" sz="3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67544" y="4653136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Keterangan</a:t>
            </a:r>
            <a:r>
              <a:rPr lang="en-US" sz="2000" dirty="0" smtClean="0"/>
              <a:t> :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Dosen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relasi</a:t>
            </a:r>
            <a:r>
              <a:rPr lang="en-US" sz="2000" dirty="0" smtClean="0"/>
              <a:t> </a:t>
            </a:r>
            <a:r>
              <a:rPr lang="en-US" sz="2000" dirty="0" err="1" smtClean="0"/>
              <a:t>perwalian</a:t>
            </a:r>
            <a:r>
              <a:rPr lang="en-US" sz="2000" dirty="0" smtClean="0"/>
              <a:t>.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dosen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wali</a:t>
            </a:r>
            <a:r>
              <a:rPr lang="en-US" sz="2000" dirty="0" smtClean="0"/>
              <a:t>, </a:t>
            </a:r>
            <a:r>
              <a:rPr lang="en-US" sz="2000" dirty="0" err="1" smtClean="0"/>
              <a:t>bisa</a:t>
            </a:r>
            <a:r>
              <a:rPr lang="en-US" sz="2000" dirty="0" smtClean="0"/>
              <a:t> pula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punya</a:t>
            </a:r>
            <a:r>
              <a:rPr lang="en-US" sz="2000" dirty="0" smtClean="0"/>
              <a:t>.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dosen</a:t>
            </a:r>
            <a:r>
              <a:rPr lang="en-US" sz="2000" dirty="0" smtClean="0"/>
              <a:t> </a:t>
            </a:r>
            <a:r>
              <a:rPr lang="en-US" sz="2000" dirty="0" err="1" smtClean="0"/>
              <a:t>wali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511256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996952"/>
            <a:ext cx="51125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Kasus</a:t>
            </a:r>
            <a:endParaRPr lang="en-US" sz="3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67544" y="4653136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Keterangan</a:t>
            </a:r>
            <a:r>
              <a:rPr lang="en-US" sz="2000" dirty="0" smtClean="0"/>
              <a:t> :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Cowok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Cewek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relasi</a:t>
            </a:r>
            <a:r>
              <a:rPr lang="en-US" sz="2000" dirty="0" smtClean="0"/>
              <a:t> </a:t>
            </a:r>
            <a:r>
              <a:rPr lang="en-US" sz="2000" dirty="0" err="1" smtClean="0"/>
              <a:t>menikah</a:t>
            </a:r>
            <a:r>
              <a:rPr lang="en-US" sz="2000" dirty="0" smtClean="0"/>
              <a:t>. </a:t>
            </a:r>
            <a:r>
              <a:rPr lang="en-US" sz="2000" dirty="0" err="1" smtClean="0"/>
              <a:t>Cowok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menikah</a:t>
            </a:r>
            <a:r>
              <a:rPr lang="en-US" sz="2000" dirty="0" smtClean="0"/>
              <a:t>, </a:t>
            </a:r>
            <a:r>
              <a:rPr lang="en-US" sz="2000" dirty="0" err="1" smtClean="0"/>
              <a:t>tapi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menikah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cewek</a:t>
            </a:r>
            <a:r>
              <a:rPr lang="en-US" sz="2000" dirty="0" smtClean="0"/>
              <a:t>. </a:t>
            </a:r>
            <a:r>
              <a:rPr lang="en-US" sz="2000" dirty="0" err="1" smtClean="0"/>
              <a:t>Cewek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menikah</a:t>
            </a:r>
            <a:r>
              <a:rPr lang="en-US" sz="2000" dirty="0" smtClean="0"/>
              <a:t>, </a:t>
            </a:r>
            <a:r>
              <a:rPr lang="en-US" sz="2000" dirty="0" err="1" smtClean="0"/>
              <a:t>tapi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menikah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cowok</a:t>
            </a:r>
            <a:r>
              <a:rPr lang="en-US" sz="2000" dirty="0" smtClean="0"/>
              <a:t>. </a:t>
            </a:r>
            <a:r>
              <a:rPr lang="en-US" sz="2000" dirty="0" err="1" smtClean="0"/>
              <a:t>Diasumsikan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diperbolehkan</a:t>
            </a:r>
            <a:r>
              <a:rPr lang="en-US" sz="2000" dirty="0" smtClean="0"/>
              <a:t> </a:t>
            </a:r>
            <a:r>
              <a:rPr lang="en-US" sz="2000" dirty="0" err="1" smtClean="0"/>
              <a:t>adanya</a:t>
            </a:r>
            <a:r>
              <a:rPr lang="en-US" sz="2000" dirty="0" smtClean="0"/>
              <a:t> </a:t>
            </a:r>
            <a:r>
              <a:rPr lang="en-US" sz="2000" dirty="0" err="1" smtClean="0"/>
              <a:t>poligami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511256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996952"/>
            <a:ext cx="511256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Kasus</a:t>
            </a:r>
            <a:endParaRPr lang="en-US" sz="3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67544" y="4653136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Keterangan</a:t>
            </a:r>
            <a:r>
              <a:rPr lang="en-US" sz="2000" dirty="0" smtClean="0"/>
              <a:t> :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Pegawai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Departemen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relasi</a:t>
            </a:r>
            <a:r>
              <a:rPr lang="en-US" sz="2000" dirty="0" smtClean="0"/>
              <a:t> </a:t>
            </a:r>
            <a:r>
              <a:rPr lang="en-US" sz="2000" dirty="0" err="1" smtClean="0"/>
              <a:t>mengepalai</a:t>
            </a:r>
            <a:r>
              <a:rPr lang="en-US" sz="2000" dirty="0" smtClean="0"/>
              <a:t>. </a:t>
            </a:r>
            <a:r>
              <a:rPr lang="en-US" sz="2000" dirty="0" err="1" smtClean="0"/>
              <a:t>Pegawai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mengepalai</a:t>
            </a:r>
            <a:r>
              <a:rPr lang="en-US" sz="2000" dirty="0" smtClean="0"/>
              <a:t> </a:t>
            </a:r>
            <a:r>
              <a:rPr lang="en-US" sz="2000" dirty="0" err="1" smtClean="0"/>
              <a:t>departemen</a:t>
            </a:r>
            <a:r>
              <a:rPr lang="en-US" sz="2000" dirty="0" smtClean="0"/>
              <a:t>,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mengepalai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departemen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.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departemen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orang</a:t>
            </a:r>
            <a:r>
              <a:rPr lang="en-US" sz="2000" dirty="0" smtClean="0"/>
              <a:t> </a:t>
            </a:r>
            <a:r>
              <a:rPr lang="en-US" sz="2000" dirty="0" err="1" smtClean="0"/>
              <a:t>atasan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511256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068960"/>
            <a:ext cx="511256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Kasus</a:t>
            </a:r>
            <a:endParaRPr lang="en-US" sz="3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67544" y="4653136"/>
            <a:ext cx="8208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Keterangan</a:t>
            </a:r>
            <a:r>
              <a:rPr lang="en-US" sz="2000" dirty="0" smtClean="0"/>
              <a:t> : </a:t>
            </a:r>
            <a:r>
              <a:rPr lang="en-US" sz="2000" dirty="0" err="1" smtClean="0"/>
              <a:t>tabel</a:t>
            </a:r>
            <a:r>
              <a:rPr lang="en-US" sz="2000" dirty="0" smtClean="0"/>
              <a:t> Mata </a:t>
            </a:r>
            <a:r>
              <a:rPr lang="en-US" sz="2000" dirty="0" err="1" smtClean="0"/>
              <a:t>Kuliah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relasi</a:t>
            </a:r>
            <a:r>
              <a:rPr lang="en-US" sz="2000" dirty="0" smtClean="0"/>
              <a:t> </a:t>
            </a:r>
            <a:r>
              <a:rPr lang="en-US" sz="2000" dirty="0" err="1" smtClean="0"/>
              <a:t>diambil</a:t>
            </a:r>
            <a:r>
              <a:rPr lang="en-US" sz="2000" dirty="0" smtClean="0"/>
              <a:t>. Mata </a:t>
            </a:r>
            <a:r>
              <a:rPr lang="en-US" sz="2000" dirty="0" err="1" smtClean="0"/>
              <a:t>kuliah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diambil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, </a:t>
            </a:r>
            <a:r>
              <a:rPr lang="en-US" sz="2000" dirty="0" err="1" smtClean="0"/>
              <a:t>tapi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diambil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.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minimal </a:t>
            </a:r>
            <a:r>
              <a:rPr lang="en-US" sz="2000" dirty="0" err="1" smtClean="0"/>
              <a:t>mengambil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mata</a:t>
            </a:r>
            <a:r>
              <a:rPr lang="en-US" sz="2000" dirty="0" smtClean="0"/>
              <a:t> </a:t>
            </a:r>
            <a:r>
              <a:rPr lang="en-US" sz="2000" dirty="0" err="1" smtClean="0"/>
              <a:t>kuliah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mengambil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mata</a:t>
            </a:r>
            <a:r>
              <a:rPr lang="en-US" sz="2000" dirty="0" smtClean="0"/>
              <a:t> </a:t>
            </a:r>
            <a:r>
              <a:rPr lang="en-US" sz="2000" dirty="0" err="1" smtClean="0"/>
              <a:t>kuliah</a:t>
            </a:r>
            <a:r>
              <a:rPr lang="en-US" sz="2000" dirty="0" smtClean="0"/>
              <a:t>. </a:t>
            </a: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kenyataannya</a:t>
            </a:r>
            <a:r>
              <a:rPr lang="en-US" sz="2000" dirty="0" smtClean="0"/>
              <a:t>, </a:t>
            </a:r>
            <a:r>
              <a:rPr lang="en-US" sz="2000" dirty="0" err="1" smtClean="0"/>
              <a:t>relasi</a:t>
            </a:r>
            <a:r>
              <a:rPr lang="en-US" sz="2000" dirty="0" smtClean="0"/>
              <a:t> </a:t>
            </a:r>
            <a:r>
              <a:rPr lang="en-US" sz="2000" i="1" dirty="0" smtClean="0"/>
              <a:t>many to many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dijadikan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baru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518457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12976"/>
            <a:ext cx="518457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Tahap</a:t>
            </a:r>
            <a:r>
              <a:rPr lang="en-US" sz="3200" dirty="0" smtClean="0"/>
              <a:t> </a:t>
            </a:r>
            <a:r>
              <a:rPr lang="en-US" sz="3200" dirty="0" err="1" smtClean="0"/>
              <a:t>Pembuatan</a:t>
            </a:r>
            <a:r>
              <a:rPr lang="en-US" sz="3200" dirty="0" smtClean="0"/>
              <a:t> ERD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Mengidentifikasi dan menetapkan seluruh himpunan entitas yang akan terlihat. 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Misalnya entitas yang terlihat adalah : Mahasiswa, Dosen, Matakuliah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Menentukan atribut-atribut key dari masing-masing himpunan entitas.</a:t>
            </a:r>
          </a:p>
          <a:p>
            <a:pPr marL="990600" marR="0" lvl="1" indent="-646113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GB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 entitas Mahasiswa, atribut yang  terlibat yaitu: NIM, Nama, Alamat, Jurusan.</a:t>
            </a:r>
          </a:p>
          <a:p>
            <a:pPr marL="990600" marR="0" lvl="1" indent="-646113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GB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 entitas Dosen, atribut yang terlibat adalah : NIP, Nama, Alamat</a:t>
            </a:r>
          </a:p>
          <a:p>
            <a:pPr marL="990600" marR="0" lvl="1" indent="-646113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GB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 entitas Matakuliah, atribut yang terlibat adalah: Kode_MatKul, Nama, SKS 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Tahap</a:t>
            </a:r>
            <a:r>
              <a:rPr lang="en-US" sz="3200" dirty="0" smtClean="0"/>
              <a:t> </a:t>
            </a:r>
            <a:r>
              <a:rPr lang="en-US" sz="3200" dirty="0" err="1" smtClean="0"/>
              <a:t>Pembuatan</a:t>
            </a:r>
            <a:r>
              <a:rPr lang="en-US" sz="3200" dirty="0" smtClean="0"/>
              <a:t> ERD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Menentukan PK dari setiap entitas yang ada.</a:t>
            </a:r>
          </a:p>
          <a:p>
            <a:pPr marL="990600" marR="0" lvl="1" indent="-646113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GB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PK dari entitas Mahasiswa : NIM</a:t>
            </a:r>
            <a:endParaRPr kumimoji="0" lang="sv-SE" sz="2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646113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sv-SE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PK dari entitas Dosen : NIP</a:t>
            </a:r>
            <a:endParaRPr kumimoji="0" lang="en-GB" sz="22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646113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GB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PK dari entitas Matakuliah : Kode_Matkul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Mengidentifikasi dan menetapkan seluruh himpunan relasi diantara himpunan entitas-himpunan entitas yang ada beserta </a:t>
            </a:r>
            <a:r>
              <a:rPr kumimoji="0" lang="en-GB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foreign key</a:t>
            </a:r>
            <a:r>
              <a:rPr kumimoji="0" lang="en-GB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-nya</a:t>
            </a:r>
            <a:endParaRPr kumimoji="0" lang="sv-SE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646113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sv-SE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Dosen dengan matakuliah berelasi secara langsung dengan relasi mengajar, yaitu dosen mengajar matakuliah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Tahap</a:t>
            </a:r>
            <a:r>
              <a:rPr lang="en-US" sz="3200" dirty="0" smtClean="0"/>
              <a:t> </a:t>
            </a:r>
            <a:r>
              <a:rPr lang="en-US" sz="3200" dirty="0" err="1" smtClean="0"/>
              <a:t>Pembuatan</a:t>
            </a:r>
            <a:r>
              <a:rPr lang="en-US" sz="3200" dirty="0" smtClean="0"/>
              <a:t> ERD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539750" y="1844675"/>
          <a:ext cx="8126413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5480906" imgH="1806469" progId="Visio.Drawing.11">
                  <p:embed/>
                </p:oleObj>
              </mc:Choice>
              <mc:Fallback>
                <p:oleObj name="Visio" r:id="rId3" imgW="5480906" imgH="180646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4675"/>
                        <a:ext cx="8126413" cy="372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800" dirty="0" smtClean="0"/>
              <a:t>Database Concept (Review) </a:t>
            </a:r>
            <a:endParaRPr lang="en-US" sz="3200" dirty="0" smtClean="0"/>
          </a:p>
          <a:p>
            <a:pPr lvl="1"/>
            <a:r>
              <a:rPr lang="id-ID" sz="2400" dirty="0" smtClean="0"/>
              <a:t>Hirarki Data</a:t>
            </a:r>
            <a:endParaRPr lang="en-US" sz="2800" dirty="0" smtClean="0"/>
          </a:p>
          <a:p>
            <a:pPr lvl="1"/>
            <a:r>
              <a:rPr lang="id-ID" sz="2400" dirty="0" smtClean="0"/>
              <a:t>Tipe Basis Data</a:t>
            </a:r>
            <a:endParaRPr lang="en-US" sz="2800" dirty="0" smtClean="0"/>
          </a:p>
          <a:p>
            <a:pPr lvl="1"/>
            <a:r>
              <a:rPr lang="id-ID" sz="2400" dirty="0" smtClean="0"/>
              <a:t>Pengguna Basis Data</a:t>
            </a:r>
            <a:endParaRPr lang="en-US" sz="2800" dirty="0" smtClean="0"/>
          </a:p>
          <a:p>
            <a:pPr lvl="0"/>
            <a:r>
              <a:rPr lang="en-US" sz="2800" dirty="0" smtClean="0"/>
              <a:t>Database Design and Case Study</a:t>
            </a:r>
            <a:endParaRPr lang="en-US" sz="3200" dirty="0" smtClean="0"/>
          </a:p>
          <a:p>
            <a:pPr lvl="1"/>
            <a:r>
              <a:rPr lang="en-US" sz="2400" dirty="0" smtClean="0"/>
              <a:t>Database Design Step</a:t>
            </a:r>
          </a:p>
          <a:p>
            <a:pPr lvl="1"/>
            <a:r>
              <a:rPr lang="id-ID" sz="2400" dirty="0" smtClean="0"/>
              <a:t>Normalisasi</a:t>
            </a:r>
            <a:endParaRPr lang="en-US" sz="2800" dirty="0" smtClean="0"/>
          </a:p>
          <a:p>
            <a:pPr lvl="1"/>
            <a:r>
              <a:rPr lang="en-US" sz="2400" dirty="0" smtClean="0"/>
              <a:t>ER-Diagram</a:t>
            </a:r>
            <a:endParaRPr lang="en-US" sz="2800" dirty="0" smtClean="0"/>
          </a:p>
          <a:p>
            <a:pPr lvl="0"/>
            <a:r>
              <a:rPr lang="en-US" sz="2800" dirty="0" err="1" smtClean="0"/>
              <a:t>Implementasi</a:t>
            </a:r>
            <a:r>
              <a:rPr lang="en-US" sz="2800" dirty="0" smtClean="0"/>
              <a:t> Basis Data</a:t>
            </a:r>
            <a:endParaRPr lang="en-US" sz="3200" dirty="0" smtClean="0"/>
          </a:p>
          <a:p>
            <a:pPr lvl="1"/>
            <a:r>
              <a:rPr lang="en-US" sz="2400" dirty="0" smtClean="0"/>
              <a:t>DBMS</a:t>
            </a:r>
          </a:p>
          <a:p>
            <a:pPr lvl="1"/>
            <a:r>
              <a:rPr lang="en-US" sz="2400" dirty="0" smtClean="0"/>
              <a:t>Create </a:t>
            </a:r>
            <a:r>
              <a:rPr lang="id-ID" sz="2400" dirty="0" smtClean="0"/>
              <a:t>Database</a:t>
            </a:r>
            <a:r>
              <a:rPr lang="en-US" sz="2400" dirty="0" smtClean="0"/>
              <a:t> &amp; Table</a:t>
            </a:r>
            <a:endParaRPr lang="en-US" sz="2800" dirty="0" smtClean="0"/>
          </a:p>
          <a:p>
            <a:pPr lvl="1"/>
            <a:r>
              <a:rPr lang="en-US" sz="2400" dirty="0" smtClean="0"/>
              <a:t>Introduce SQL Statement</a:t>
            </a:r>
            <a:endParaRPr lang="en-US" sz="2800" dirty="0" smtClean="0"/>
          </a:p>
          <a:p>
            <a:pPr lvl="1"/>
            <a:r>
              <a:rPr lang="id-ID" sz="2400" dirty="0" smtClean="0"/>
              <a:t>Manipulation</a:t>
            </a:r>
            <a:r>
              <a:rPr lang="en-US" sz="2400" dirty="0" smtClean="0"/>
              <a:t> Data With SQL Statement </a:t>
            </a:r>
            <a:endParaRPr lang="en-US" sz="2800" dirty="0" smtClean="0"/>
          </a:p>
        </p:txBody>
      </p:sp>
      <p:sp>
        <p:nvSpPr>
          <p:cNvPr id="4" name="Left Arrow 3"/>
          <p:cNvSpPr/>
          <p:nvPr/>
        </p:nvSpPr>
        <p:spPr>
          <a:xfrm>
            <a:off x="4572000" y="4221088"/>
            <a:ext cx="720080" cy="57606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DBMS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sz="2400" dirty="0"/>
              <a:t>DBMS terdiri dari sek</a:t>
            </a:r>
            <a:r>
              <a:rPr lang="en-US" sz="2400" dirty="0" err="1"/>
              <a:t>elompok</a:t>
            </a:r>
            <a:r>
              <a:rPr lang="id-ID" sz="2400" dirty="0"/>
              <a:t> data yang saling berhubungan dan program-program untuk mengakses</a:t>
            </a:r>
            <a:r>
              <a:rPr lang="en-US" sz="2400" dirty="0" err="1"/>
              <a:t>nya</a:t>
            </a:r>
            <a:r>
              <a:rPr lang="id-ID" sz="2400" dirty="0"/>
              <a:t>.</a:t>
            </a:r>
          </a:p>
          <a:p>
            <a:r>
              <a:rPr lang="id-ID" sz="2400" dirty="0"/>
              <a:t>Tujuan utama DBMS adalah untuk menyediakan lingkungan yang nyaman dan efisien untuk mengambil </a:t>
            </a:r>
            <a:r>
              <a:rPr lang="en-US" sz="2400" dirty="0"/>
              <a:t>d</a:t>
            </a:r>
            <a:r>
              <a:rPr lang="id-ID" sz="2400" dirty="0"/>
              <a:t>an menyimpan informasi basis data.</a:t>
            </a:r>
          </a:p>
          <a:p>
            <a:r>
              <a:rPr lang="id-ID" sz="2400" dirty="0"/>
              <a:t>DBMS juga harus menjamin keamanan dari informasi yang disimpan, meskipun sistem terjadi tabrakan atau mengakses  sistem yang tidak diotorisasi.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DBMS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 DBMS:</a:t>
            </a:r>
            <a:endParaRPr lang="id-ID" sz="2400" dirty="0"/>
          </a:p>
          <a:p>
            <a:pPr lvl="0"/>
            <a:r>
              <a:rPr lang="en-US" sz="2500" dirty="0" smtClean="0">
                <a:hlinkClick r:id="rId2" tooltip="DB2 (belum dibuat)"/>
              </a:rPr>
              <a:t>DB2</a:t>
            </a:r>
            <a:endParaRPr lang="en-US" sz="2500" dirty="0" smtClean="0"/>
          </a:p>
          <a:p>
            <a:pPr lvl="0"/>
            <a:r>
              <a:rPr lang="en-US" sz="2500" dirty="0" smtClean="0">
                <a:hlinkClick r:id="rId3" tooltip="Microsoft SQL Server"/>
              </a:rPr>
              <a:t>Microsoft SQL Server</a:t>
            </a:r>
            <a:endParaRPr lang="en-US" sz="2500" dirty="0" smtClean="0"/>
          </a:p>
          <a:p>
            <a:pPr lvl="0"/>
            <a:r>
              <a:rPr lang="en-US" sz="2500" dirty="0" smtClean="0">
                <a:hlinkClick r:id="rId4" tooltip="Oracle"/>
              </a:rPr>
              <a:t>Oracle</a:t>
            </a:r>
            <a:endParaRPr lang="en-US" sz="2500" dirty="0" smtClean="0"/>
          </a:p>
          <a:p>
            <a:pPr lvl="0"/>
            <a:r>
              <a:rPr lang="en-US" sz="2500" dirty="0" smtClean="0">
                <a:hlinkClick r:id="rId5" tooltip="Sybase (belum dibuat)"/>
              </a:rPr>
              <a:t>Sybase</a:t>
            </a:r>
            <a:endParaRPr lang="en-US" sz="2500" dirty="0" smtClean="0"/>
          </a:p>
          <a:p>
            <a:pPr lvl="0"/>
            <a:r>
              <a:rPr lang="en-US" sz="2500" dirty="0" err="1" smtClean="0">
                <a:hlinkClick r:id="rId6" tooltip="Interbase (belum dibuat)"/>
              </a:rPr>
              <a:t>Interbase</a:t>
            </a:r>
            <a:endParaRPr lang="en-US" sz="2500" dirty="0" smtClean="0"/>
          </a:p>
          <a:p>
            <a:pPr lvl="0"/>
            <a:r>
              <a:rPr lang="en-US" sz="2500" dirty="0" err="1" smtClean="0">
                <a:hlinkClick r:id="rId7" tooltip="XBase"/>
              </a:rPr>
              <a:t>XBase</a:t>
            </a:r>
            <a:endParaRPr lang="en-US" sz="2500" dirty="0" smtClean="0"/>
          </a:p>
          <a:p>
            <a:pPr lvl="0"/>
            <a:r>
              <a:rPr lang="en-US" sz="2500" dirty="0" smtClean="0">
                <a:hlinkClick r:id="rId8" tooltip="Firebird"/>
              </a:rPr>
              <a:t>Firebird</a:t>
            </a:r>
            <a:endParaRPr lang="en-US" sz="2500" dirty="0" smtClean="0"/>
          </a:p>
          <a:p>
            <a:pPr lvl="0"/>
            <a:r>
              <a:rPr lang="en-US" sz="2500" dirty="0" err="1" smtClean="0">
                <a:hlinkClick r:id="rId9" tooltip="MySQL"/>
              </a:rPr>
              <a:t>MySQL</a:t>
            </a:r>
            <a:endParaRPr lang="en-US" sz="2500" dirty="0" smtClean="0"/>
          </a:p>
          <a:p>
            <a:pPr lvl="0"/>
            <a:r>
              <a:rPr lang="en-US" sz="2500" dirty="0" err="1" smtClean="0">
                <a:hlinkClick r:id="rId10" tooltip="PostgreSQL"/>
              </a:rPr>
              <a:t>PostgreSQL</a:t>
            </a:r>
            <a:endParaRPr lang="en-US" sz="2500" dirty="0" smtClean="0"/>
          </a:p>
          <a:p>
            <a:pPr lvl="0"/>
            <a:r>
              <a:rPr lang="en-US" sz="2500" dirty="0" smtClean="0">
                <a:hlinkClick r:id="rId11" tooltip="Microsoft Access"/>
              </a:rPr>
              <a:t>Microsoft Access</a:t>
            </a:r>
            <a:endParaRPr lang="en-US" sz="2500" dirty="0" smtClean="0"/>
          </a:p>
          <a:p>
            <a:pPr lvl="0"/>
            <a:r>
              <a:rPr lang="en-US" sz="2500" dirty="0" smtClean="0">
                <a:hlinkClick r:id="rId12" tooltip="DBase III (belum dibuat)"/>
              </a:rPr>
              <a:t>dBase III</a:t>
            </a:r>
            <a:endParaRPr lang="en-US" sz="2500" dirty="0" smtClean="0"/>
          </a:p>
          <a:p>
            <a:pPr lvl="0"/>
            <a:r>
              <a:rPr lang="en-US" sz="2500" dirty="0" smtClean="0">
                <a:hlinkClick r:id="rId13" tooltip="Paradox"/>
              </a:rPr>
              <a:t>Paradox</a:t>
            </a:r>
            <a:endParaRPr lang="en-US" sz="2500" dirty="0" smtClean="0"/>
          </a:p>
          <a:p>
            <a:pPr>
              <a:buNone/>
            </a:pPr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sz="2000" b="1" dirty="0" smtClean="0"/>
              <a:t>Database </a:t>
            </a:r>
            <a:endParaRPr lang="en-US" sz="2000" dirty="0" smtClean="0"/>
          </a:p>
          <a:p>
            <a:pPr marL="273050" indent="-3175" algn="just">
              <a:buNone/>
            </a:pPr>
            <a:r>
              <a:rPr lang="en-US" sz="1900" dirty="0" err="1" smtClean="0"/>
              <a:t>Secara</a:t>
            </a:r>
            <a:r>
              <a:rPr lang="en-US" sz="1900" dirty="0" smtClean="0"/>
              <a:t> </a:t>
            </a:r>
            <a:r>
              <a:rPr lang="en-US" sz="1900" dirty="0" err="1" smtClean="0"/>
              <a:t>umum</a:t>
            </a:r>
            <a:r>
              <a:rPr lang="en-US" sz="1900" dirty="0" smtClean="0"/>
              <a:t> database </a:t>
            </a:r>
            <a:r>
              <a:rPr lang="en-US" sz="1900" dirty="0" err="1" smtClean="0"/>
              <a:t>didefinisikan</a:t>
            </a:r>
            <a:r>
              <a:rPr lang="en-US" sz="1900" dirty="0" smtClean="0"/>
              <a:t> </a:t>
            </a:r>
            <a:r>
              <a:rPr lang="en-US" sz="1900" dirty="0" err="1" smtClean="0"/>
              <a:t>sebagai</a:t>
            </a:r>
            <a:r>
              <a:rPr lang="en-US" sz="1900" dirty="0" smtClean="0"/>
              <a:t> </a:t>
            </a:r>
            <a:r>
              <a:rPr lang="en-US" sz="1900" dirty="0" err="1" smtClean="0"/>
              <a:t>koleksi</a:t>
            </a:r>
            <a:r>
              <a:rPr lang="en-US" sz="1900" dirty="0" smtClean="0"/>
              <a:t> </a:t>
            </a:r>
            <a:r>
              <a:rPr lang="en-US" sz="1900" dirty="0" err="1" smtClean="0"/>
              <a:t>dari</a:t>
            </a:r>
            <a:r>
              <a:rPr lang="en-US" sz="1900" dirty="0" smtClean="0"/>
              <a:t> item data yang </a:t>
            </a:r>
            <a:r>
              <a:rPr lang="en-US" sz="1900" dirty="0" err="1" smtClean="0"/>
              <a:t>saling</a:t>
            </a:r>
            <a:r>
              <a:rPr lang="en-US" sz="1900" dirty="0" smtClean="0"/>
              <a:t> </a:t>
            </a:r>
            <a:r>
              <a:rPr lang="en-US" sz="1900" dirty="0" err="1" smtClean="0"/>
              <a:t>berkaitan</a:t>
            </a:r>
            <a:r>
              <a:rPr lang="en-US" sz="1900" dirty="0" smtClean="0"/>
              <a:t> </a:t>
            </a:r>
            <a:r>
              <a:rPr lang="en-US" sz="1900" dirty="0" err="1" smtClean="0"/>
              <a:t>satu</a:t>
            </a:r>
            <a:r>
              <a:rPr lang="en-US" sz="1900" dirty="0" smtClean="0"/>
              <a:t> </a:t>
            </a:r>
            <a:r>
              <a:rPr lang="en-US" sz="1900" dirty="0" err="1" smtClean="0"/>
              <a:t>dengan</a:t>
            </a:r>
            <a:r>
              <a:rPr lang="en-US" sz="1900" dirty="0" smtClean="0"/>
              <a:t> yang </a:t>
            </a:r>
            <a:r>
              <a:rPr lang="en-US" sz="1900" dirty="0" err="1" smtClean="0"/>
              <a:t>lainnya</a:t>
            </a:r>
            <a:r>
              <a:rPr lang="en-US" sz="1900" dirty="0" smtClean="0"/>
              <a:t>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diorganisasikan</a:t>
            </a:r>
            <a:r>
              <a:rPr lang="en-US" sz="1900" dirty="0" smtClean="0"/>
              <a:t> </a:t>
            </a:r>
            <a:r>
              <a:rPr lang="en-US" sz="1900" dirty="0" err="1" smtClean="0"/>
              <a:t>berdasarkan</a:t>
            </a:r>
            <a:r>
              <a:rPr lang="en-US" sz="1900" dirty="0" smtClean="0"/>
              <a:t> </a:t>
            </a:r>
            <a:r>
              <a:rPr lang="en-US" sz="1900" dirty="0" err="1" smtClean="0"/>
              <a:t>skema</a:t>
            </a:r>
            <a:r>
              <a:rPr lang="en-US" sz="1900" dirty="0" smtClean="0"/>
              <a:t> </a:t>
            </a:r>
            <a:r>
              <a:rPr lang="en-US" sz="1900" dirty="0" err="1" smtClean="0"/>
              <a:t>tertentu</a:t>
            </a:r>
            <a:r>
              <a:rPr lang="en-US" sz="1900" dirty="0" smtClean="0"/>
              <a:t>. </a:t>
            </a:r>
            <a:r>
              <a:rPr lang="en-US" sz="1900" dirty="0" err="1" smtClean="0"/>
              <a:t>Dalam</a:t>
            </a:r>
            <a:r>
              <a:rPr lang="en-US" sz="1900" dirty="0" smtClean="0"/>
              <a:t> MS. Access </a:t>
            </a:r>
            <a:r>
              <a:rPr lang="en-US" sz="1900" dirty="0" err="1" smtClean="0"/>
              <a:t>atau</a:t>
            </a:r>
            <a:r>
              <a:rPr lang="en-US" sz="1900" dirty="0" smtClean="0"/>
              <a:t> MS. SQL Server, </a:t>
            </a:r>
            <a:r>
              <a:rPr lang="en-US" sz="1900" dirty="0" err="1" smtClean="0"/>
              <a:t>sebuah</a:t>
            </a:r>
            <a:r>
              <a:rPr lang="en-US" sz="1900" dirty="0" smtClean="0"/>
              <a:t> database </a:t>
            </a:r>
            <a:r>
              <a:rPr lang="en-US" sz="1900" dirty="0" err="1" smtClean="0"/>
              <a:t>adalah</a:t>
            </a:r>
            <a:r>
              <a:rPr lang="en-US" sz="1900" dirty="0" smtClean="0"/>
              <a:t> </a:t>
            </a:r>
            <a:r>
              <a:rPr lang="en-US" sz="1900" dirty="0" err="1" smtClean="0"/>
              <a:t>wadah</a:t>
            </a:r>
            <a:r>
              <a:rPr lang="en-US" sz="1900" dirty="0" smtClean="0"/>
              <a:t> (container) </a:t>
            </a:r>
            <a:r>
              <a:rPr lang="en-US" sz="1900" dirty="0" err="1" smtClean="0"/>
              <a:t>untuk</a:t>
            </a:r>
            <a:r>
              <a:rPr lang="en-US" sz="1900" dirty="0" smtClean="0"/>
              <a:t> data </a:t>
            </a:r>
            <a:r>
              <a:rPr lang="en-US" sz="1900" dirty="0" err="1" smtClean="0"/>
              <a:t>dan</a:t>
            </a:r>
            <a:r>
              <a:rPr lang="en-US" sz="1900" dirty="0" smtClean="0"/>
              <a:t> object-object </a:t>
            </a:r>
            <a:r>
              <a:rPr lang="en-US" sz="1900" dirty="0" err="1" smtClean="0"/>
              <a:t>dari</a:t>
            </a:r>
            <a:r>
              <a:rPr lang="en-US" sz="1900" dirty="0" smtClean="0"/>
              <a:t> database </a:t>
            </a:r>
            <a:r>
              <a:rPr lang="en-US" sz="1900" dirty="0" err="1" smtClean="0"/>
              <a:t>seperti</a:t>
            </a:r>
            <a:r>
              <a:rPr lang="en-US" sz="1900" dirty="0" smtClean="0"/>
              <a:t> table, query, form, report, macro, </a:t>
            </a:r>
            <a:r>
              <a:rPr lang="en-US" sz="1900" dirty="0" err="1" smtClean="0"/>
              <a:t>dll</a:t>
            </a:r>
            <a:r>
              <a:rPr lang="en-US" sz="1900" dirty="0" smtClean="0"/>
              <a:t>.</a:t>
            </a:r>
          </a:p>
          <a:p>
            <a:pPr lvl="0">
              <a:buNone/>
            </a:pPr>
            <a:r>
              <a:rPr lang="en-US" sz="2000" b="1" dirty="0" smtClean="0"/>
              <a:t>Table </a:t>
            </a:r>
            <a:endParaRPr lang="en-US" sz="2000" dirty="0" smtClean="0"/>
          </a:p>
          <a:p>
            <a:pPr marL="273050" indent="-3175" algn="just">
              <a:buNone/>
            </a:pPr>
            <a:r>
              <a:rPr lang="en-US" sz="1900" dirty="0" smtClean="0"/>
              <a:t>Table </a:t>
            </a:r>
            <a:r>
              <a:rPr lang="en-US" sz="1900" dirty="0" err="1" smtClean="0"/>
              <a:t>adalah</a:t>
            </a:r>
            <a:r>
              <a:rPr lang="en-US" sz="1900" dirty="0" smtClean="0"/>
              <a:t> </a:t>
            </a:r>
            <a:r>
              <a:rPr lang="en-US" sz="1900" dirty="0" err="1" smtClean="0"/>
              <a:t>wadah</a:t>
            </a:r>
            <a:r>
              <a:rPr lang="en-US" sz="1900" dirty="0" smtClean="0"/>
              <a:t> </a:t>
            </a:r>
            <a:r>
              <a:rPr lang="en-US" sz="1900" dirty="0" err="1" smtClean="0"/>
              <a:t>untuk</a:t>
            </a:r>
            <a:r>
              <a:rPr lang="en-US" sz="1900" dirty="0" smtClean="0"/>
              <a:t> data (raw information). </a:t>
            </a:r>
            <a:r>
              <a:rPr lang="en-US" sz="1900" dirty="0" err="1" smtClean="0"/>
              <a:t>Ketika</a:t>
            </a:r>
            <a:r>
              <a:rPr lang="en-US" sz="1900" dirty="0" smtClean="0"/>
              <a:t> </a:t>
            </a:r>
            <a:r>
              <a:rPr lang="en-US" sz="1900" dirty="0" err="1" smtClean="0"/>
              <a:t>Anda</a:t>
            </a:r>
            <a:r>
              <a:rPr lang="en-US" sz="1900" dirty="0" smtClean="0"/>
              <a:t> </a:t>
            </a:r>
            <a:r>
              <a:rPr lang="en-US" sz="1900" dirty="0" err="1" smtClean="0"/>
              <a:t>memasukan</a:t>
            </a:r>
            <a:r>
              <a:rPr lang="en-US" sz="1900" dirty="0" smtClean="0"/>
              <a:t> data </a:t>
            </a:r>
            <a:r>
              <a:rPr lang="en-US" sz="1900" dirty="0" err="1" smtClean="0"/>
              <a:t>dalam</a:t>
            </a:r>
            <a:r>
              <a:rPr lang="en-US" sz="1900" dirty="0" smtClean="0"/>
              <a:t> MS. Access </a:t>
            </a:r>
            <a:r>
              <a:rPr lang="en-US" sz="1900" dirty="0" err="1" smtClean="0"/>
              <a:t>atau</a:t>
            </a:r>
            <a:r>
              <a:rPr lang="en-US" sz="1900" dirty="0" smtClean="0"/>
              <a:t> MS. SQL Server, </a:t>
            </a:r>
            <a:r>
              <a:rPr lang="en-US" sz="1900" dirty="0" err="1" smtClean="0"/>
              <a:t>sebuah</a:t>
            </a:r>
            <a:r>
              <a:rPr lang="en-US" sz="1900" dirty="0" smtClean="0"/>
              <a:t> table </a:t>
            </a:r>
            <a:r>
              <a:rPr lang="en-US" sz="1900" dirty="0" err="1" smtClean="0"/>
              <a:t>menyimpan</a:t>
            </a:r>
            <a:r>
              <a:rPr lang="en-US" sz="1900" dirty="0" smtClean="0"/>
              <a:t> data </a:t>
            </a:r>
            <a:r>
              <a:rPr lang="en-US" sz="1900" dirty="0" err="1" smtClean="0"/>
              <a:t>tersebut</a:t>
            </a:r>
            <a:r>
              <a:rPr lang="en-US" sz="1900" dirty="0" smtClean="0"/>
              <a:t> </a:t>
            </a:r>
            <a:r>
              <a:rPr lang="en-US" sz="1900" dirty="0" err="1" smtClean="0"/>
              <a:t>dalam</a:t>
            </a:r>
            <a:r>
              <a:rPr lang="en-US" sz="1900" dirty="0" smtClean="0"/>
              <a:t> “logical grouping” </a:t>
            </a:r>
            <a:r>
              <a:rPr lang="en-US" sz="1900" dirty="0" err="1" smtClean="0"/>
              <a:t>dari</a:t>
            </a:r>
            <a:r>
              <a:rPr lang="en-US" sz="1900" dirty="0" smtClean="0"/>
              <a:t> data yang similar (</a:t>
            </a:r>
            <a:r>
              <a:rPr lang="en-US" sz="1900" dirty="0" err="1" smtClean="0"/>
              <a:t>contoh</a:t>
            </a:r>
            <a:r>
              <a:rPr lang="en-US" sz="1900" dirty="0" smtClean="0"/>
              <a:t> table </a:t>
            </a:r>
            <a:r>
              <a:rPr lang="en-US" sz="1900" dirty="0" err="1" smtClean="0"/>
              <a:t>karyawan</a:t>
            </a:r>
            <a:r>
              <a:rPr lang="en-US" sz="1900" dirty="0" smtClean="0"/>
              <a:t> </a:t>
            </a:r>
            <a:r>
              <a:rPr lang="en-US" sz="1900" dirty="0" err="1" smtClean="0"/>
              <a:t>akan</a:t>
            </a:r>
            <a:r>
              <a:rPr lang="en-US" sz="1900" dirty="0" smtClean="0"/>
              <a:t> </a:t>
            </a:r>
            <a:r>
              <a:rPr lang="en-US" sz="1900" dirty="0" err="1" smtClean="0"/>
              <a:t>menyimpan</a:t>
            </a:r>
            <a:r>
              <a:rPr lang="en-US" sz="1900" dirty="0" smtClean="0"/>
              <a:t> data </a:t>
            </a:r>
            <a:r>
              <a:rPr lang="en-US" sz="1900" dirty="0" err="1" smtClean="0"/>
              <a:t>karyawan</a:t>
            </a:r>
            <a:r>
              <a:rPr lang="en-US" sz="1900" dirty="0" smtClean="0"/>
              <a:t>)</a:t>
            </a:r>
          </a:p>
          <a:p>
            <a:pPr lvl="0">
              <a:buNone/>
            </a:pPr>
            <a:r>
              <a:rPr lang="en-US" sz="2000" b="1" dirty="0" smtClean="0"/>
              <a:t>Record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Field</a:t>
            </a:r>
            <a:endParaRPr lang="en-US" sz="2000" dirty="0" smtClean="0"/>
          </a:p>
          <a:p>
            <a:pPr marL="273050" indent="-3175" algn="just">
              <a:buNone/>
            </a:pPr>
            <a:r>
              <a:rPr lang="en-US" sz="1900" dirty="0" smtClean="0"/>
              <a:t>Datasheet </a:t>
            </a:r>
            <a:r>
              <a:rPr lang="en-US" sz="1900" dirty="0" err="1" smtClean="0"/>
              <a:t>dibagi</a:t>
            </a:r>
            <a:r>
              <a:rPr lang="en-US" sz="1900" dirty="0" smtClean="0"/>
              <a:t> </a:t>
            </a:r>
            <a:r>
              <a:rPr lang="en-US" sz="1900" dirty="0" err="1" smtClean="0"/>
              <a:t>dalam</a:t>
            </a:r>
            <a:r>
              <a:rPr lang="en-US" sz="1900" dirty="0" smtClean="0"/>
              <a:t> </a:t>
            </a:r>
            <a:r>
              <a:rPr lang="en-US" sz="1900" dirty="0" err="1" smtClean="0"/>
              <a:t>beberapa</a:t>
            </a:r>
            <a:r>
              <a:rPr lang="en-US" sz="1900" dirty="0" smtClean="0"/>
              <a:t> </a:t>
            </a:r>
            <a:r>
              <a:rPr lang="en-US" sz="1900" dirty="0" err="1" smtClean="0"/>
              <a:t>baris</a:t>
            </a:r>
            <a:r>
              <a:rPr lang="en-US" sz="1900" dirty="0" smtClean="0"/>
              <a:t> yang </a:t>
            </a:r>
            <a:r>
              <a:rPr lang="en-US" sz="1900" dirty="0" err="1" smtClean="0"/>
              <a:t>disebut</a:t>
            </a:r>
            <a:r>
              <a:rPr lang="en-US" sz="1900" dirty="0" smtClean="0"/>
              <a:t> record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beberapa</a:t>
            </a:r>
            <a:r>
              <a:rPr lang="en-US" sz="1900" dirty="0" smtClean="0"/>
              <a:t> </a:t>
            </a:r>
            <a:r>
              <a:rPr lang="en-US" sz="1900" dirty="0" err="1" smtClean="0"/>
              <a:t>kolom</a:t>
            </a:r>
            <a:r>
              <a:rPr lang="en-US" sz="1900" dirty="0" smtClean="0"/>
              <a:t>  yang </a:t>
            </a:r>
            <a:r>
              <a:rPr lang="en-US" sz="1900" dirty="0" err="1" smtClean="0"/>
              <a:t>disebut</a:t>
            </a:r>
            <a:r>
              <a:rPr lang="en-US" sz="1900" dirty="0" smtClean="0"/>
              <a:t> </a:t>
            </a:r>
            <a:r>
              <a:rPr lang="en-US" sz="1900" dirty="0" err="1" smtClean="0"/>
              <a:t>dengan</a:t>
            </a:r>
            <a:r>
              <a:rPr lang="en-US" sz="1900" dirty="0" smtClean="0"/>
              <a:t> field. Data yang </a:t>
            </a:r>
            <a:r>
              <a:rPr lang="en-US" sz="1900" dirty="0" err="1" smtClean="0"/>
              <a:t>ditunjukan</a:t>
            </a:r>
            <a:r>
              <a:rPr lang="en-US" sz="1900" dirty="0" smtClean="0"/>
              <a:t> </a:t>
            </a:r>
            <a:r>
              <a:rPr lang="en-US" sz="1900" dirty="0" err="1" smtClean="0"/>
              <a:t>dalam</a:t>
            </a:r>
            <a:r>
              <a:rPr lang="en-US" sz="1900" dirty="0" smtClean="0"/>
              <a:t> </a:t>
            </a:r>
            <a:r>
              <a:rPr lang="en-US" sz="1900" dirty="0" err="1" smtClean="0"/>
              <a:t>sebuah</a:t>
            </a:r>
            <a:r>
              <a:rPr lang="en-US" sz="1900" dirty="0" smtClean="0"/>
              <a:t> table </a:t>
            </a:r>
            <a:r>
              <a:rPr lang="en-US" sz="1900" dirty="0" err="1" smtClean="0"/>
              <a:t>mempunyai</a:t>
            </a:r>
            <a:r>
              <a:rPr lang="en-US" sz="1900" dirty="0" smtClean="0"/>
              <a:t> </a:t>
            </a:r>
            <a:r>
              <a:rPr lang="en-US" sz="1900" dirty="0" err="1" smtClean="0"/>
              <a:t>kolom-kolom</a:t>
            </a:r>
            <a:r>
              <a:rPr lang="en-US" sz="1900" dirty="0" smtClean="0"/>
              <a:t> </a:t>
            </a:r>
            <a:r>
              <a:rPr lang="en-US" sz="1900" dirty="0" err="1" smtClean="0"/>
              <a:t>dari</a:t>
            </a:r>
            <a:r>
              <a:rPr lang="en-US" sz="1900" dirty="0" smtClean="0"/>
              <a:t> </a:t>
            </a:r>
            <a:r>
              <a:rPr lang="en-US" sz="1900" dirty="0" err="1" smtClean="0"/>
              <a:t>informasi</a:t>
            </a:r>
            <a:r>
              <a:rPr lang="en-US" sz="1900" dirty="0" smtClean="0"/>
              <a:t> yang similar, </a:t>
            </a:r>
            <a:r>
              <a:rPr lang="en-US" sz="1900" dirty="0" err="1" smtClean="0"/>
              <a:t>seperti</a:t>
            </a:r>
            <a:r>
              <a:rPr lang="en-US" sz="1900" dirty="0" smtClean="0"/>
              <a:t> Pet Name, Customer Number, </a:t>
            </a:r>
            <a:r>
              <a:rPr lang="en-US" sz="1900" dirty="0" err="1" smtClean="0"/>
              <a:t>dll</a:t>
            </a:r>
            <a:r>
              <a:rPr lang="en-US" sz="1900" dirty="0" smtClean="0"/>
              <a:t>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System File Data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844824"/>
            <a:ext cx="8075240" cy="4251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Sebelum ditemukan konsep DBMS, penyimpanan data menggunakan file yang dikelola oleh suatu program.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Kelemahan sistem ini adalah :</a:t>
            </a:r>
          </a:p>
          <a:p>
            <a:pPr marL="933450" marR="0" lvl="1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AutoNum type="arabicPeriod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Pengulangan data dan data yang tidak konsisten</a:t>
            </a:r>
          </a:p>
          <a:p>
            <a:pPr marL="933450" marR="0" lvl="1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AutoNum type="arabicPeriod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Kesulitan dalam mengakses data</a:t>
            </a:r>
          </a:p>
          <a:p>
            <a:pPr marL="933450" marR="0" lvl="1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AutoNum type="arabicPeriod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Akses data secara bersamaan dapat menghasilkan data yang tidak sesuai.</a:t>
            </a:r>
          </a:p>
          <a:p>
            <a:pPr marL="933450" marR="0" lvl="1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AutoNum type="arabicPeriod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Masalah keamanan data</a:t>
            </a:r>
          </a:p>
          <a:p>
            <a:pPr marL="933450" marR="0" lvl="1" indent="-4762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AutoNum type="arabicPeriod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Masalah integritas data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Abstraksi</a:t>
            </a:r>
            <a:r>
              <a:rPr lang="en-US" sz="3200" dirty="0" smtClean="0"/>
              <a:t> Data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844824"/>
            <a:ext cx="7570787" cy="4114800"/>
          </a:xfrm>
        </p:spPr>
        <p:txBody>
          <a:bodyPr/>
          <a:lstStyle/>
          <a:p>
            <a:pPr marL="533400" indent="-533400"/>
            <a:r>
              <a:rPr lang="id-ID" dirty="0"/>
              <a:t>Keunggulan DBMS adalah menyembunyikan kompleksitas dari struktur data.</a:t>
            </a:r>
          </a:p>
          <a:p>
            <a:pPr marL="533400" indent="-533400"/>
            <a:r>
              <a:rPr lang="id-ID" dirty="0"/>
              <a:t>Abstraksi Data terdiri dari tiga tingkatan: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id-ID" dirty="0"/>
              <a:t>Level Fisik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id-ID" dirty="0"/>
              <a:t>Level Konseptual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id-ID" dirty="0"/>
              <a:t>Level View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Abstraksi</a:t>
            </a:r>
            <a:r>
              <a:rPr lang="en-US" sz="3200" dirty="0" smtClean="0"/>
              <a:t> Data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71601" y="1700808"/>
            <a:ext cx="1127427" cy="32109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i="0" dirty="0"/>
              <a:t>VIEW 1</a:t>
            </a:r>
            <a:endParaRPr lang="en-GB" i="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28010" y="1700808"/>
            <a:ext cx="1127427" cy="32109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i="0"/>
              <a:t>VIEW 2</a:t>
            </a:r>
            <a:endParaRPr lang="en-GB" i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684934" y="1700808"/>
            <a:ext cx="1127427" cy="32109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i="0"/>
              <a:t>VIEW n</a:t>
            </a:r>
            <a:endParaRPr lang="en-GB" i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61439" y="1723458"/>
            <a:ext cx="1127427" cy="33308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2000" b="1" i="0"/>
              <a:t>...</a:t>
            </a:r>
            <a:endParaRPr lang="en-GB" sz="2000" b="1" i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195736" y="3174375"/>
            <a:ext cx="3168352" cy="78483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i="0"/>
              <a:t>Conceptual </a:t>
            </a:r>
          </a:p>
          <a:p>
            <a:pPr algn="ctr">
              <a:spcBef>
                <a:spcPct val="50000"/>
              </a:spcBef>
            </a:pPr>
            <a:r>
              <a:rPr lang="id-ID" i="0"/>
              <a:t>Level</a:t>
            </a:r>
            <a:endParaRPr lang="en-GB" i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67744" y="5288798"/>
            <a:ext cx="3024336" cy="78483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i="0"/>
              <a:t>Physical </a:t>
            </a:r>
          </a:p>
          <a:p>
            <a:pPr algn="ctr">
              <a:spcBef>
                <a:spcPct val="50000"/>
              </a:spcBef>
            </a:pPr>
            <a:r>
              <a:rPr lang="id-ID" i="0"/>
              <a:t>Level</a:t>
            </a:r>
            <a:endParaRPr lang="en-GB" i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 flipV="1">
            <a:off x="3851920" y="3993947"/>
            <a:ext cx="10084" cy="128373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1464559" y="2021902"/>
            <a:ext cx="2186431" cy="115247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3862479" y="2025899"/>
            <a:ext cx="0" cy="11484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4287014" y="2025899"/>
            <a:ext cx="2962411" cy="11484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sz="3200" i="1" dirty="0" smtClean="0"/>
              <a:t>Data Definition Language</a:t>
            </a:r>
            <a:r>
              <a:rPr lang="en-US" sz="3200" i="1" dirty="0" smtClean="0"/>
              <a:t> </a:t>
            </a:r>
            <a:r>
              <a:rPr lang="id-ID" sz="3200" dirty="0" smtClean="0"/>
              <a:t>(DDL)</a:t>
            </a:r>
            <a:endParaRPr lang="en-US" sz="3200" dirty="0" smtClean="0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72816"/>
            <a:ext cx="8496943" cy="4323184"/>
          </a:xfrm>
        </p:spPr>
        <p:txBody>
          <a:bodyPr/>
          <a:lstStyle/>
          <a:p>
            <a:pPr marL="465138" indent="-465138">
              <a:lnSpc>
                <a:spcPct val="90000"/>
              </a:lnSpc>
              <a:buFont typeface="Wingdings" pitchFamily="2" charset="2"/>
              <a:buChar char="{"/>
            </a:pP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skema</a:t>
            </a:r>
            <a:r>
              <a:rPr lang="en-US" sz="2400" dirty="0"/>
              <a:t> database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sekumpulan</a:t>
            </a:r>
            <a:r>
              <a:rPr lang="en-US" sz="2400" dirty="0"/>
              <a:t> </a:t>
            </a:r>
            <a:r>
              <a:rPr lang="en-US" sz="2400" dirty="0" err="1"/>
              <a:t>definisi-definisi</a:t>
            </a:r>
            <a:r>
              <a:rPr lang="en-US" sz="2400" dirty="0"/>
              <a:t> yang </a:t>
            </a:r>
            <a:r>
              <a:rPr lang="en-US" sz="2400" dirty="0" err="1"/>
              <a:t>diekspresikan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yang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data definition Language (DDL)</a:t>
            </a:r>
          </a:p>
          <a:p>
            <a:pPr marL="465138" indent="-465138">
              <a:lnSpc>
                <a:spcPct val="90000"/>
              </a:lnSpc>
              <a:buFont typeface="Wingdings" pitchFamily="2" charset="2"/>
              <a:buChar char="{"/>
            </a:pP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kompilasi</a:t>
            </a:r>
            <a:r>
              <a:rPr lang="en-US" sz="2400" dirty="0"/>
              <a:t> DDL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yang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file </a:t>
            </a:r>
            <a:r>
              <a:rPr lang="en-US" sz="2400" dirty="0" err="1"/>
              <a:t>khusus</a:t>
            </a:r>
            <a:r>
              <a:rPr lang="en-US" sz="2400" dirty="0"/>
              <a:t> yang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i="1" dirty="0"/>
              <a:t>data dictionary </a:t>
            </a:r>
            <a:r>
              <a:rPr lang="en-US" sz="2400" dirty="0" err="1"/>
              <a:t>atau</a:t>
            </a:r>
            <a:r>
              <a:rPr lang="en-US" sz="2400" i="1" dirty="0"/>
              <a:t> data directory.</a:t>
            </a:r>
          </a:p>
          <a:p>
            <a:pPr marL="465138" indent="-465138">
              <a:lnSpc>
                <a:spcPct val="90000"/>
              </a:lnSpc>
              <a:buFont typeface="Wingdings" pitchFamily="2" charset="2"/>
              <a:buChar char="{"/>
            </a:pPr>
            <a:r>
              <a:rPr lang="en-US" sz="2400" i="1" dirty="0"/>
              <a:t>Data directory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file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i="1" dirty="0"/>
              <a:t>metadata </a:t>
            </a:r>
            <a:r>
              <a:rPr lang="en-US" sz="2400" dirty="0" err="1"/>
              <a:t>yaitu</a:t>
            </a:r>
            <a:r>
              <a:rPr lang="en-US" sz="2400" dirty="0"/>
              <a:t> data </a:t>
            </a:r>
            <a:r>
              <a:rPr lang="en-US" sz="2400" dirty="0" err="1"/>
              <a:t>tentang</a:t>
            </a:r>
            <a:r>
              <a:rPr lang="en-US" sz="2400" dirty="0"/>
              <a:t> data. </a:t>
            </a:r>
            <a:r>
              <a:rPr lang="en-US" sz="2400" dirty="0" err="1"/>
              <a:t>Maksudnya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data </a:t>
            </a:r>
            <a:r>
              <a:rPr lang="en-US" sz="2400" dirty="0" err="1">
                <a:sym typeface="Wingdings" pitchFamily="2" charset="2"/>
              </a:rPr>
              <a:t>akan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diperiksa</a:t>
            </a:r>
            <a:r>
              <a:rPr lang="en-US" sz="2400" dirty="0">
                <a:sym typeface="Wingdings" pitchFamily="2" charset="2"/>
              </a:rPr>
              <a:t> (</a:t>
            </a:r>
            <a:r>
              <a:rPr lang="en-US" sz="2400" dirty="0" err="1">
                <a:sym typeface="Wingdings" pitchFamily="2" charset="2"/>
              </a:rPr>
              <a:t>validasi</a:t>
            </a:r>
            <a:r>
              <a:rPr lang="en-US" sz="2400" dirty="0">
                <a:sym typeface="Wingdings" pitchFamily="2" charset="2"/>
              </a:rPr>
              <a:t>) </a:t>
            </a:r>
            <a:r>
              <a:rPr lang="en-US" sz="2400" dirty="0" err="1">
                <a:sym typeface="Wingdings" pitchFamily="2" charset="2"/>
              </a:rPr>
              <a:t>sebelum</a:t>
            </a:r>
            <a:r>
              <a:rPr lang="en-US" sz="2400" dirty="0">
                <a:sym typeface="Wingdings" pitchFamily="2" charset="2"/>
              </a:rPr>
              <a:t> data </a:t>
            </a:r>
            <a:r>
              <a:rPr lang="en-US" sz="2400" dirty="0" err="1">
                <a:sym typeface="Wingdings" pitchFamily="2" charset="2"/>
              </a:rPr>
              <a:t>dibaca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atau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dimodifikasi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dalam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sistem</a:t>
            </a:r>
            <a:r>
              <a:rPr lang="en-US" sz="2400" dirty="0">
                <a:sym typeface="Wingdings" pitchFamily="2" charset="2"/>
              </a:rPr>
              <a:t> database.</a:t>
            </a:r>
            <a:r>
              <a:rPr lang="en-US" sz="2400" dirty="0"/>
              <a:t> </a:t>
            </a:r>
          </a:p>
          <a:p>
            <a:pPr marL="465138" indent="-465138">
              <a:lnSpc>
                <a:spcPct val="90000"/>
              </a:lnSpc>
              <a:buFont typeface="Wingdings" pitchFamily="2" charset="2"/>
              <a:buChar char="{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sz="3200" i="1" dirty="0" smtClean="0"/>
              <a:t>Data Manipulation Language</a:t>
            </a:r>
            <a:r>
              <a:rPr lang="en-US" sz="3200" i="1" dirty="0" smtClean="0"/>
              <a:t> </a:t>
            </a:r>
            <a:r>
              <a:rPr lang="id-ID" sz="3200" dirty="0" smtClean="0"/>
              <a:t>(D</a:t>
            </a:r>
            <a:r>
              <a:rPr lang="en-US" sz="3200" dirty="0" smtClean="0"/>
              <a:t>M</a:t>
            </a:r>
            <a:r>
              <a:rPr lang="id-ID" sz="3200" dirty="0" smtClean="0"/>
              <a:t>L)</a:t>
            </a:r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9552" y="1772816"/>
            <a:ext cx="8064896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err="1" smtClean="0"/>
              <a:t>Memanipulasi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:</a:t>
            </a: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i="1" dirty="0" smtClean="0"/>
              <a:t>Retrieval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mengambil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informasi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dari</a:t>
            </a:r>
            <a:r>
              <a:rPr lang="en-US" sz="2400" dirty="0" smtClean="0">
                <a:sym typeface="Wingdings" pitchFamily="2" charset="2"/>
              </a:rPr>
              <a:t> database</a:t>
            </a:r>
            <a:endParaRPr lang="en-US" sz="2400" i="1" dirty="0" smtClean="0"/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i="1" dirty="0" smtClean="0"/>
              <a:t>Insertion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menambahkan</a:t>
            </a:r>
            <a:r>
              <a:rPr lang="en-US" sz="2400" dirty="0" smtClean="0">
                <a:sym typeface="Wingdings" pitchFamily="2" charset="2"/>
              </a:rPr>
              <a:t> data </a:t>
            </a:r>
            <a:r>
              <a:rPr lang="en-US" sz="2400" dirty="0" err="1" smtClean="0">
                <a:sym typeface="Wingdings" pitchFamily="2" charset="2"/>
              </a:rPr>
              <a:t>baru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ke</a:t>
            </a:r>
            <a:r>
              <a:rPr lang="en-US" sz="2400" dirty="0" smtClean="0">
                <a:sym typeface="Wingdings" pitchFamily="2" charset="2"/>
              </a:rPr>
              <a:t> database</a:t>
            </a:r>
            <a:endParaRPr lang="en-US" sz="2400" dirty="0" smtClean="0"/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i="1" dirty="0" smtClean="0"/>
              <a:t>Deletion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menghapus</a:t>
            </a:r>
            <a:r>
              <a:rPr lang="en-US" sz="2400" dirty="0" smtClean="0">
                <a:sym typeface="Wingdings" pitchFamily="2" charset="2"/>
              </a:rPr>
              <a:t> data </a:t>
            </a:r>
            <a:r>
              <a:rPr lang="en-US" sz="2400" dirty="0" err="1" smtClean="0">
                <a:sym typeface="Wingdings" pitchFamily="2" charset="2"/>
              </a:rPr>
              <a:t>dari</a:t>
            </a:r>
            <a:r>
              <a:rPr lang="en-US" sz="2400" dirty="0" smtClean="0">
                <a:sym typeface="Wingdings" pitchFamily="2" charset="2"/>
              </a:rPr>
              <a:t> database</a:t>
            </a:r>
            <a:endParaRPr lang="en-US" sz="2400" i="1" dirty="0" smtClean="0"/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i="1" dirty="0" smtClean="0"/>
              <a:t>Modification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mengubah</a:t>
            </a:r>
            <a:r>
              <a:rPr lang="en-US" sz="2400" dirty="0" smtClean="0">
                <a:sym typeface="Wingdings" pitchFamily="2" charset="2"/>
              </a:rPr>
              <a:t> data </a:t>
            </a:r>
            <a:r>
              <a:rPr lang="en-US" sz="2400" dirty="0" err="1" smtClean="0">
                <a:sym typeface="Wingdings" pitchFamily="2" charset="2"/>
              </a:rPr>
              <a:t>dalam</a:t>
            </a:r>
            <a:r>
              <a:rPr lang="en-US" sz="2400" dirty="0" smtClean="0">
                <a:sym typeface="Wingdings" pitchFamily="2" charset="2"/>
              </a:rPr>
              <a:t> database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DML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:</a:t>
            </a: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 smtClean="0"/>
              <a:t>Prosedural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DML </a:t>
            </a:r>
            <a:r>
              <a:rPr lang="en-US" sz="2400" dirty="0" err="1" smtClean="0"/>
              <a:t>meminta</a:t>
            </a:r>
            <a:r>
              <a:rPr lang="en-US" sz="2400" dirty="0" smtClean="0"/>
              <a:t> user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data “</a:t>
            </a:r>
            <a:r>
              <a:rPr lang="en-US" sz="2400" dirty="0" err="1" smtClean="0"/>
              <a:t>apa</a:t>
            </a:r>
            <a:r>
              <a:rPr lang="en-US" sz="2400" dirty="0" smtClean="0"/>
              <a:t>” yang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“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” </a:t>
            </a:r>
            <a:r>
              <a:rPr lang="en-US" sz="2400" dirty="0" err="1" smtClean="0"/>
              <a:t>mendapatkannya</a:t>
            </a:r>
            <a:r>
              <a:rPr lang="en-US" sz="2400" dirty="0" smtClean="0"/>
              <a:t>.</a:t>
            </a: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smtClean="0"/>
              <a:t>Non </a:t>
            </a:r>
            <a:r>
              <a:rPr lang="en-US" sz="2400" dirty="0" err="1" smtClean="0"/>
              <a:t>Prosedural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DML </a:t>
            </a:r>
            <a:r>
              <a:rPr lang="en-US" sz="2400" dirty="0" err="1" smtClean="0"/>
              <a:t>meminta</a:t>
            </a:r>
            <a:r>
              <a:rPr lang="en-US" sz="2400" dirty="0" smtClean="0"/>
              <a:t> user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data “</a:t>
            </a:r>
            <a:r>
              <a:rPr lang="en-US" sz="2400" dirty="0" err="1" smtClean="0"/>
              <a:t>apa</a:t>
            </a:r>
            <a:r>
              <a:rPr lang="en-US" sz="2400" dirty="0" smtClean="0"/>
              <a:t>” yang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mendapatkannya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Struktur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endParaRPr lang="en-US" sz="3200" dirty="0" smtClean="0"/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51520" y="1484784"/>
            <a:ext cx="8353425" cy="5257800"/>
            <a:chOff x="158" y="799"/>
            <a:chExt cx="5262" cy="3312"/>
          </a:xfrm>
        </p:grpSpPr>
        <p:sp>
          <p:nvSpPr>
            <p:cNvPr id="7" name="AutoShape 33"/>
            <p:cNvSpPr>
              <a:spLocks noChangeArrowheads="1"/>
            </p:cNvSpPr>
            <p:nvPr/>
          </p:nvSpPr>
          <p:spPr bwMode="auto">
            <a:xfrm>
              <a:off x="3651" y="3022"/>
              <a:ext cx="1769" cy="1089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r>
                <a:rPr lang="en-US"/>
                <a:t>Disk </a:t>
              </a:r>
            </a:p>
            <a:p>
              <a:pPr algn="ctr"/>
              <a:r>
                <a:rPr lang="en-US"/>
                <a:t>Storage</a:t>
              </a:r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158" y="1752"/>
              <a:ext cx="5171" cy="1225"/>
            </a:xfrm>
            <a:prstGeom prst="rect">
              <a:avLst/>
            </a:prstGeom>
            <a:blipFill dpi="0" rotWithShape="1">
              <a:blip r:embed="rId2" cstate="print">
                <a:alphaModFix amt="61000"/>
              </a:blip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3300"/>
                  </a:solidFill>
                </a:rPr>
                <a:t>DBMS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49" y="1298"/>
              <a:ext cx="590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Application</a:t>
              </a:r>
            </a:p>
            <a:p>
              <a:pPr algn="ctr"/>
              <a:r>
                <a:rPr lang="en-US" sz="1400"/>
                <a:t> interfaces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565" y="1298"/>
              <a:ext cx="589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Application</a:t>
              </a:r>
            </a:p>
            <a:p>
              <a:pPr algn="ctr"/>
              <a:r>
                <a:rPr lang="en-US" sz="1400"/>
                <a:t> programs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198" y="1298"/>
              <a:ext cx="453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Query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513" y="1298"/>
              <a:ext cx="590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Database</a:t>
              </a:r>
            </a:p>
            <a:p>
              <a:pPr algn="ctr"/>
              <a:r>
                <a:rPr lang="en-US" sz="1400"/>
                <a:t>Scheme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29" y="1933"/>
              <a:ext cx="725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DML </a:t>
              </a:r>
            </a:p>
            <a:p>
              <a:pPr algn="ctr"/>
              <a:r>
                <a:rPr lang="en-US" sz="1400"/>
                <a:t>Precompiler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971" y="1933"/>
              <a:ext cx="680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Query</a:t>
              </a:r>
            </a:p>
            <a:p>
              <a:pPr algn="ctr"/>
              <a:r>
                <a:rPr lang="en-US" sz="1400"/>
                <a:t>processor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513" y="2115"/>
              <a:ext cx="726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DDL</a:t>
              </a:r>
            </a:p>
            <a:p>
              <a:pPr algn="ctr"/>
              <a:r>
                <a:rPr lang="en-US" sz="1400"/>
                <a:t>Compiler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426" y="2523"/>
              <a:ext cx="68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Database</a:t>
              </a:r>
            </a:p>
            <a:p>
              <a:pPr algn="ctr"/>
              <a:r>
                <a:rPr lang="en-US" sz="1400"/>
                <a:t>Manager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95" y="2478"/>
              <a:ext cx="77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Application</a:t>
              </a:r>
            </a:p>
            <a:p>
              <a:pPr algn="ctr"/>
              <a:r>
                <a:rPr lang="en-US" sz="1400"/>
                <a:t> Programs</a:t>
              </a:r>
            </a:p>
            <a:p>
              <a:pPr algn="ctr"/>
              <a:r>
                <a:rPr lang="en-US" sz="1400"/>
                <a:t>Object Code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653" y="3294"/>
              <a:ext cx="544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File</a:t>
              </a:r>
            </a:p>
            <a:p>
              <a:pPr algn="ctr"/>
              <a:r>
                <a:rPr lang="en-US" sz="1400"/>
                <a:t>Manager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742" y="3430"/>
              <a:ext cx="408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Data </a:t>
              </a:r>
            </a:p>
            <a:p>
              <a:pPr algn="ctr"/>
              <a:r>
                <a:rPr lang="en-US" sz="1400"/>
                <a:t>Files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785" y="3430"/>
              <a:ext cx="590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Data</a:t>
              </a:r>
            </a:p>
            <a:p>
              <a:pPr algn="ctr"/>
              <a:r>
                <a:rPr lang="en-US" sz="1400"/>
                <a:t>Dictionary</a:t>
              </a: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066" y="2704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930" y="2115"/>
              <a:ext cx="453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21" y="1661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49" y="845"/>
              <a:ext cx="45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0800" bIns="10800">
              <a:spAutoFit/>
            </a:bodyPr>
            <a:lstStyle/>
            <a:p>
              <a:r>
                <a:rPr lang="en-US" sz="1400"/>
                <a:t>Naïve</a:t>
              </a:r>
            </a:p>
            <a:p>
              <a:r>
                <a:rPr lang="en-US" sz="1400"/>
                <a:t>Users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1428" y="845"/>
              <a:ext cx="862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0800" bIns="10800">
              <a:spAutoFit/>
            </a:bodyPr>
            <a:lstStyle/>
            <a:p>
              <a:r>
                <a:rPr lang="en-US" sz="1400"/>
                <a:t>Application Programmers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971" y="835"/>
              <a:ext cx="862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0800" bIns="10800">
              <a:spAutoFit/>
            </a:bodyPr>
            <a:lstStyle/>
            <a:p>
              <a:pPr algn="ctr"/>
              <a:r>
                <a:rPr lang="en-US" sz="1400"/>
                <a:t>Sophisticated users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4468" y="799"/>
              <a:ext cx="86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54000" tIns="10800" rIns="54000" bIns="10800">
              <a:spAutoFit/>
            </a:bodyPr>
            <a:lstStyle/>
            <a:p>
              <a:r>
                <a:rPr lang="en-US" sz="1400" dirty="0"/>
                <a:t>Database Administrator</a:t>
              </a: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476" y="107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1837" y="1117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3379" y="1117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4785" y="107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1837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3379" y="16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4785" y="1661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2154" y="2069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H="1">
              <a:off x="3107" y="2296"/>
              <a:ext cx="317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2744" y="2886"/>
              <a:ext cx="136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 flipV="1">
              <a:off x="3107" y="2795"/>
              <a:ext cx="1769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V="1">
              <a:off x="5103" y="2432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3198" y="3475"/>
              <a:ext cx="544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25940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000" b="1" u="sng" dirty="0" err="1" smtClean="0"/>
              <a:t>Perintah</a:t>
            </a:r>
            <a:r>
              <a:rPr lang="en-CA" sz="2000" b="1" u="sng" dirty="0" smtClean="0"/>
              <a:t> CREATE TABLE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 err="1" smtClean="0"/>
              <a:t>Digunakan</a:t>
            </a:r>
            <a:r>
              <a:rPr lang="en-CA" sz="1800" dirty="0" smtClean="0"/>
              <a:t> </a:t>
            </a:r>
            <a:r>
              <a:rPr lang="en-CA" sz="1800" dirty="0" err="1" smtClean="0"/>
              <a:t>untuk</a:t>
            </a:r>
            <a:r>
              <a:rPr lang="en-CA" sz="1800" dirty="0" smtClean="0"/>
              <a:t> </a:t>
            </a:r>
            <a:r>
              <a:rPr lang="en-CA" sz="1800" dirty="0" err="1" smtClean="0"/>
              <a:t>membuat</a:t>
            </a:r>
            <a:r>
              <a:rPr lang="en-CA" sz="1800" dirty="0" smtClean="0"/>
              <a:t> table. Syntax: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CREATE [TEMPORARY] TABLE [IF NOT EXISTS] </a:t>
            </a:r>
            <a:r>
              <a:rPr lang="en-US" sz="1800" i="1" dirty="0" err="1" smtClean="0"/>
              <a:t>tbl_name</a:t>
            </a:r>
            <a:r>
              <a:rPr lang="en-US" sz="1800" dirty="0" smtClean="0"/>
              <a:t> (</a:t>
            </a:r>
            <a:r>
              <a:rPr lang="en-US" sz="1800" i="1" dirty="0" err="1" smtClean="0"/>
              <a:t>create_definition</a:t>
            </a:r>
            <a:r>
              <a:rPr lang="en-US" sz="1800" dirty="0" smtClean="0"/>
              <a:t>,...) [</a:t>
            </a:r>
            <a:r>
              <a:rPr lang="en-US" sz="1800" i="1" dirty="0" err="1" smtClean="0"/>
              <a:t>table_option</a:t>
            </a:r>
            <a:r>
              <a:rPr lang="en-US" sz="1800" dirty="0" smtClean="0"/>
              <a:t> ...] </a:t>
            </a:r>
            <a:endParaRPr lang="en-CA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 err="1" smtClean="0"/>
              <a:t>Contoh</a:t>
            </a:r>
            <a:endParaRPr lang="en-US" sz="1800" dirty="0" smtClean="0"/>
          </a:p>
          <a:p>
            <a:pPr marL="365125" indent="-365125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CREATE  TABLE `</a:t>
            </a:r>
            <a:r>
              <a:rPr lang="en-US" sz="1800" dirty="0" err="1" smtClean="0"/>
              <a:t>t_mhs</a:t>
            </a:r>
            <a:r>
              <a:rPr lang="en-US" sz="1800" dirty="0" smtClean="0"/>
              <a:t>` (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   `</a:t>
            </a:r>
            <a:r>
              <a:rPr lang="en-US" sz="1800" dirty="0" err="1" smtClean="0"/>
              <a:t>npm</a:t>
            </a:r>
            <a:r>
              <a:rPr lang="en-US" sz="1800" dirty="0" smtClean="0"/>
              <a:t>` char(10) NOT    NULL,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   `</a:t>
            </a:r>
            <a:r>
              <a:rPr lang="en-US" sz="1800" dirty="0" err="1" smtClean="0"/>
              <a:t>nama</a:t>
            </a:r>
            <a:r>
              <a:rPr lang="en-US" sz="1800" dirty="0" smtClean="0"/>
              <a:t>` char(20) default NULL,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   `</a:t>
            </a:r>
            <a:r>
              <a:rPr lang="en-US" sz="1800" dirty="0" err="1" smtClean="0"/>
              <a:t>alamat</a:t>
            </a:r>
            <a:r>
              <a:rPr lang="en-US" sz="1800" dirty="0" smtClean="0"/>
              <a:t>` char(40) default NULL,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   `</a:t>
            </a:r>
            <a:r>
              <a:rPr lang="en-US" sz="1800" dirty="0" err="1" smtClean="0"/>
              <a:t>umur</a:t>
            </a:r>
            <a:r>
              <a:rPr lang="en-US" sz="1800" dirty="0" smtClean="0"/>
              <a:t>` integer,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   PRIMARY KEY  (`</a:t>
            </a:r>
            <a:r>
              <a:rPr lang="en-US" sz="1800" dirty="0" err="1" smtClean="0"/>
              <a:t>npm</a:t>
            </a:r>
            <a:r>
              <a:rPr lang="en-US" sz="1800" dirty="0" smtClean="0"/>
              <a:t>`)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 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dirty="0" smtClean="0"/>
          </a:p>
          <a:p>
            <a:pPr lvl="0"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57298"/>
            <a:ext cx="8503920" cy="507209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000" b="1" u="sng" dirty="0" err="1" smtClean="0"/>
              <a:t>Perintah</a:t>
            </a:r>
            <a:r>
              <a:rPr lang="en-CA" sz="2000" b="1" u="sng" dirty="0" smtClean="0"/>
              <a:t> SELECT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Perintah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mendapatkan</a:t>
            </a:r>
            <a:r>
              <a:rPr lang="en-US" sz="1800" dirty="0" smtClean="0"/>
              <a:t> data yang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lebih</a:t>
            </a:r>
            <a:r>
              <a:rPr lang="en-US" sz="1800" dirty="0" smtClean="0"/>
              <a:t> table. 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SELECT [ALL | DISTINCT | DISTINCTROW ] [HIGH_PRIORITY] </a:t>
            </a:r>
            <a:r>
              <a:rPr lang="en-US" sz="1800" i="1" dirty="0" err="1" smtClean="0"/>
              <a:t>select_expr</a:t>
            </a:r>
            <a:r>
              <a:rPr lang="en-US" sz="1800" dirty="0" smtClean="0"/>
              <a:t>, 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[FROM </a:t>
            </a:r>
            <a:r>
              <a:rPr lang="en-US" sz="1800" i="1" dirty="0" err="1" smtClean="0"/>
              <a:t>table_references</a:t>
            </a:r>
            <a:r>
              <a:rPr lang="en-US" sz="1800" dirty="0" smtClean="0"/>
              <a:t> 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[WHERE </a:t>
            </a:r>
            <a:r>
              <a:rPr lang="en-US" sz="1800" i="1" dirty="0" err="1" smtClean="0"/>
              <a:t>where_condition</a:t>
            </a:r>
            <a:r>
              <a:rPr lang="en-US" sz="1800" dirty="0" smtClean="0"/>
              <a:t>] 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[GROUP BY {</a:t>
            </a:r>
            <a:r>
              <a:rPr lang="en-US" sz="1800" i="1" dirty="0" err="1" smtClean="0"/>
              <a:t>col_name</a:t>
            </a:r>
            <a:r>
              <a:rPr lang="en-US" sz="1800" dirty="0" smtClean="0"/>
              <a:t> | </a:t>
            </a:r>
            <a:r>
              <a:rPr lang="en-US" sz="1800" i="1" dirty="0" err="1" smtClean="0"/>
              <a:t>expr</a:t>
            </a:r>
            <a:r>
              <a:rPr lang="en-US" sz="1800" dirty="0" smtClean="0"/>
              <a:t> | </a:t>
            </a:r>
            <a:r>
              <a:rPr lang="en-US" sz="1800" i="1" dirty="0" smtClean="0"/>
              <a:t>position</a:t>
            </a:r>
            <a:r>
              <a:rPr lang="en-US" sz="1800" dirty="0" smtClean="0"/>
              <a:t>} [ASC | DESC] 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[ORDER BY {</a:t>
            </a:r>
            <a:r>
              <a:rPr lang="en-US" sz="1800" i="1" dirty="0" err="1" smtClean="0"/>
              <a:t>col_name</a:t>
            </a:r>
            <a:r>
              <a:rPr lang="en-US" sz="1800" dirty="0" smtClean="0"/>
              <a:t> | </a:t>
            </a:r>
            <a:r>
              <a:rPr lang="en-US" sz="1800" i="1" dirty="0" err="1" smtClean="0"/>
              <a:t>expr</a:t>
            </a:r>
            <a:r>
              <a:rPr lang="en-US" sz="1800" dirty="0" smtClean="0"/>
              <a:t> | </a:t>
            </a:r>
            <a:r>
              <a:rPr lang="en-US" sz="1800" i="1" dirty="0" smtClean="0"/>
              <a:t>position</a:t>
            </a:r>
            <a:r>
              <a:rPr lang="en-US" sz="1800" dirty="0" smtClean="0"/>
              <a:t>} [ASC | DESC], ...] 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: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SELECT  </a:t>
            </a:r>
            <a:r>
              <a:rPr lang="en-US" sz="1800" dirty="0" err="1" smtClean="0"/>
              <a:t>npm</a:t>
            </a:r>
            <a:r>
              <a:rPr lang="en-US" sz="1800" dirty="0" smtClean="0"/>
              <a:t>, </a:t>
            </a:r>
            <a:r>
              <a:rPr lang="en-US" sz="1800" dirty="0" err="1" smtClean="0"/>
              <a:t>nama</a:t>
            </a:r>
            <a:r>
              <a:rPr lang="en-US" sz="1800" dirty="0" smtClean="0"/>
              <a:t>, </a:t>
            </a:r>
            <a:r>
              <a:rPr lang="en-US" sz="1800" dirty="0" err="1" smtClean="0"/>
              <a:t>umur</a:t>
            </a:r>
            <a:r>
              <a:rPr lang="en-US" sz="1800" dirty="0" smtClean="0"/>
              <a:t>  FROM  </a:t>
            </a:r>
            <a:r>
              <a:rPr lang="en-US" sz="1800" dirty="0" err="1" smtClean="0"/>
              <a:t>t_mhs</a:t>
            </a:r>
            <a:endParaRPr lang="en-US" sz="1800" dirty="0" smtClean="0"/>
          </a:p>
          <a:p>
            <a:pPr marL="360363" indent="-360363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SELECT  *  FROM  </a:t>
            </a:r>
            <a:r>
              <a:rPr lang="en-US" sz="1800" dirty="0" err="1" smtClean="0"/>
              <a:t>t_mhs</a:t>
            </a:r>
            <a:r>
              <a:rPr lang="en-US" sz="1800" dirty="0" smtClean="0"/>
              <a:t> ORDER BY </a:t>
            </a:r>
            <a:r>
              <a:rPr lang="en-US" sz="1800" dirty="0" err="1" smtClean="0"/>
              <a:t>umur</a:t>
            </a:r>
            <a:r>
              <a:rPr lang="en-US" sz="1800" dirty="0" smtClean="0"/>
              <a:t> DESC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SELECT  *   FROM  </a:t>
            </a:r>
            <a:r>
              <a:rPr lang="en-US" sz="1800" dirty="0" err="1" smtClean="0"/>
              <a:t>t_mhs</a:t>
            </a:r>
            <a:r>
              <a:rPr lang="en-US" sz="1800" dirty="0" smtClean="0"/>
              <a:t> ORDER BY </a:t>
            </a:r>
            <a:r>
              <a:rPr lang="en-US" sz="1800" dirty="0" err="1" smtClean="0"/>
              <a:t>umur</a:t>
            </a:r>
            <a:r>
              <a:rPr lang="en-US" sz="1800" dirty="0" smtClean="0"/>
              <a:t> ASC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SELECT   *   FROM  </a:t>
            </a:r>
            <a:r>
              <a:rPr lang="en-US" sz="1800" dirty="0" err="1" smtClean="0"/>
              <a:t>t_mhs</a:t>
            </a:r>
            <a:r>
              <a:rPr lang="en-US" sz="1800" dirty="0" smtClean="0"/>
              <a:t> WHERE </a:t>
            </a:r>
            <a:r>
              <a:rPr lang="en-US" sz="1800" dirty="0" err="1" smtClean="0"/>
              <a:t>umur</a:t>
            </a:r>
            <a:r>
              <a:rPr lang="en-US" sz="1800" dirty="0" smtClean="0"/>
              <a:t>&lt;24</a:t>
            </a:r>
            <a:endParaRPr lang="en-CA" sz="1800" dirty="0" smtClean="0"/>
          </a:p>
          <a:p>
            <a:pPr marL="360363" indent="-360363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SELECT   *  FROM  </a:t>
            </a:r>
            <a:r>
              <a:rPr lang="en-US" sz="1800" dirty="0" err="1" smtClean="0"/>
              <a:t>t_mhs</a:t>
            </a:r>
            <a:r>
              <a:rPr lang="en-US" sz="1800" dirty="0" smtClean="0"/>
              <a:t> WHERE </a:t>
            </a:r>
            <a:r>
              <a:rPr lang="en-US" sz="1800" dirty="0" err="1" smtClean="0"/>
              <a:t>nama</a:t>
            </a:r>
            <a:r>
              <a:rPr lang="en-US" sz="1800" dirty="0" smtClean="0"/>
              <a:t> LIKE ‘Ahmad’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SELECT  *   FROM  </a:t>
            </a:r>
            <a:r>
              <a:rPr lang="en-US" sz="1800" dirty="0" err="1" smtClean="0"/>
              <a:t>t_mhs</a:t>
            </a:r>
            <a:r>
              <a:rPr lang="en-US" sz="1800" dirty="0" smtClean="0"/>
              <a:t> WHERE </a:t>
            </a:r>
            <a:r>
              <a:rPr lang="en-US" sz="1800" dirty="0" err="1" smtClean="0"/>
              <a:t>umur</a:t>
            </a:r>
            <a:r>
              <a:rPr lang="en-US" sz="1800" dirty="0" smtClean="0"/>
              <a:t>=(SELECT MAX(</a:t>
            </a:r>
            <a:r>
              <a:rPr lang="en-US" sz="1800" dirty="0" err="1" smtClean="0"/>
              <a:t>umur</a:t>
            </a:r>
            <a:r>
              <a:rPr lang="en-US" sz="1800" dirty="0" smtClean="0"/>
              <a:t>) FROM </a:t>
            </a:r>
            <a:r>
              <a:rPr lang="en-US" sz="1800" dirty="0" err="1" smtClean="0"/>
              <a:t>t_mhs</a:t>
            </a:r>
            <a:r>
              <a:rPr lang="en-US" sz="1800" dirty="0" smtClean="0"/>
              <a:t>)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</a:pPr>
            <a:endParaRPr lang="en-CA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000" b="1" u="sng" dirty="0" err="1" smtClean="0"/>
              <a:t>Perintah</a:t>
            </a:r>
            <a:r>
              <a:rPr lang="en-CA" sz="2000" b="1" u="sng" dirty="0" smtClean="0"/>
              <a:t> INSERT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Perintah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menyisipkan</a:t>
            </a:r>
            <a:r>
              <a:rPr lang="en-US" sz="1800" dirty="0" smtClean="0"/>
              <a:t> </a:t>
            </a:r>
            <a:r>
              <a:rPr lang="en-US" sz="1800" dirty="0" err="1" smtClean="0"/>
              <a:t>kedalam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table.  Syntax: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INSERT [LOW_PRIORITY | HIGH_PRIORITY] [INTO] </a:t>
            </a:r>
            <a:r>
              <a:rPr lang="en-US" sz="1800" i="1" dirty="0" err="1" smtClean="0"/>
              <a:t>tbl_name</a:t>
            </a:r>
            <a:r>
              <a:rPr lang="en-US" sz="1800" dirty="0" smtClean="0"/>
              <a:t> [(</a:t>
            </a:r>
            <a:r>
              <a:rPr lang="en-US" sz="1800" i="1" dirty="0" err="1" smtClean="0"/>
              <a:t>col_name</a:t>
            </a:r>
            <a:r>
              <a:rPr lang="en-US" sz="1800" dirty="0" smtClean="0"/>
              <a:t>,...)] SELECT ... [ ON DUPLICATE KEY UPDATE </a:t>
            </a:r>
            <a:r>
              <a:rPr lang="en-US" sz="1800" i="1" dirty="0" err="1" smtClean="0"/>
              <a:t>col_name</a:t>
            </a:r>
            <a:r>
              <a:rPr lang="en-US" sz="1800" dirty="0" smtClean="0"/>
              <a:t>=</a:t>
            </a:r>
            <a:r>
              <a:rPr lang="en-US" sz="1800" i="1" dirty="0" err="1" smtClean="0"/>
              <a:t>expr</a:t>
            </a:r>
            <a:r>
              <a:rPr lang="en-US" sz="1800" dirty="0" smtClean="0"/>
              <a:t>, ... ] 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: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INSERT INTO  </a:t>
            </a:r>
            <a:r>
              <a:rPr lang="en-US" sz="1800" dirty="0" err="1" smtClean="0"/>
              <a:t>t_mhs</a:t>
            </a:r>
            <a:r>
              <a:rPr lang="en-US" sz="1800" dirty="0" smtClean="0"/>
              <a:t> VALUES  (“001”,”Adi”,”Cipageran Asri”,24)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INSERT INTO  </a:t>
            </a:r>
            <a:r>
              <a:rPr lang="en-US" sz="1800" dirty="0" err="1" smtClean="0"/>
              <a:t>t_mhs</a:t>
            </a:r>
            <a:r>
              <a:rPr lang="en-US" sz="1800" dirty="0" smtClean="0"/>
              <a:t> (“</a:t>
            </a:r>
            <a:r>
              <a:rPr lang="en-US" sz="1800" dirty="0" err="1" smtClean="0"/>
              <a:t>npm</a:t>
            </a:r>
            <a:r>
              <a:rPr lang="en-US" sz="1800" dirty="0" smtClean="0"/>
              <a:t>”, “</a:t>
            </a:r>
            <a:r>
              <a:rPr lang="en-US" sz="1800" dirty="0" err="1" smtClean="0"/>
              <a:t>nama</a:t>
            </a:r>
            <a:r>
              <a:rPr lang="en-US" sz="1800" dirty="0" smtClean="0"/>
              <a:t>”) VALUES  (“001”,”Adi”)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endParaRPr lang="en-CA" sz="1800" b="1" u="sng" dirty="0" smtClean="0"/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000" b="1" u="sng" dirty="0" err="1" smtClean="0"/>
              <a:t>Perintah</a:t>
            </a:r>
            <a:r>
              <a:rPr lang="en-CA" sz="2000" b="1" u="sng" dirty="0" smtClean="0"/>
              <a:t> DELETE</a:t>
            </a:r>
            <a:endParaRPr lang="en-CA" sz="2000" dirty="0" smtClean="0"/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Perintah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menghapus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baris</a:t>
            </a:r>
            <a:r>
              <a:rPr lang="en-US" sz="1800" dirty="0" smtClean="0"/>
              <a:t>/record. 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: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DELETE FROM  </a:t>
            </a:r>
            <a:r>
              <a:rPr lang="en-US" sz="1800" dirty="0" err="1" smtClean="0"/>
              <a:t>t_mhs</a:t>
            </a:r>
            <a:r>
              <a:rPr lang="en-US" sz="1800" dirty="0" smtClean="0"/>
              <a:t>  WHERE </a:t>
            </a:r>
            <a:r>
              <a:rPr lang="en-US" sz="1800" dirty="0" err="1" smtClean="0"/>
              <a:t>npm</a:t>
            </a:r>
            <a:r>
              <a:rPr lang="en-US" sz="1800" dirty="0" smtClean="0"/>
              <a:t>=‘001’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</a:pPr>
            <a:endParaRPr lang="en-CA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000" b="1" u="sng" dirty="0" smtClean="0"/>
              <a:t>Sub Query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Statement SELECT </a:t>
            </a:r>
            <a:r>
              <a:rPr lang="en-US" sz="1800" dirty="0" err="1" smtClean="0"/>
              <a:t>dalam</a:t>
            </a:r>
            <a:r>
              <a:rPr lang="en-US" sz="1800" dirty="0" smtClean="0"/>
              <a:t> statement </a:t>
            </a:r>
            <a:r>
              <a:rPr lang="en-US" sz="1800" dirty="0" err="1" smtClean="0"/>
              <a:t>lainnya</a:t>
            </a:r>
            <a:r>
              <a:rPr lang="en-US" sz="1800" dirty="0" smtClean="0"/>
              <a:t>. 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:</a:t>
            </a:r>
          </a:p>
          <a:p>
            <a:pPr marL="359093" indent="-26828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SELECT  *   FROM  </a:t>
            </a:r>
            <a:r>
              <a:rPr lang="en-US" sz="1800" dirty="0" err="1" smtClean="0">
                <a:solidFill>
                  <a:schemeClr val="tx1"/>
                </a:solidFill>
              </a:rPr>
              <a:t>t_mhs</a:t>
            </a:r>
            <a:r>
              <a:rPr lang="en-US" sz="1800" dirty="0" smtClean="0">
                <a:solidFill>
                  <a:schemeClr val="tx1"/>
                </a:solidFill>
              </a:rPr>
              <a:t> WHERE </a:t>
            </a:r>
            <a:r>
              <a:rPr lang="en-US" sz="1800" dirty="0" err="1" smtClean="0">
                <a:solidFill>
                  <a:schemeClr val="tx1"/>
                </a:solidFill>
              </a:rPr>
              <a:t>umur</a:t>
            </a:r>
            <a:r>
              <a:rPr lang="en-US" sz="1800" dirty="0" smtClean="0">
                <a:solidFill>
                  <a:schemeClr val="tx1"/>
                </a:solidFill>
              </a:rPr>
              <a:t>=(SELECT MAX(</a:t>
            </a:r>
            <a:r>
              <a:rPr lang="en-US" sz="1800" dirty="0" err="1" smtClean="0">
                <a:solidFill>
                  <a:schemeClr val="tx1"/>
                </a:solidFill>
              </a:rPr>
              <a:t>umur</a:t>
            </a:r>
            <a:r>
              <a:rPr lang="en-US" sz="1800" dirty="0" smtClean="0">
                <a:solidFill>
                  <a:schemeClr val="tx1"/>
                </a:solidFill>
              </a:rPr>
              <a:t>) FROM </a:t>
            </a:r>
            <a:r>
              <a:rPr lang="en-US" sz="1800" dirty="0" err="1" smtClean="0">
                <a:solidFill>
                  <a:schemeClr val="tx1"/>
                </a:solidFill>
              </a:rPr>
              <a:t>t_mhs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marL="633413" lvl="1" indent="-268288">
              <a:lnSpc>
                <a:spcPct val="120000"/>
              </a:lnSpc>
              <a:spcBef>
                <a:spcPts val="0"/>
              </a:spcBef>
              <a:buNone/>
            </a:pPr>
            <a:endParaRPr lang="en-CA" sz="1600" b="1" u="sng" dirty="0" smtClean="0"/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000" b="1" u="sng" dirty="0" err="1" smtClean="0"/>
              <a:t>Perintah</a:t>
            </a:r>
            <a:r>
              <a:rPr lang="en-CA" sz="2000" b="1" u="sng" dirty="0" smtClean="0"/>
              <a:t> Truncate Table</a:t>
            </a:r>
            <a:endParaRPr lang="en-CA" sz="2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TRUNCATE </a:t>
            </a:r>
            <a:r>
              <a:rPr lang="en-US" sz="1800" dirty="0" err="1" smtClean="0"/>
              <a:t>mengosongkan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table.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logic equivalent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perintah</a:t>
            </a:r>
            <a:r>
              <a:rPr lang="en-US" sz="1800" dirty="0" smtClean="0"/>
              <a:t> DELETE yang </a:t>
            </a:r>
            <a:r>
              <a:rPr lang="en-US" sz="1800" dirty="0" err="1" smtClean="0"/>
              <a:t>menghapus</a:t>
            </a:r>
            <a:r>
              <a:rPr lang="en-US" sz="1800" dirty="0" smtClean="0"/>
              <a:t> </a:t>
            </a:r>
            <a:r>
              <a:rPr lang="en-US" sz="1800" dirty="0" err="1" smtClean="0"/>
              <a:t>seluruh</a:t>
            </a:r>
            <a:r>
              <a:rPr lang="en-US" sz="1800" dirty="0" smtClean="0"/>
              <a:t> </a:t>
            </a:r>
            <a:r>
              <a:rPr lang="en-US" sz="1800" dirty="0" err="1" smtClean="0"/>
              <a:t>baris</a:t>
            </a:r>
            <a:r>
              <a:rPr lang="en-US" sz="1800" dirty="0" smtClean="0"/>
              <a:t>. 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:</a:t>
            </a:r>
          </a:p>
          <a:p>
            <a:pPr marL="359093" indent="-26828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TRUNCATE  </a:t>
            </a:r>
            <a:r>
              <a:rPr lang="en-US" sz="1800" dirty="0" err="1" smtClean="0"/>
              <a:t>t_mhs</a:t>
            </a:r>
            <a:endParaRPr lang="en-C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61633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b="1" dirty="0" smtClean="0"/>
              <a:t>Value</a:t>
            </a:r>
            <a:endParaRPr lang="en-US" sz="2000" dirty="0" smtClean="0"/>
          </a:p>
          <a:p>
            <a:pPr marL="273050" indent="-3175" algn="just">
              <a:buNone/>
            </a:pPr>
            <a:r>
              <a:rPr lang="en-US" sz="1800" dirty="0" smtClean="0"/>
              <a:t>Intersection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</a:t>
            </a:r>
            <a:r>
              <a:rPr lang="en-US" sz="1800" dirty="0" err="1" smtClean="0"/>
              <a:t>baris</a:t>
            </a:r>
            <a:r>
              <a:rPr lang="en-US" sz="1800" dirty="0" smtClean="0"/>
              <a:t> (record)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kolom</a:t>
            </a:r>
            <a:r>
              <a:rPr lang="en-US" sz="1800" dirty="0" smtClean="0"/>
              <a:t> (field)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value.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kata</a:t>
            </a:r>
            <a:r>
              <a:rPr lang="en-US" sz="1800" dirty="0" smtClean="0"/>
              <a:t> lain value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actual </a:t>
            </a:r>
            <a:r>
              <a:rPr lang="en-US" sz="1800" dirty="0" err="1" smtClean="0"/>
              <a:t>dari</a:t>
            </a:r>
            <a:r>
              <a:rPr lang="en-US" sz="1800" dirty="0" smtClean="0"/>
              <a:t> element data.</a:t>
            </a:r>
          </a:p>
          <a:p>
            <a:pPr lvl="0">
              <a:buNone/>
            </a:pPr>
            <a:r>
              <a:rPr lang="en-US" sz="2000" b="1" dirty="0" smtClean="0"/>
              <a:t>DBMS (Database Management System DBMS) </a:t>
            </a:r>
            <a:endParaRPr lang="en-US" sz="2000" dirty="0" smtClean="0"/>
          </a:p>
          <a:p>
            <a:pPr marL="273050" indent="-3175" algn="just">
              <a:buNone/>
            </a:pPr>
            <a:r>
              <a:rPr lang="en-US" sz="1800" dirty="0" err="1" smtClean="0"/>
              <a:t>Manajemen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Basis Data (Database Management System DBMS)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</a:t>
            </a:r>
            <a:r>
              <a:rPr lang="en-US" sz="1800" dirty="0" err="1" smtClean="0"/>
              <a:t>lunak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didesain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membantu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hal</a:t>
            </a:r>
            <a:r>
              <a:rPr lang="en-US" sz="1800" dirty="0" smtClean="0"/>
              <a:t> </a:t>
            </a:r>
            <a:r>
              <a:rPr lang="en-US" sz="1800" dirty="0" err="1" smtClean="0"/>
              <a:t>pemeliharaan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utilitas</a:t>
            </a:r>
            <a:r>
              <a:rPr lang="en-US" sz="1800" dirty="0" smtClean="0"/>
              <a:t> </a:t>
            </a:r>
            <a:r>
              <a:rPr lang="en-US" sz="1800" dirty="0" err="1" smtClean="0"/>
              <a:t>kumpulan</a:t>
            </a:r>
            <a:r>
              <a:rPr lang="en-US" sz="1800" dirty="0" smtClean="0"/>
              <a:t> data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jumlah</a:t>
            </a:r>
            <a:r>
              <a:rPr lang="en-US" sz="1800" dirty="0" smtClean="0"/>
              <a:t> </a:t>
            </a:r>
            <a:r>
              <a:rPr lang="en-US" sz="1800" dirty="0" err="1" smtClean="0"/>
              <a:t>besar</a:t>
            </a:r>
            <a:r>
              <a:rPr lang="en-US" sz="1800" dirty="0" smtClean="0"/>
              <a:t>.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000" b="1" u="sng" dirty="0" err="1" smtClean="0"/>
              <a:t>Perintah</a:t>
            </a:r>
            <a:r>
              <a:rPr lang="en-CA" sz="2000" b="1" u="sng" dirty="0" smtClean="0"/>
              <a:t> JOIN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Perintah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menggabung</a:t>
            </a:r>
            <a:r>
              <a:rPr lang="en-US" sz="1800" dirty="0" smtClean="0"/>
              <a:t>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table. 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: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SELECT  t1.nama, t2.kd_mk, t2.nilai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 FROM  </a:t>
            </a:r>
            <a:r>
              <a:rPr lang="en-US" sz="1800" dirty="0" err="1" smtClean="0"/>
              <a:t>t_mhs</a:t>
            </a:r>
            <a:r>
              <a:rPr lang="en-US" sz="1800" dirty="0" smtClean="0"/>
              <a:t>  AS  t1  INNER JOIN </a:t>
            </a:r>
            <a:r>
              <a:rPr lang="en-US" sz="1800" dirty="0" err="1" smtClean="0"/>
              <a:t>t_nilai</a:t>
            </a:r>
            <a:r>
              <a:rPr lang="en-US" sz="1800" dirty="0" smtClean="0"/>
              <a:t> AS t2 ON t1.npm = t2.npm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000" b="1" u="sng" dirty="0" err="1" smtClean="0"/>
              <a:t>Perintah</a:t>
            </a:r>
            <a:r>
              <a:rPr lang="en-CA" sz="2000" b="1" u="sng" dirty="0" smtClean="0"/>
              <a:t> Update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 err="1" smtClean="0"/>
              <a:t>Perintah</a:t>
            </a:r>
            <a:r>
              <a:rPr lang="en-CA" sz="1800" dirty="0" smtClean="0"/>
              <a:t> </a:t>
            </a:r>
            <a:r>
              <a:rPr lang="en-CA" sz="1800" dirty="0" err="1" smtClean="0"/>
              <a:t>untuk</a:t>
            </a:r>
            <a:r>
              <a:rPr lang="en-CA" sz="1800" dirty="0" smtClean="0"/>
              <a:t> update </a:t>
            </a:r>
            <a:r>
              <a:rPr lang="en-CA" sz="1800" dirty="0" err="1" smtClean="0"/>
              <a:t>dengan</a:t>
            </a:r>
            <a:r>
              <a:rPr lang="en-CA" sz="1800" dirty="0" smtClean="0"/>
              <a:t> </a:t>
            </a:r>
            <a:r>
              <a:rPr lang="en-CA" sz="1800" dirty="0" err="1" smtClean="0"/>
              <a:t>kondisi</a:t>
            </a:r>
            <a:r>
              <a:rPr lang="en-CA" sz="1800" dirty="0" smtClean="0"/>
              <a:t> </a:t>
            </a:r>
            <a:r>
              <a:rPr lang="en-CA" sz="1800" dirty="0" err="1" smtClean="0"/>
              <a:t>tertentu</a:t>
            </a:r>
            <a:r>
              <a:rPr lang="en-CA" sz="1800" dirty="0" smtClean="0"/>
              <a:t>.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UPDATE [LOW_PRIORITY] </a:t>
            </a:r>
            <a:r>
              <a:rPr lang="en-US" sz="1800" i="1" dirty="0" err="1" smtClean="0"/>
              <a:t>tbl_name</a:t>
            </a:r>
            <a:r>
              <a:rPr lang="en-US" sz="1800" dirty="0" smtClean="0"/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   SET </a:t>
            </a:r>
            <a:r>
              <a:rPr lang="en-US" sz="1800" i="1" dirty="0" smtClean="0"/>
              <a:t>col_name1</a:t>
            </a:r>
            <a:r>
              <a:rPr lang="en-US" sz="1800" dirty="0" smtClean="0"/>
              <a:t>=</a:t>
            </a:r>
            <a:r>
              <a:rPr lang="en-US" sz="1800" i="1" dirty="0" smtClean="0"/>
              <a:t>expr1</a:t>
            </a:r>
            <a:r>
              <a:rPr lang="en-US" sz="1800" dirty="0" smtClean="0"/>
              <a:t> [, </a:t>
            </a:r>
            <a:r>
              <a:rPr lang="en-US" sz="1800" i="1" dirty="0" smtClean="0"/>
              <a:t>col_name2</a:t>
            </a:r>
            <a:r>
              <a:rPr lang="en-US" sz="1800" dirty="0" smtClean="0"/>
              <a:t>=</a:t>
            </a:r>
            <a:r>
              <a:rPr lang="en-US" sz="1800" i="1" dirty="0" smtClean="0"/>
              <a:t>expr2</a:t>
            </a:r>
            <a:r>
              <a:rPr lang="en-US" sz="1800" dirty="0" smtClean="0"/>
              <a:t> ...]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   [WHERE </a:t>
            </a:r>
            <a:r>
              <a:rPr lang="en-US" sz="1800" i="1" dirty="0" err="1" smtClean="0"/>
              <a:t>where_condition</a:t>
            </a:r>
            <a:r>
              <a:rPr lang="en-US" sz="1800" dirty="0" smtClean="0"/>
              <a:t>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Contoh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UPDATE </a:t>
            </a:r>
            <a:r>
              <a:rPr lang="en-US" sz="1800" dirty="0" err="1" smtClean="0"/>
              <a:t>t_nilai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 SET </a:t>
            </a:r>
            <a:r>
              <a:rPr lang="en-US" sz="1800" dirty="0" err="1" smtClean="0"/>
              <a:t>nilai</a:t>
            </a:r>
            <a:r>
              <a:rPr lang="en-US" sz="1800" dirty="0" smtClean="0"/>
              <a:t>=80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 WHERE </a:t>
            </a:r>
            <a:r>
              <a:rPr lang="en-US" sz="1800" dirty="0" err="1" smtClean="0"/>
              <a:t>npm</a:t>
            </a:r>
            <a:r>
              <a:rPr lang="en-US" sz="1800" dirty="0" smtClean="0"/>
              <a:t>='001' and </a:t>
            </a:r>
            <a:r>
              <a:rPr lang="en-US" sz="1800" dirty="0" err="1" smtClean="0"/>
              <a:t>kd_mk</a:t>
            </a:r>
            <a:r>
              <a:rPr lang="en-US" sz="1800" dirty="0" smtClean="0"/>
              <a:t>='KD_02'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      </a:t>
            </a:r>
            <a:endParaRPr lang="en-C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000" b="1" u="sng" dirty="0" smtClean="0"/>
              <a:t>Function &amp; Operator </a:t>
            </a:r>
          </a:p>
          <a:p>
            <a:pPr marL="365125" indent="-365125">
              <a:lnSpc>
                <a:spcPct val="120000"/>
              </a:lnSpc>
              <a:spcBef>
                <a:spcPts val="0"/>
              </a:spcBef>
            </a:pPr>
            <a:r>
              <a:rPr lang="en-CA" sz="1800" dirty="0" smtClean="0"/>
              <a:t>AVG (</a:t>
            </a:r>
            <a:r>
              <a:rPr lang="en-CA" sz="1800" dirty="0" err="1" smtClean="0"/>
              <a:t>expr</a:t>
            </a:r>
            <a:r>
              <a:rPr lang="en-CA" sz="1800" dirty="0" smtClean="0"/>
              <a:t>)</a:t>
            </a:r>
            <a:endParaRPr lang="en-US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Menentukan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rata </a:t>
            </a:r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 </a:t>
            </a:r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 smtClean="0"/>
              <a:t>SELECT AVG(</a:t>
            </a:r>
            <a:r>
              <a:rPr lang="en-CA" sz="1800" dirty="0" err="1" smtClean="0"/>
              <a:t>nilai</a:t>
            </a:r>
            <a:r>
              <a:rPr lang="en-CA" sz="1800" dirty="0" smtClean="0"/>
              <a:t>) FROM </a:t>
            </a:r>
            <a:r>
              <a:rPr lang="en-CA" sz="1800" dirty="0" err="1" smtClean="0"/>
              <a:t>t_nilai</a:t>
            </a:r>
            <a:endParaRPr lang="en-CA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SELECT  </a:t>
            </a:r>
            <a:r>
              <a:rPr lang="en-US" sz="1800" dirty="0" err="1" smtClean="0"/>
              <a:t>npm</a:t>
            </a:r>
            <a:r>
              <a:rPr lang="en-US" sz="1800" dirty="0" smtClean="0"/>
              <a:t>, AVG(</a:t>
            </a:r>
            <a:r>
              <a:rPr lang="en-US" sz="1800" dirty="0" err="1" smtClean="0"/>
              <a:t>nilai</a:t>
            </a:r>
            <a:r>
              <a:rPr lang="en-US" sz="1800" dirty="0" smtClean="0"/>
              <a:t>) FROM </a:t>
            </a:r>
            <a:r>
              <a:rPr lang="en-US" sz="1800" dirty="0" err="1" smtClean="0"/>
              <a:t>t_nilai</a:t>
            </a:r>
            <a:r>
              <a:rPr lang="en-US" sz="1800" dirty="0" smtClean="0"/>
              <a:t> GROUP BY </a:t>
            </a:r>
            <a:r>
              <a:rPr lang="en-US" sz="1800" dirty="0" err="1" smtClean="0"/>
              <a:t>npm</a:t>
            </a:r>
            <a:endParaRPr lang="en-US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365125" indent="-365125">
              <a:lnSpc>
                <a:spcPct val="120000"/>
              </a:lnSpc>
              <a:spcBef>
                <a:spcPts val="0"/>
              </a:spcBef>
            </a:pPr>
            <a:r>
              <a:rPr lang="en-CA" sz="1800" dirty="0" smtClean="0"/>
              <a:t>SUM (</a:t>
            </a:r>
            <a:r>
              <a:rPr lang="en-CA" sz="1800" dirty="0" err="1" smtClean="0"/>
              <a:t>expr</a:t>
            </a:r>
            <a:r>
              <a:rPr lang="en-CA" sz="1800" dirty="0" smtClean="0"/>
              <a:t>)</a:t>
            </a:r>
            <a:endParaRPr lang="en-US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Menentukan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jumlah</a:t>
            </a:r>
            <a:r>
              <a:rPr lang="en-US" sz="1800" dirty="0" smtClean="0"/>
              <a:t> </a:t>
            </a:r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 </a:t>
            </a:r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 smtClean="0"/>
              <a:t>SELECT AVG(</a:t>
            </a:r>
            <a:r>
              <a:rPr lang="en-CA" sz="1800" dirty="0" err="1" smtClean="0"/>
              <a:t>nilai</a:t>
            </a:r>
            <a:r>
              <a:rPr lang="en-CA" sz="1800" dirty="0" smtClean="0"/>
              <a:t>) FROM </a:t>
            </a:r>
            <a:r>
              <a:rPr lang="en-CA" sz="1800" dirty="0" err="1" smtClean="0"/>
              <a:t>t_nilai</a:t>
            </a:r>
            <a:endParaRPr lang="en-CA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SELECT  </a:t>
            </a:r>
            <a:r>
              <a:rPr lang="en-US" sz="1800" dirty="0" err="1" smtClean="0"/>
              <a:t>npm</a:t>
            </a:r>
            <a:r>
              <a:rPr lang="en-US" sz="1800" dirty="0" smtClean="0"/>
              <a:t>, SUM(</a:t>
            </a:r>
            <a:r>
              <a:rPr lang="en-US" sz="1800" dirty="0" err="1" smtClean="0"/>
              <a:t>nilai</a:t>
            </a:r>
            <a:r>
              <a:rPr lang="en-US" sz="1800" dirty="0" smtClean="0"/>
              <a:t>) FROM </a:t>
            </a:r>
            <a:r>
              <a:rPr lang="en-US" sz="1800" dirty="0" err="1" smtClean="0"/>
              <a:t>t_nilai</a:t>
            </a:r>
            <a:r>
              <a:rPr lang="en-US" sz="1800" dirty="0" smtClean="0"/>
              <a:t> GROUP BY </a:t>
            </a:r>
            <a:r>
              <a:rPr lang="en-US" sz="1800" dirty="0" err="1" smtClean="0"/>
              <a:t>npm</a:t>
            </a:r>
            <a:endParaRPr lang="en-US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 err="1" smtClean="0"/>
              <a:t>Jelaskan</a:t>
            </a:r>
            <a:r>
              <a:rPr lang="en-CA" sz="1800" dirty="0" smtClean="0"/>
              <a:t> </a:t>
            </a:r>
            <a:r>
              <a:rPr lang="en-CA" sz="1800" dirty="0" err="1" smtClean="0"/>
              <a:t>apakah</a:t>
            </a:r>
            <a:r>
              <a:rPr lang="en-CA" sz="1800" dirty="0" smtClean="0"/>
              <a:t> </a:t>
            </a:r>
            <a:r>
              <a:rPr lang="en-CA" sz="1800" dirty="0" err="1" smtClean="0"/>
              <a:t>statemant</a:t>
            </a:r>
            <a:r>
              <a:rPr lang="en-CA" sz="1800" dirty="0" smtClean="0"/>
              <a:t> </a:t>
            </a:r>
            <a:r>
              <a:rPr lang="en-CA" sz="1800" dirty="0" err="1" smtClean="0"/>
              <a:t>berikut</a:t>
            </a:r>
            <a:r>
              <a:rPr lang="en-CA" sz="1800" dirty="0" smtClean="0"/>
              <a:t> </a:t>
            </a:r>
            <a:r>
              <a:rPr lang="en-CA" sz="1800" dirty="0" err="1" smtClean="0"/>
              <a:t>benar</a:t>
            </a:r>
            <a:r>
              <a:rPr lang="en-CA" sz="1800" dirty="0" smtClean="0"/>
              <a:t> </a:t>
            </a:r>
            <a:r>
              <a:rPr lang="en-CA" sz="1800" dirty="0" err="1" smtClean="0"/>
              <a:t>atau</a:t>
            </a:r>
            <a:r>
              <a:rPr lang="en-CA" sz="1800" dirty="0" smtClean="0"/>
              <a:t> </a:t>
            </a:r>
            <a:r>
              <a:rPr lang="en-CA" sz="1800" dirty="0" err="1" smtClean="0"/>
              <a:t>salah</a:t>
            </a:r>
            <a:r>
              <a:rPr lang="en-CA" sz="1800" dirty="0" smtClean="0"/>
              <a:t>:</a:t>
            </a:r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SELECT  </a:t>
            </a:r>
            <a:r>
              <a:rPr lang="en-US" sz="1800" dirty="0" err="1" smtClean="0"/>
              <a:t>npm</a:t>
            </a:r>
            <a:r>
              <a:rPr lang="en-US" sz="1800" dirty="0" smtClean="0"/>
              <a:t>, SUM(</a:t>
            </a:r>
            <a:r>
              <a:rPr lang="en-US" sz="1800" dirty="0" err="1" smtClean="0"/>
              <a:t>nilai</a:t>
            </a:r>
            <a:r>
              <a:rPr lang="en-US" sz="1800" dirty="0" smtClean="0"/>
              <a:t>) FROM </a:t>
            </a:r>
            <a:r>
              <a:rPr lang="en-US" sz="1800" dirty="0" err="1" smtClean="0"/>
              <a:t>t_nilai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000" b="1" u="sng" dirty="0" smtClean="0"/>
              <a:t>Function &amp; Operator </a:t>
            </a:r>
          </a:p>
          <a:p>
            <a:pPr marL="365125" indent="-365125">
              <a:lnSpc>
                <a:spcPct val="120000"/>
              </a:lnSpc>
              <a:spcBef>
                <a:spcPts val="0"/>
              </a:spcBef>
            </a:pPr>
            <a:r>
              <a:rPr lang="en-CA" sz="1800" dirty="0" smtClean="0"/>
              <a:t>COUNT</a:t>
            </a:r>
            <a:endParaRPr lang="en-US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Menentukan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jumlah</a:t>
            </a:r>
            <a:r>
              <a:rPr lang="en-US" sz="1800" dirty="0" smtClean="0"/>
              <a:t> </a:t>
            </a:r>
            <a:r>
              <a:rPr lang="en-US" sz="1800" dirty="0" err="1" smtClean="0"/>
              <a:t>baris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kosong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didapatkan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perintah</a:t>
            </a:r>
            <a:r>
              <a:rPr lang="en-US" sz="1800" dirty="0" smtClean="0"/>
              <a:t> SELECT</a:t>
            </a:r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 </a:t>
            </a:r>
          </a:p>
          <a:p>
            <a:pPr marL="715963" lvl="1" indent="-352425">
              <a:lnSpc>
                <a:spcPct val="120000"/>
              </a:lnSpc>
              <a:spcBef>
                <a:spcPts val="0"/>
              </a:spcBef>
            </a:pPr>
            <a:r>
              <a:rPr lang="en-CA" sz="1800" dirty="0" smtClean="0"/>
              <a:t>SELECT  COUNT(*) FROM </a:t>
            </a:r>
            <a:r>
              <a:rPr lang="en-CA" sz="1800" dirty="0" err="1" smtClean="0"/>
              <a:t>t_nilai</a:t>
            </a:r>
            <a:endParaRPr lang="en-CA" sz="1800" dirty="0" smtClean="0"/>
          </a:p>
          <a:p>
            <a:pPr marL="715963" lvl="1" indent="-352425">
              <a:lnSpc>
                <a:spcPct val="120000"/>
              </a:lnSpc>
              <a:spcBef>
                <a:spcPts val="0"/>
              </a:spcBef>
            </a:pPr>
            <a:r>
              <a:rPr lang="en-CA" sz="1800" dirty="0" smtClean="0"/>
              <a:t>SELECT  COUNT(</a:t>
            </a:r>
            <a:r>
              <a:rPr lang="en-CA" sz="1800" dirty="0" err="1" smtClean="0"/>
              <a:t>nilai</a:t>
            </a:r>
            <a:r>
              <a:rPr lang="en-CA" sz="1800" dirty="0" smtClean="0"/>
              <a:t>) FROM </a:t>
            </a:r>
            <a:r>
              <a:rPr lang="en-CA" sz="1800" dirty="0" err="1" smtClean="0"/>
              <a:t>t_nilai</a:t>
            </a:r>
            <a:endParaRPr lang="en-CA" sz="1800" dirty="0" smtClean="0"/>
          </a:p>
          <a:p>
            <a:pPr marL="715963" lvl="1" indent="-352425">
              <a:lnSpc>
                <a:spcPct val="120000"/>
              </a:lnSpc>
              <a:spcBef>
                <a:spcPts val="0"/>
              </a:spcBef>
            </a:pPr>
            <a:endParaRPr lang="en-CA" sz="1800" dirty="0" smtClean="0"/>
          </a:p>
          <a:p>
            <a:pPr marL="365125" indent="-365125">
              <a:lnSpc>
                <a:spcPct val="120000"/>
              </a:lnSpc>
              <a:spcBef>
                <a:spcPts val="0"/>
              </a:spcBef>
            </a:pPr>
            <a:r>
              <a:rPr lang="en-CA" sz="1800" dirty="0" smtClean="0"/>
              <a:t>CONCAT</a:t>
            </a:r>
            <a:endParaRPr lang="en-US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 err="1" smtClean="0"/>
              <a:t>Digunakan</a:t>
            </a:r>
            <a:r>
              <a:rPr lang="en-CA" sz="1800" dirty="0" smtClean="0"/>
              <a:t> </a:t>
            </a:r>
            <a:r>
              <a:rPr lang="en-CA" sz="1800" dirty="0" err="1" smtClean="0"/>
              <a:t>untuk</a:t>
            </a:r>
            <a:r>
              <a:rPr lang="en-CA" sz="1800" dirty="0" smtClean="0"/>
              <a:t> </a:t>
            </a:r>
            <a:r>
              <a:rPr lang="en-CA" sz="1800" dirty="0" err="1" smtClean="0"/>
              <a:t>menggabungkan</a:t>
            </a:r>
            <a:r>
              <a:rPr lang="en-CA" sz="1800" dirty="0" smtClean="0"/>
              <a:t> </a:t>
            </a:r>
            <a:r>
              <a:rPr lang="en-CA" sz="1800" dirty="0" err="1" smtClean="0"/>
              <a:t>beberapa</a:t>
            </a:r>
            <a:r>
              <a:rPr lang="en-CA" sz="1800" dirty="0" smtClean="0"/>
              <a:t> string </a:t>
            </a:r>
            <a:endParaRPr lang="en-US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 </a:t>
            </a:r>
          </a:p>
          <a:p>
            <a:pPr marL="715963" lvl="1" indent="-352425">
              <a:lnSpc>
                <a:spcPct val="120000"/>
              </a:lnSpc>
              <a:spcBef>
                <a:spcPts val="0"/>
              </a:spcBef>
            </a:pPr>
            <a:r>
              <a:rPr lang="en-CA" sz="1800" dirty="0" smtClean="0"/>
              <a:t>SELECT  CONCAT(</a:t>
            </a:r>
            <a:r>
              <a:rPr lang="en-CA" sz="1800" dirty="0" err="1" smtClean="0"/>
              <a:t>npm</a:t>
            </a:r>
            <a:r>
              <a:rPr lang="en-CA" sz="1800" dirty="0" smtClean="0"/>
              <a:t>, </a:t>
            </a:r>
            <a:r>
              <a:rPr lang="en-CA" sz="1800" dirty="0" err="1" smtClean="0"/>
              <a:t>nama</a:t>
            </a:r>
            <a:r>
              <a:rPr lang="en-CA" sz="1800" dirty="0" smtClean="0"/>
              <a:t>, </a:t>
            </a:r>
            <a:r>
              <a:rPr lang="en-CA" sz="1800" dirty="0" err="1" smtClean="0"/>
              <a:t>alamat</a:t>
            </a:r>
            <a:r>
              <a:rPr lang="en-CA" sz="1800" dirty="0" smtClean="0"/>
              <a:t>) FROM </a:t>
            </a:r>
            <a:r>
              <a:rPr lang="en-CA" sz="1800" dirty="0" err="1" smtClean="0"/>
              <a:t>t_mhs</a:t>
            </a:r>
            <a:endParaRPr lang="en-C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000" b="1" u="sng" dirty="0" err="1" smtClean="0"/>
              <a:t>Predikat</a:t>
            </a:r>
            <a:r>
              <a:rPr lang="en-CA" sz="2000" b="1" u="sng" dirty="0" smtClean="0"/>
              <a:t> </a:t>
            </a:r>
          </a:p>
          <a:p>
            <a:pPr marL="365125" indent="-365125">
              <a:lnSpc>
                <a:spcPct val="120000"/>
              </a:lnSpc>
              <a:spcBef>
                <a:spcPts val="0"/>
              </a:spcBef>
            </a:pPr>
            <a:r>
              <a:rPr lang="en-CA" sz="1800" dirty="0" smtClean="0"/>
              <a:t>In</a:t>
            </a:r>
            <a:endParaRPr lang="en-US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Dipakai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menguji</a:t>
            </a:r>
            <a:r>
              <a:rPr lang="en-US" sz="1800" dirty="0" smtClean="0"/>
              <a:t> </a:t>
            </a:r>
            <a:r>
              <a:rPr lang="en-US" sz="1800" dirty="0" err="1" smtClean="0"/>
              <a:t>apakah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terdapat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query. </a:t>
            </a:r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 </a:t>
            </a:r>
          </a:p>
          <a:p>
            <a:pPr marL="715963" lvl="1" indent="-352425">
              <a:lnSpc>
                <a:spcPct val="120000"/>
              </a:lnSpc>
              <a:spcBef>
                <a:spcPts val="0"/>
              </a:spcBef>
            </a:pPr>
            <a:r>
              <a:rPr lang="en-CA" sz="1800" dirty="0" smtClean="0"/>
              <a:t>SELECT  FROM </a:t>
            </a:r>
            <a:r>
              <a:rPr lang="en-CA" sz="1800" dirty="0" err="1" smtClean="0"/>
              <a:t>t_nilai</a:t>
            </a:r>
            <a:r>
              <a:rPr lang="en-CA" sz="1800" dirty="0" smtClean="0"/>
              <a:t> WHERE </a:t>
            </a:r>
            <a:r>
              <a:rPr lang="en-CA" sz="1800" dirty="0" err="1" smtClean="0"/>
              <a:t>nilai</a:t>
            </a:r>
            <a:r>
              <a:rPr lang="en-CA" sz="1800" dirty="0" smtClean="0"/>
              <a:t> in (80, 90, 100)</a:t>
            </a:r>
          </a:p>
          <a:p>
            <a:pPr marL="715963" lvl="1" indent="-352425">
              <a:lnSpc>
                <a:spcPct val="120000"/>
              </a:lnSpc>
              <a:spcBef>
                <a:spcPts val="0"/>
              </a:spcBef>
              <a:buNone/>
            </a:pPr>
            <a:endParaRPr lang="en-CA" sz="1800" dirty="0" smtClean="0"/>
          </a:p>
          <a:p>
            <a:pPr marL="365125" indent="-365125">
              <a:lnSpc>
                <a:spcPct val="120000"/>
              </a:lnSpc>
              <a:spcBef>
                <a:spcPts val="0"/>
              </a:spcBef>
            </a:pPr>
            <a:r>
              <a:rPr lang="en-CA" sz="1800" dirty="0" smtClean="0"/>
              <a:t>Like</a:t>
            </a:r>
            <a:endParaRPr lang="en-US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 err="1" smtClean="0"/>
              <a:t>Digunakan</a:t>
            </a:r>
            <a:r>
              <a:rPr lang="en-CA" sz="1800" dirty="0" smtClean="0"/>
              <a:t> </a:t>
            </a:r>
            <a:r>
              <a:rPr lang="en-CA" sz="1800" dirty="0" err="1" smtClean="0"/>
              <a:t>untuk</a:t>
            </a:r>
            <a:r>
              <a:rPr lang="en-CA" sz="1800" dirty="0" smtClean="0"/>
              <a:t> </a:t>
            </a:r>
            <a:r>
              <a:rPr lang="en-CA" sz="1800" dirty="0" err="1" smtClean="0"/>
              <a:t>menguji</a:t>
            </a:r>
            <a:r>
              <a:rPr lang="en-CA" sz="1800" dirty="0" smtClean="0"/>
              <a:t> </a:t>
            </a:r>
            <a:r>
              <a:rPr lang="en-CA" sz="1800" dirty="0" err="1" smtClean="0"/>
              <a:t>apakah</a:t>
            </a:r>
            <a:r>
              <a:rPr lang="en-CA" sz="1800" dirty="0" smtClean="0"/>
              <a:t> </a:t>
            </a:r>
            <a:r>
              <a:rPr lang="en-CA" sz="1800" dirty="0" err="1" smtClean="0"/>
              <a:t>suatu</a:t>
            </a:r>
            <a:r>
              <a:rPr lang="en-CA" sz="1800" dirty="0" smtClean="0"/>
              <a:t> </a:t>
            </a:r>
            <a:r>
              <a:rPr lang="en-CA" sz="1800" dirty="0" err="1" smtClean="0"/>
              <a:t>teks</a:t>
            </a:r>
            <a:r>
              <a:rPr lang="en-CA" sz="1800" dirty="0" smtClean="0"/>
              <a:t> </a:t>
            </a:r>
            <a:r>
              <a:rPr lang="en-CA" sz="1800" dirty="0" err="1" smtClean="0"/>
              <a:t>mirip</a:t>
            </a:r>
            <a:r>
              <a:rPr lang="en-CA" sz="1800" dirty="0" smtClean="0"/>
              <a:t> </a:t>
            </a:r>
            <a:r>
              <a:rPr lang="en-CA" sz="1800" dirty="0" err="1" smtClean="0"/>
              <a:t>dengan</a:t>
            </a:r>
            <a:r>
              <a:rPr lang="en-CA" sz="1800" dirty="0" smtClean="0"/>
              <a:t> </a:t>
            </a:r>
            <a:r>
              <a:rPr lang="en-CA" sz="1800" dirty="0" err="1" smtClean="0"/>
              <a:t>teks</a:t>
            </a:r>
            <a:r>
              <a:rPr lang="en-CA" sz="1800" dirty="0" smtClean="0"/>
              <a:t> </a:t>
            </a:r>
            <a:r>
              <a:rPr lang="en-CA" sz="1800" dirty="0" err="1" smtClean="0"/>
              <a:t>dalam</a:t>
            </a:r>
            <a:r>
              <a:rPr lang="en-CA" sz="1800" dirty="0" smtClean="0"/>
              <a:t> </a:t>
            </a:r>
            <a:r>
              <a:rPr lang="en-CA" sz="1800" dirty="0" err="1" smtClean="0"/>
              <a:t>quaery</a:t>
            </a:r>
            <a:r>
              <a:rPr lang="en-CA" sz="1800" dirty="0" smtClean="0"/>
              <a:t>.</a:t>
            </a:r>
            <a:endParaRPr lang="en-US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 </a:t>
            </a:r>
          </a:p>
          <a:p>
            <a:pPr marL="715963" lvl="1" indent="-352425">
              <a:lnSpc>
                <a:spcPct val="120000"/>
              </a:lnSpc>
              <a:spcBef>
                <a:spcPts val="0"/>
              </a:spcBef>
            </a:pPr>
            <a:r>
              <a:rPr lang="en-CA" sz="1800" dirty="0" smtClean="0"/>
              <a:t>SELECT  FROM </a:t>
            </a:r>
            <a:r>
              <a:rPr lang="en-CA" sz="1800" dirty="0" err="1" smtClean="0"/>
              <a:t>t_nilai</a:t>
            </a:r>
            <a:r>
              <a:rPr lang="en-CA" sz="1800" dirty="0" smtClean="0"/>
              <a:t> WHERE  </a:t>
            </a:r>
            <a:r>
              <a:rPr lang="en-CA" sz="1800" dirty="0" err="1" smtClean="0"/>
              <a:t>nama</a:t>
            </a:r>
            <a:r>
              <a:rPr lang="en-CA" sz="1800" dirty="0" smtClean="0"/>
              <a:t> like ‘%SYARIF%’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4293096"/>
            <a:ext cx="8503920" cy="2117976"/>
          </a:xfrm>
        </p:spPr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sz="1800" dirty="0" smtClean="0"/>
              <a:t>1)  Dari 2 table </a:t>
            </a:r>
            <a:r>
              <a:rPr lang="en-US" sz="1800" dirty="0" err="1" smtClean="0"/>
              <a:t>diatas</a:t>
            </a:r>
            <a:r>
              <a:rPr lang="en-US" sz="1800" dirty="0" smtClean="0"/>
              <a:t>,  </a:t>
            </a:r>
            <a:r>
              <a:rPr lang="en-US" sz="1800" dirty="0" err="1" smtClean="0"/>
              <a:t>tuliskan</a:t>
            </a:r>
            <a:r>
              <a:rPr lang="en-US" sz="1800" dirty="0" smtClean="0"/>
              <a:t> </a:t>
            </a:r>
            <a:r>
              <a:rPr lang="en-US" sz="1800" dirty="0" err="1" smtClean="0"/>
              <a:t>hasil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perintah</a:t>
            </a:r>
            <a:r>
              <a:rPr lang="en-US" sz="1800" dirty="0" smtClean="0"/>
              <a:t> </a:t>
            </a:r>
            <a:r>
              <a:rPr lang="en-US" sz="1800" dirty="0" err="1" smtClean="0"/>
              <a:t>berikut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SELECT </a:t>
            </a:r>
            <a:r>
              <a:rPr lang="en-US" sz="1800" dirty="0" err="1" smtClean="0"/>
              <a:t>nomor_induk</a:t>
            </a:r>
            <a:r>
              <a:rPr lang="en-US" sz="1800" dirty="0" smtClean="0"/>
              <a:t>, </a:t>
            </a:r>
            <a:r>
              <a:rPr lang="en-US" sz="1800" dirty="0" err="1" smtClean="0"/>
              <a:t>gol_gaji</a:t>
            </a:r>
            <a:r>
              <a:rPr lang="en-US" sz="1800" dirty="0" smtClean="0"/>
              <a:t> from </a:t>
            </a:r>
            <a:r>
              <a:rPr lang="en-US" sz="1800" dirty="0" err="1" smtClean="0"/>
              <a:t>t_karyawan</a:t>
            </a:r>
            <a:r>
              <a:rPr lang="en-US" sz="1800" dirty="0" smtClean="0"/>
              <a:t> WHERE </a:t>
            </a:r>
            <a:r>
              <a:rPr lang="en-US" sz="1800" dirty="0" err="1" smtClean="0"/>
              <a:t>gol_gaji</a:t>
            </a:r>
            <a:r>
              <a:rPr lang="en-US" sz="1800" dirty="0" smtClean="0"/>
              <a:t> = “C”</a:t>
            </a:r>
          </a:p>
          <a:p>
            <a:r>
              <a:rPr lang="en-US" sz="1800" dirty="0" smtClean="0"/>
              <a:t>SELECT  t1.nama, t2.gaji  FROM  </a:t>
            </a:r>
            <a:r>
              <a:rPr lang="en-US" sz="1800" dirty="0" err="1" smtClean="0"/>
              <a:t>t_karyawan</a:t>
            </a:r>
            <a:r>
              <a:rPr lang="en-US" sz="1800" dirty="0" smtClean="0"/>
              <a:t>  AS  t1  INNER JOIN </a:t>
            </a:r>
            <a:r>
              <a:rPr lang="en-US" sz="1800" dirty="0" err="1" smtClean="0"/>
              <a:t>t_salary</a:t>
            </a:r>
            <a:r>
              <a:rPr lang="en-US" sz="1800" dirty="0" smtClean="0"/>
              <a:t> AS t2 ON t1.gol_gaji = t2. </a:t>
            </a:r>
            <a:r>
              <a:rPr lang="en-US" sz="1800" dirty="0" err="1" smtClean="0"/>
              <a:t>gol_gaji</a:t>
            </a:r>
            <a:endParaRPr lang="en-US" sz="1800" dirty="0" smtClean="0"/>
          </a:p>
          <a:p>
            <a:pPr marL="342900" indent="-342900">
              <a:buAutoNum type="arabicParenR" startAt="2"/>
            </a:pPr>
            <a:r>
              <a:rPr lang="en-US" sz="1800" dirty="0" err="1" smtClean="0"/>
              <a:t>Tuliskan</a:t>
            </a:r>
            <a:r>
              <a:rPr lang="en-US" sz="1800" dirty="0" smtClean="0"/>
              <a:t> </a:t>
            </a:r>
            <a:r>
              <a:rPr lang="en-US" sz="1800" dirty="0" err="1" smtClean="0"/>
              <a:t>perintah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menampilkan</a:t>
            </a:r>
            <a:r>
              <a:rPr lang="en-US" sz="1800" dirty="0" smtClean="0"/>
              <a:t> data </a:t>
            </a:r>
            <a:r>
              <a:rPr lang="en-US" sz="1800" dirty="0" err="1" smtClean="0"/>
              <a:t>karyawan</a:t>
            </a:r>
            <a:r>
              <a:rPr lang="en-US" sz="1800" dirty="0" smtClean="0"/>
              <a:t> 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gaji</a:t>
            </a:r>
            <a:r>
              <a:rPr lang="en-US" sz="1800" dirty="0" smtClean="0"/>
              <a:t> </a:t>
            </a:r>
            <a:r>
              <a:rPr lang="en-US" sz="1800" dirty="0" err="1" smtClean="0"/>
              <a:t>terbesar</a:t>
            </a:r>
            <a:r>
              <a:rPr lang="en-US" sz="1800" dirty="0" smtClean="0"/>
              <a:t>.</a:t>
            </a:r>
          </a:p>
          <a:p>
            <a:pPr marL="342900" indent="-342900">
              <a:buAutoNum type="arabicParenR" startAt="2"/>
            </a:pPr>
            <a:r>
              <a:rPr lang="en-US" sz="1800" dirty="0" err="1" smtClean="0"/>
              <a:t>Tuliskan</a:t>
            </a:r>
            <a:r>
              <a:rPr lang="en-US" sz="1800" dirty="0" smtClean="0"/>
              <a:t>  </a:t>
            </a:r>
            <a:r>
              <a:rPr lang="en-US" sz="1800" dirty="0" err="1" smtClean="0"/>
              <a:t>perintah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menampilkan</a:t>
            </a:r>
            <a:r>
              <a:rPr lang="en-US" sz="1800" dirty="0" smtClean="0"/>
              <a:t> </a:t>
            </a:r>
            <a:r>
              <a:rPr lang="en-US" sz="1800" dirty="0" err="1" smtClean="0"/>
              <a:t>jumlah</a:t>
            </a:r>
            <a:r>
              <a:rPr lang="en-US" sz="1800" dirty="0" smtClean="0"/>
              <a:t> </a:t>
            </a:r>
            <a:r>
              <a:rPr lang="en-US" sz="1800" dirty="0" err="1" smtClean="0"/>
              <a:t>baris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tabel</a:t>
            </a:r>
            <a:r>
              <a:rPr lang="en-US" sz="1800" dirty="0" smtClean="0"/>
              <a:t> </a:t>
            </a:r>
            <a:r>
              <a:rPr lang="en-US" sz="1800" dirty="0" err="1" smtClean="0"/>
              <a:t>t_karyawan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5536" y="1412776"/>
          <a:ext cx="6768752" cy="2808312"/>
        </p:xfrm>
        <a:graphic>
          <a:graphicData uri="http://schemas.openxmlformats.org/drawingml/2006/table">
            <a:tbl>
              <a:tblPr/>
              <a:tblGrid>
                <a:gridCol w="1376501"/>
                <a:gridCol w="1720626"/>
                <a:gridCol w="1266572"/>
                <a:gridCol w="397656"/>
                <a:gridCol w="1147084"/>
                <a:gridCol w="860313"/>
              </a:tblGrid>
              <a:tr h="38494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Tabel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: </a:t>
                      </a:r>
                      <a:r>
                        <a:rPr lang="en-US" sz="1600" dirty="0" err="1" smtClean="0">
                          <a:latin typeface="Times New Roman"/>
                          <a:ea typeface="Times New Roman"/>
                        </a:rPr>
                        <a:t>t_karyawan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Tabel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: </a:t>
                      </a:r>
                      <a:r>
                        <a:rPr lang="en-US" sz="1600" dirty="0" err="1" smtClean="0">
                          <a:latin typeface="Times New Roman"/>
                          <a:ea typeface="Times New Roman"/>
                        </a:rPr>
                        <a:t>t_salary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49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 dirty="0" err="1" smtClean="0">
                          <a:latin typeface="Times New Roman"/>
                          <a:ea typeface="Times New Roman"/>
                        </a:rPr>
                        <a:t>nomor_induk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 dirty="0" err="1" smtClean="0">
                          <a:latin typeface="Times New Roman"/>
                          <a:ea typeface="Times New Roman"/>
                        </a:rPr>
                        <a:t>nama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 dirty="0" err="1" smtClean="0">
                          <a:latin typeface="Times New Roman"/>
                          <a:ea typeface="Times New Roman"/>
                        </a:rPr>
                        <a:t>gol_gaji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 dirty="0" err="1" smtClean="0">
                          <a:latin typeface="Times New Roman"/>
                          <a:ea typeface="Times New Roman"/>
                        </a:rPr>
                        <a:t>gol_gaji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en-US" sz="1600" dirty="0" err="1" smtClean="0">
                          <a:latin typeface="Times New Roman"/>
                          <a:ea typeface="Times New Roman"/>
                        </a:rPr>
                        <a:t>aji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3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920416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Gringo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9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920654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Honasan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9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943056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Iwan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7 jt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6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930424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Yani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5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958391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57525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Autofit/>
          </a:bodyPr>
          <a:lstStyle/>
          <a:p>
            <a:pPr marL="365125" indent="-365125">
              <a:lnSpc>
                <a:spcPct val="120000"/>
              </a:lnSpc>
              <a:spcBef>
                <a:spcPts val="0"/>
              </a:spcBef>
            </a:pPr>
            <a:r>
              <a:rPr lang="en-CA" sz="1800" dirty="0" smtClean="0"/>
              <a:t>Operator Intersect</a:t>
            </a:r>
            <a:endParaRPr lang="en-US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Adakalanya</a:t>
            </a:r>
            <a:r>
              <a:rPr lang="en-US" sz="1800" dirty="0" smtClean="0"/>
              <a:t> </a:t>
            </a:r>
            <a:r>
              <a:rPr lang="en-US" sz="1800" dirty="0" err="1" smtClean="0"/>
              <a:t>perusahaan</a:t>
            </a:r>
            <a:r>
              <a:rPr lang="en-US" sz="1800" dirty="0" smtClean="0"/>
              <a:t> </a:t>
            </a:r>
            <a:r>
              <a:rPr lang="en-US" sz="1800" dirty="0" err="1" smtClean="0"/>
              <a:t>Anda</a:t>
            </a:r>
            <a:r>
              <a:rPr lang="en-US" sz="1800" dirty="0" smtClean="0"/>
              <a:t> </a:t>
            </a:r>
            <a:r>
              <a:rPr lang="en-US" sz="1800" dirty="0" err="1" smtClean="0"/>
              <a:t>mungkin</a:t>
            </a:r>
            <a:r>
              <a:rPr lang="en-US" sz="1800" dirty="0" smtClean="0"/>
              <a:t> </a:t>
            </a:r>
            <a:r>
              <a:rPr lang="en-US" sz="1800" dirty="0" err="1" smtClean="0"/>
              <a:t>mempunyai</a:t>
            </a:r>
            <a:r>
              <a:rPr lang="en-US" sz="1800" dirty="0" smtClean="0"/>
              <a:t> </a:t>
            </a:r>
            <a:r>
              <a:rPr lang="en-US" sz="1800" dirty="0" err="1" smtClean="0"/>
              <a:t>kantor</a:t>
            </a:r>
            <a:r>
              <a:rPr lang="en-US" sz="1800" dirty="0" smtClean="0"/>
              <a:t> </a:t>
            </a:r>
            <a:r>
              <a:rPr lang="en-US" sz="1800" dirty="0" err="1" smtClean="0"/>
              <a:t>cabang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tabel</a:t>
            </a:r>
            <a:r>
              <a:rPr lang="en-US" sz="1800" dirty="0" smtClean="0"/>
              <a:t> yang </a:t>
            </a:r>
            <a:r>
              <a:rPr lang="en-US" sz="1800" dirty="0" err="1" smtClean="0"/>
              <a:t>mirip</a:t>
            </a:r>
            <a:r>
              <a:rPr lang="en-US" sz="1800" dirty="0" smtClean="0"/>
              <a:t> </a:t>
            </a:r>
            <a:r>
              <a:rPr lang="en-US" sz="1800" dirty="0" err="1" smtClean="0"/>
              <a:t>tapi</a:t>
            </a:r>
            <a:r>
              <a:rPr lang="en-US" sz="1800" dirty="0" smtClean="0"/>
              <a:t> </a:t>
            </a:r>
            <a:r>
              <a:rPr lang="en-US" sz="1800" dirty="0" err="1" smtClean="0"/>
              <a:t>isinya</a:t>
            </a:r>
            <a:r>
              <a:rPr lang="en-US" sz="1800" dirty="0" smtClean="0"/>
              <a:t> </a:t>
            </a:r>
            <a:r>
              <a:rPr lang="en-US" sz="1800" dirty="0" err="1" smtClean="0"/>
              <a:t>berbeda</a:t>
            </a:r>
            <a:r>
              <a:rPr lang="en-US" sz="1800" dirty="0" smtClean="0"/>
              <a:t>. </a:t>
            </a:r>
            <a:r>
              <a:rPr lang="en-US" sz="1800" dirty="0" err="1" smtClean="0"/>
              <a:t>Misalnya</a:t>
            </a:r>
            <a:r>
              <a:rPr lang="en-US" sz="1800" dirty="0" smtClean="0"/>
              <a:t> </a:t>
            </a:r>
            <a:r>
              <a:rPr lang="en-US" sz="1800" dirty="0" err="1" smtClean="0"/>
              <a:t>nama</a:t>
            </a:r>
            <a:r>
              <a:rPr lang="en-US" sz="1800" dirty="0" smtClean="0"/>
              <a:t> </a:t>
            </a:r>
            <a:r>
              <a:rPr lang="en-US" sz="1800" dirty="0" err="1" smtClean="0"/>
              <a:t>tabel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, </a:t>
            </a:r>
            <a:r>
              <a:rPr lang="en-US" sz="1800" dirty="0" err="1" smtClean="0"/>
              <a:t>prod_bdg</a:t>
            </a:r>
            <a:r>
              <a:rPr lang="en-US" sz="1800" dirty="0" smtClean="0"/>
              <a:t> 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prod_jkt</a:t>
            </a:r>
            <a:r>
              <a:rPr lang="en-US" sz="1800" dirty="0" smtClean="0"/>
              <a:t>., yang </a:t>
            </a:r>
            <a:r>
              <a:rPr lang="en-US" sz="1800" dirty="0" err="1" smtClean="0"/>
              <a:t>terdiri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2 field </a:t>
            </a:r>
            <a:r>
              <a:rPr lang="en-US" sz="1800" dirty="0" err="1" smtClean="0"/>
              <a:t>kd_product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nama_product</a:t>
            </a:r>
            <a:r>
              <a:rPr lang="en-US" sz="1800" dirty="0" smtClean="0"/>
              <a:t>.  </a:t>
            </a:r>
            <a:endParaRPr lang="en-CA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dirty="0" smtClean="0"/>
              <a:t>SELECT</a:t>
            </a:r>
            <a:r>
              <a:rPr lang="en-CA" sz="1800" dirty="0" smtClean="0"/>
              <a:t>  </a:t>
            </a:r>
            <a:r>
              <a:rPr lang="en-CA" sz="1800" dirty="0" err="1" smtClean="0"/>
              <a:t>kd_product</a:t>
            </a:r>
            <a:r>
              <a:rPr lang="en-CA" sz="1800" dirty="0" smtClean="0"/>
              <a:t>, </a:t>
            </a:r>
            <a:r>
              <a:rPr lang="en-CA" sz="1800" dirty="0" err="1" smtClean="0"/>
              <a:t>nama_product</a:t>
            </a:r>
            <a:r>
              <a:rPr lang="en-CA" sz="1800" dirty="0" smtClean="0"/>
              <a:t> </a:t>
            </a:r>
            <a:r>
              <a:rPr lang="en-CA" sz="1800" b="1" dirty="0" smtClean="0"/>
              <a:t>FROM</a:t>
            </a:r>
            <a:r>
              <a:rPr lang="en-CA" sz="1800" dirty="0" smtClean="0"/>
              <a:t>  </a:t>
            </a:r>
            <a:r>
              <a:rPr lang="en-CA" sz="1800" dirty="0" err="1" smtClean="0"/>
              <a:t>prod_jkt</a:t>
            </a:r>
            <a:r>
              <a:rPr lang="en-CA" sz="1800" dirty="0" smtClean="0"/>
              <a:t> </a:t>
            </a:r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dirty="0" smtClean="0"/>
              <a:t>INTERSECT</a:t>
            </a:r>
            <a:r>
              <a:rPr lang="en-CA" sz="1800" dirty="0" smtClean="0"/>
              <a:t>  </a:t>
            </a:r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dirty="0" smtClean="0"/>
              <a:t>SELECT</a:t>
            </a:r>
            <a:r>
              <a:rPr lang="en-CA" sz="1800" dirty="0" smtClean="0"/>
              <a:t> </a:t>
            </a:r>
            <a:r>
              <a:rPr lang="en-CA" sz="1800" dirty="0" err="1" smtClean="0"/>
              <a:t>kd_product</a:t>
            </a:r>
            <a:r>
              <a:rPr lang="en-CA" sz="1800" dirty="0" smtClean="0"/>
              <a:t>, </a:t>
            </a:r>
            <a:r>
              <a:rPr lang="en-CA" sz="1800" dirty="0" err="1" smtClean="0"/>
              <a:t>nama_product</a:t>
            </a:r>
            <a:r>
              <a:rPr lang="en-CA" sz="1800" dirty="0" smtClean="0"/>
              <a:t> </a:t>
            </a:r>
            <a:r>
              <a:rPr lang="en-CA" sz="1800" b="1" dirty="0" smtClean="0"/>
              <a:t>FROM</a:t>
            </a:r>
            <a:r>
              <a:rPr lang="en-CA" sz="1800" dirty="0" smtClean="0"/>
              <a:t>  </a:t>
            </a:r>
            <a:r>
              <a:rPr lang="en-CA" sz="1800" dirty="0" err="1" smtClean="0"/>
              <a:t>prod_bdg</a:t>
            </a:r>
            <a:r>
              <a:rPr lang="en-CA" sz="1800" dirty="0" smtClean="0"/>
              <a:t> . </a:t>
            </a:r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 err="1" smtClean="0"/>
              <a:t>Perintah</a:t>
            </a:r>
            <a:r>
              <a:rPr lang="en-CA" sz="1800" dirty="0" smtClean="0"/>
              <a:t> </a:t>
            </a:r>
            <a:r>
              <a:rPr lang="en-CA" sz="1800" dirty="0" err="1" smtClean="0"/>
              <a:t>tersebut</a:t>
            </a:r>
            <a:r>
              <a:rPr lang="en-CA" sz="1800" dirty="0" smtClean="0"/>
              <a:t> </a:t>
            </a:r>
            <a:r>
              <a:rPr lang="en-CA" sz="1800" dirty="0" err="1" smtClean="0"/>
              <a:t>hanya</a:t>
            </a:r>
            <a:r>
              <a:rPr lang="en-CA" sz="1800" dirty="0" smtClean="0"/>
              <a:t> </a:t>
            </a:r>
            <a:r>
              <a:rPr lang="en-CA" sz="1800" dirty="0" err="1" smtClean="0"/>
              <a:t>akan</a:t>
            </a:r>
            <a:r>
              <a:rPr lang="en-CA" sz="1800" dirty="0" smtClean="0"/>
              <a:t> </a:t>
            </a:r>
            <a:r>
              <a:rPr lang="en-CA" sz="1800" dirty="0" err="1" smtClean="0"/>
              <a:t>menampilkan</a:t>
            </a:r>
            <a:r>
              <a:rPr lang="en-CA" sz="1800" dirty="0" smtClean="0"/>
              <a:t> </a:t>
            </a:r>
            <a:r>
              <a:rPr lang="en-CA" sz="1800" dirty="0" err="1" smtClean="0"/>
              <a:t>kode</a:t>
            </a:r>
            <a:r>
              <a:rPr lang="en-CA" sz="1800" dirty="0" smtClean="0"/>
              <a:t> product yang </a:t>
            </a:r>
            <a:r>
              <a:rPr lang="en-CA" sz="1800" dirty="0" err="1" smtClean="0"/>
              <a:t>sama</a:t>
            </a:r>
            <a:r>
              <a:rPr lang="en-CA" sz="1800" dirty="0" smtClean="0"/>
              <a:t> yang </a:t>
            </a:r>
            <a:r>
              <a:rPr lang="en-CA" sz="1800" dirty="0" err="1" smtClean="0"/>
              <a:t>ada</a:t>
            </a:r>
            <a:r>
              <a:rPr lang="en-CA" sz="1800" dirty="0" smtClean="0"/>
              <a:t> </a:t>
            </a:r>
            <a:r>
              <a:rPr lang="en-CA" sz="1800" dirty="0" err="1" smtClean="0"/>
              <a:t>dalam</a:t>
            </a:r>
            <a:r>
              <a:rPr lang="en-CA" sz="1800" dirty="0" smtClean="0"/>
              <a:t> </a:t>
            </a:r>
            <a:r>
              <a:rPr lang="en-CA" sz="1800" dirty="0" err="1" smtClean="0"/>
              <a:t>kedua</a:t>
            </a:r>
            <a:r>
              <a:rPr lang="en-CA" sz="1800" dirty="0" smtClean="0"/>
              <a:t> </a:t>
            </a:r>
            <a:r>
              <a:rPr lang="en-CA" sz="1800" dirty="0" err="1" smtClean="0"/>
              <a:t>tabel</a:t>
            </a:r>
            <a:r>
              <a:rPr lang="en-CA" sz="1800" dirty="0" smtClean="0"/>
              <a:t> </a:t>
            </a:r>
            <a:r>
              <a:rPr lang="en-CA" sz="1800" dirty="0" err="1" smtClean="0"/>
              <a:t>tersebut</a:t>
            </a:r>
            <a:r>
              <a:rPr lang="en-CA" sz="1800" dirty="0" smtClean="0"/>
              <a:t>.</a:t>
            </a:r>
            <a:endParaRPr lang="en-US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363538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9144000" cy="4902348"/>
          </a:xfrm>
        </p:spPr>
        <p:txBody>
          <a:bodyPr>
            <a:noAutofit/>
          </a:bodyPr>
          <a:lstStyle/>
          <a:p>
            <a:r>
              <a:rPr lang="en-US" sz="2400" dirty="0" smtClean="0"/>
              <a:t>CREATE ALGORITHM = UNDEFINED VIEW `</a:t>
            </a:r>
            <a:r>
              <a:rPr lang="en-US" sz="2400" dirty="0" err="1" smtClean="0"/>
              <a:t>v_nilai</a:t>
            </a:r>
            <a:r>
              <a:rPr lang="en-US" sz="2400" dirty="0" smtClean="0"/>
              <a:t>` AS SELECT * FROM </a:t>
            </a:r>
            <a:r>
              <a:rPr lang="en-US" sz="2400" dirty="0" err="1" smtClean="0"/>
              <a:t>t_nilai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9144000" cy="49023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SELECT t_mhs.npm, </a:t>
            </a:r>
            <a:r>
              <a:rPr lang="en-US" sz="2400" dirty="0" err="1" smtClean="0"/>
              <a:t>t_mhs.nama</a:t>
            </a:r>
            <a:r>
              <a:rPr lang="en-US" sz="2400" dirty="0" smtClean="0"/>
              <a:t>, </a:t>
            </a:r>
            <a:r>
              <a:rPr lang="en-US" sz="2400" dirty="0" err="1" smtClean="0"/>
              <a:t>t_nilai.kd_mk</a:t>
            </a:r>
            <a:r>
              <a:rPr lang="en-US" sz="2400" dirty="0" smtClean="0"/>
              <a:t>, </a:t>
            </a:r>
            <a:r>
              <a:rPr lang="en-US" sz="2400" dirty="0" err="1" smtClean="0"/>
              <a:t>t_nilai.nilai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de-DE" sz="2400" dirty="0" smtClean="0"/>
              <a:t>FROM t_mhs INNER JOIN t_nilai </a:t>
            </a:r>
          </a:p>
          <a:p>
            <a:pPr>
              <a:buNone/>
            </a:pPr>
            <a:r>
              <a:rPr lang="en-US" sz="2400" dirty="0" smtClean="0"/>
              <a:t>ON t_mhs.npm =t_nilai.npm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SELECT t1.npm, t1.nama, t2.kd_mk, t2.nilai </a:t>
            </a:r>
          </a:p>
          <a:p>
            <a:pPr>
              <a:buNone/>
            </a:pPr>
            <a:r>
              <a:rPr lang="de-DE" sz="2400" dirty="0" smtClean="0"/>
              <a:t>FROM t_mhs AS t1 INNER JOIN t_nilai AS t2 </a:t>
            </a:r>
          </a:p>
          <a:p>
            <a:pPr>
              <a:buNone/>
            </a:pPr>
            <a:r>
              <a:rPr lang="en-US" sz="2400" dirty="0" smtClean="0"/>
              <a:t>ON t1.npm =t2.npm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9144000" cy="49023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SELECT t_mhs.npm, </a:t>
            </a:r>
            <a:r>
              <a:rPr lang="en-US" sz="2400" dirty="0" err="1" smtClean="0"/>
              <a:t>t_mhs.nama</a:t>
            </a:r>
            <a:r>
              <a:rPr lang="en-US" sz="2400" dirty="0" smtClean="0"/>
              <a:t>, (SELECT </a:t>
            </a:r>
            <a:r>
              <a:rPr lang="en-US" sz="2400" dirty="0" err="1" smtClean="0"/>
              <a:t>t_mk.nama_mk</a:t>
            </a:r>
            <a:r>
              <a:rPr lang="en-US" sz="2400" dirty="0" smtClean="0"/>
              <a:t> FROM </a:t>
            </a:r>
            <a:r>
              <a:rPr lang="en-US" sz="2400" dirty="0" err="1" smtClean="0"/>
              <a:t>t_mk</a:t>
            </a:r>
            <a:r>
              <a:rPr lang="en-US" sz="2400" dirty="0" smtClean="0"/>
              <a:t> WHERE </a:t>
            </a:r>
            <a:r>
              <a:rPr lang="en-US" sz="2400" dirty="0" err="1" smtClean="0"/>
              <a:t>t_mk.kd_mk</a:t>
            </a:r>
            <a:r>
              <a:rPr lang="en-US" sz="2400" dirty="0" smtClean="0"/>
              <a:t> =</a:t>
            </a:r>
            <a:r>
              <a:rPr lang="en-US" sz="2400" dirty="0" err="1" smtClean="0"/>
              <a:t>t_nilai.kd_mk</a:t>
            </a:r>
            <a:r>
              <a:rPr lang="en-US" sz="2400" dirty="0" smtClean="0"/>
              <a:t>), </a:t>
            </a:r>
            <a:r>
              <a:rPr lang="en-US" sz="2400" dirty="0" err="1" smtClean="0"/>
              <a:t>t_nilai.nilai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de-DE" sz="2400" dirty="0" smtClean="0"/>
              <a:t>FROM t_mhs INNER JOIN t_nilai </a:t>
            </a:r>
          </a:p>
          <a:p>
            <a:pPr>
              <a:buNone/>
            </a:pPr>
            <a:r>
              <a:rPr lang="en-US" sz="2400" dirty="0" smtClean="0"/>
              <a:t>ON t_mhs.npm =t_nilai.npm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Contoh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886" t="22728" r="4384" b="12500"/>
          <a:stretch>
            <a:fillRect/>
          </a:stretch>
        </p:blipFill>
        <p:spPr bwMode="auto">
          <a:xfrm>
            <a:off x="1142975" y="1857364"/>
            <a:ext cx="7031003" cy="3929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616332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penting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. Why ?</a:t>
            </a:r>
          </a:p>
          <a:p>
            <a:pPr lvl="0"/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kualitas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dilihat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sisi</a:t>
            </a:r>
            <a:r>
              <a:rPr lang="en-US" sz="2000" dirty="0" smtClean="0"/>
              <a:t> </a:t>
            </a:r>
            <a:r>
              <a:rPr lang="en-US" sz="2000" dirty="0" err="1" smtClean="0"/>
              <a:t>akurasi</a:t>
            </a:r>
            <a:r>
              <a:rPr lang="en-US" sz="2000" dirty="0" smtClean="0"/>
              <a:t>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relevansi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ketepatan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. </a:t>
            </a:r>
          </a:p>
          <a:p>
            <a:pPr lvl="0"/>
            <a:r>
              <a:rPr lang="en-US" sz="2000" dirty="0" err="1" smtClean="0"/>
              <a:t>Mengurangi</a:t>
            </a:r>
            <a:r>
              <a:rPr lang="en-US" sz="2000" dirty="0" smtClean="0"/>
              <a:t> </a:t>
            </a:r>
            <a:r>
              <a:rPr lang="en-US" sz="2000" dirty="0" err="1" smtClean="0"/>
              <a:t>duplikasi</a:t>
            </a:r>
            <a:r>
              <a:rPr lang="en-US" sz="2000" dirty="0" smtClean="0"/>
              <a:t> data </a:t>
            </a:r>
          </a:p>
          <a:p>
            <a:pPr lvl="0"/>
            <a:r>
              <a:rPr lang="en-US" sz="2000" dirty="0" err="1" smtClean="0"/>
              <a:t>Mengurangi</a:t>
            </a:r>
            <a:r>
              <a:rPr lang="en-US" sz="2000" dirty="0" smtClean="0"/>
              <a:t> </a:t>
            </a:r>
            <a:r>
              <a:rPr lang="en-US" sz="2000" dirty="0" err="1" smtClean="0"/>
              <a:t>pemborosan</a:t>
            </a:r>
            <a:r>
              <a:rPr lang="en-US" sz="2000" dirty="0" smtClean="0"/>
              <a:t>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000" dirty="0" err="1" smtClean="0"/>
              <a:t>Ilustrasi</a:t>
            </a:r>
            <a:r>
              <a:rPr lang="en-US" sz="3000" dirty="0" smtClean="0"/>
              <a:t> Manual Filling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187572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 smtClean="0"/>
              <a:t>Ilustrasi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gambaran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manual filing system yang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orang</a:t>
            </a:r>
            <a:r>
              <a:rPr lang="en-US" sz="2000" dirty="0" smtClean="0"/>
              <a:t>, </a:t>
            </a:r>
            <a:r>
              <a:rPr lang="en-US" sz="2000" dirty="0" err="1" smtClean="0"/>
              <a:t>kertas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filing cabinet. </a:t>
            </a:r>
            <a:r>
              <a:rPr lang="en-US" sz="2000" dirty="0" err="1" smtClean="0"/>
              <a:t>Bayangkan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system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0869" t="18227" r="14435" b="15108"/>
          <a:stretch>
            <a:fillRect/>
          </a:stretch>
        </p:blipFill>
        <p:spPr bwMode="auto">
          <a:xfrm>
            <a:off x="1115616" y="2708920"/>
            <a:ext cx="4301698" cy="32147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2867</TotalTime>
  <Words>3653</Words>
  <Application>Microsoft Office PowerPoint</Application>
  <PresentationFormat>On-screen Show (4:3)</PresentationFormat>
  <Paragraphs>669</Paragraphs>
  <Slides>69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Civic</vt:lpstr>
      <vt:lpstr>Visio</vt:lpstr>
      <vt:lpstr>PowerPoint Presentation</vt:lpstr>
      <vt:lpstr>Agenda</vt:lpstr>
      <vt:lpstr>Goal / Objective</vt:lpstr>
      <vt:lpstr>Terminology</vt:lpstr>
      <vt:lpstr>Terminology</vt:lpstr>
      <vt:lpstr>Terminology</vt:lpstr>
      <vt:lpstr>Contoh Table</vt:lpstr>
      <vt:lpstr>Mengapa Diperlukan Perancangan Database</vt:lpstr>
      <vt:lpstr>Ilustrasi Manual Filling System</vt:lpstr>
      <vt:lpstr>Field / Atribute Kunci</vt:lpstr>
      <vt:lpstr>Agenda</vt:lpstr>
      <vt:lpstr>Perancangan Database</vt:lpstr>
      <vt:lpstr>Step 1: Overall system design</vt:lpstr>
      <vt:lpstr>Step 2 : Report Design</vt:lpstr>
      <vt:lpstr>Step 3 : Data Design – What Fields Do You Have ?</vt:lpstr>
      <vt:lpstr>Step 4 : Table Design and Relationship</vt:lpstr>
      <vt:lpstr>Step 5 : Field Design</vt:lpstr>
      <vt:lpstr>Step 5 : Field Design</vt:lpstr>
      <vt:lpstr>PowerPoint Presentation</vt:lpstr>
      <vt:lpstr>Normalisasi</vt:lpstr>
      <vt:lpstr>Normalisasi</vt:lpstr>
      <vt:lpstr>Normalisasi</vt:lpstr>
      <vt:lpstr>Normalisasi (1 st Normal Form)</vt:lpstr>
      <vt:lpstr>Normalisasi (2 st Normal Form)</vt:lpstr>
      <vt:lpstr>Normalisasi (3 st Normal Form)</vt:lpstr>
      <vt:lpstr>Field Kunci</vt:lpstr>
      <vt:lpstr>Model Data</vt:lpstr>
      <vt:lpstr>Model E-R</vt:lpstr>
      <vt:lpstr>Model E-R</vt:lpstr>
      <vt:lpstr>Model E-R</vt:lpstr>
      <vt:lpstr>Model E-R</vt:lpstr>
      <vt:lpstr>Superkey</vt:lpstr>
      <vt:lpstr>Superkey</vt:lpstr>
      <vt:lpstr>Kardinalitas</vt:lpstr>
      <vt:lpstr>Mandatory, One-to-One</vt:lpstr>
      <vt:lpstr>Optional/Mandatory, One-to-Many</vt:lpstr>
      <vt:lpstr>Mandatory, Many-to-Many</vt:lpstr>
      <vt:lpstr>Optional, Many-to-Many</vt:lpstr>
      <vt:lpstr>Contoh Kasus</vt:lpstr>
      <vt:lpstr>Contoh Kasus</vt:lpstr>
      <vt:lpstr>Contoh Kasus</vt:lpstr>
      <vt:lpstr>Contoh Kasus</vt:lpstr>
      <vt:lpstr>Contoh Kasus</vt:lpstr>
      <vt:lpstr>Tahap Pembuatan ERD</vt:lpstr>
      <vt:lpstr>Tahap Pembuatan ERD</vt:lpstr>
      <vt:lpstr>Tahap Pembuatan ERD</vt:lpstr>
      <vt:lpstr>Agenda</vt:lpstr>
      <vt:lpstr>DBMS</vt:lpstr>
      <vt:lpstr>DBMS</vt:lpstr>
      <vt:lpstr>System File Data</vt:lpstr>
      <vt:lpstr>Abstraksi Data</vt:lpstr>
      <vt:lpstr>Abstraksi Data</vt:lpstr>
      <vt:lpstr>Data Definition Language (DDL)</vt:lpstr>
      <vt:lpstr>Data Manipulation Language (DML)</vt:lpstr>
      <vt:lpstr>Struktur Sistem</vt:lpstr>
      <vt:lpstr>Contoh Perintah SQL</vt:lpstr>
      <vt:lpstr>Contoh Perintah SQL</vt:lpstr>
      <vt:lpstr>Contoh Perintah SQL</vt:lpstr>
      <vt:lpstr>Contoh Perintah SQL</vt:lpstr>
      <vt:lpstr>Contoh Perintah SQL</vt:lpstr>
      <vt:lpstr>Contoh Perintah SQL</vt:lpstr>
      <vt:lpstr>Contoh Perintah SQL</vt:lpstr>
      <vt:lpstr>Contoh Perintah SQL</vt:lpstr>
      <vt:lpstr>Contoh Perintah SQL</vt:lpstr>
      <vt:lpstr>Quiz</vt:lpstr>
      <vt:lpstr>Contoh Perintah SQL</vt:lpstr>
      <vt:lpstr>Contoh Perintah SQL</vt:lpstr>
      <vt:lpstr>Contoh Perintah SQL</vt:lpstr>
      <vt:lpstr>Contoh Perintah SQL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 Master</dc:creator>
  <cp:lastModifiedBy>lab2</cp:lastModifiedBy>
  <cp:revision>63</cp:revision>
  <dcterms:created xsi:type="dcterms:W3CDTF">2008-10-25T02:51:09Z</dcterms:created>
  <dcterms:modified xsi:type="dcterms:W3CDTF">2015-01-11T17:28:23Z</dcterms:modified>
</cp:coreProperties>
</file>