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
      <p:font typeface="Montserrat"/>
      <p:regular r:id="rId19"/>
      <p:bold r:id="rId20"/>
      <p:italic r:id="rId21"/>
      <p:boldItalic r:id="rId22"/>
    </p:embeddedFont>
    <p:embeddedFont>
      <p:font typeface="Rubik"/>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Rubik-bold.fntdata"/><Relationship Id="rId23" Type="http://schemas.openxmlformats.org/officeDocument/2006/relationships/font" Target="fonts/Rubik-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ubik-boldItalic.fntdata"/><Relationship Id="rId25" Type="http://schemas.openxmlformats.org/officeDocument/2006/relationships/font" Target="fonts/Rubik-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19" Type="http://schemas.openxmlformats.org/officeDocument/2006/relationships/font" Target="fonts/Montserrat-regular.fntdata"/><Relationship Id="rId18" Type="http://schemas.openxmlformats.org/officeDocument/2006/relationships/font" Target="fonts/Roboto-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2c8da4a9e7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2c8da4a9e7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2c8da4a9e7_0_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2c8da4a9e7_0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Note: Feel free to add more slides.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3a93bedf2f_4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3a93bedf2f_4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Note: Feel free to add more slides.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2c8c2f656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2c8c2f656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Note: Feel free to add more slides.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2c8da4a9e7_0_4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2c8da4a9e7_0_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Note: Feel free to add more slides. </a:t>
            </a:r>
            <a:endParaRPr>
              <a:solidFill>
                <a:schemeClr val="dk1"/>
              </a:solidFill>
            </a:endParaRPr>
          </a:p>
          <a:p>
            <a:pPr indent="0" lvl="0" marL="0" rtl="0" algn="l">
              <a:spcBef>
                <a:spcPts val="0"/>
              </a:spcBef>
              <a:spcAft>
                <a:spcPts val="0"/>
              </a:spcAft>
              <a:buNone/>
            </a:pPr>
            <a:r>
              <a:t/>
            </a:r>
            <a:endParaRPr sz="2200">
              <a:solidFill>
                <a:schemeClr val="dk1"/>
              </a:solidFill>
              <a:latin typeface="Montserrat"/>
              <a:ea typeface="Montserrat"/>
              <a:cs typeface="Montserrat"/>
              <a:sym typeface="Montserra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3a23ded1c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3a23ded1c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2c8da4a9e7_0_6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2c8da4a9e7_0_6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Note: Feel free to add more slides.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3a23ded1c7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3a23ded1c7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3a2c5f572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3a2c5f572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5_Custom Layout">
  <p:cSld name="35_Custom Layout">
    <p:spTree>
      <p:nvGrpSpPr>
        <p:cNvPr id="50" name="Shape 50"/>
        <p:cNvGrpSpPr/>
        <p:nvPr/>
      </p:nvGrpSpPr>
      <p:grpSpPr>
        <a:xfrm>
          <a:off x="0" y="0"/>
          <a:ext cx="0" cy="0"/>
          <a:chOff x="0" y="0"/>
          <a:chExt cx="0" cy="0"/>
        </a:xfrm>
      </p:grpSpPr>
      <p:sp>
        <p:nvSpPr>
          <p:cNvPr id="51" name="Google Shape;51;p13"/>
          <p:cNvSpPr/>
          <p:nvPr>
            <p:ph idx="2" type="pic"/>
          </p:nvPr>
        </p:nvSpPr>
        <p:spPr>
          <a:xfrm>
            <a:off x="1771648" y="455957"/>
            <a:ext cx="2045100" cy="2045100"/>
          </a:xfrm>
          <a:prstGeom prst="rect">
            <a:avLst/>
          </a:prstGeom>
          <a:solidFill>
            <a:schemeClr val="lt1"/>
          </a:solidFill>
          <a:ln>
            <a:noFill/>
          </a:ln>
        </p:spPr>
        <p:txBody>
          <a:bodyPr anchorCtr="0" anchor="ctr" bIns="68575" lIns="68575" spcFirstLastPara="1" rIns="68575" wrap="square" tIns="68575">
            <a:noAutofit/>
          </a:bodyPr>
          <a:lstStyle>
            <a:lvl1pPr lvl="0" marR="0" rtl="0" algn="ctr">
              <a:lnSpc>
                <a:spcPct val="90000"/>
              </a:lnSpc>
              <a:spcBef>
                <a:spcPts val="800"/>
              </a:spcBef>
              <a:spcAft>
                <a:spcPts val="0"/>
              </a:spcAft>
              <a:buClr>
                <a:schemeClr val="dk1"/>
              </a:buClr>
              <a:buSzPts val="900"/>
              <a:buFont typeface="Arial"/>
              <a:buChar char="•"/>
              <a:defRPr b="0" i="0" sz="900" u="none" cap="none" strike="noStrike">
                <a:solidFill>
                  <a:schemeClr val="dk1"/>
                </a:solidFill>
                <a:latin typeface="Calibri"/>
                <a:ea typeface="Calibri"/>
                <a:cs typeface="Calibri"/>
                <a:sym typeface="Calibri"/>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2" name="Google Shape;52;p13"/>
          <p:cNvSpPr/>
          <p:nvPr>
            <p:ph idx="3" type="pic"/>
          </p:nvPr>
        </p:nvSpPr>
        <p:spPr>
          <a:xfrm>
            <a:off x="1771648" y="2632627"/>
            <a:ext cx="2045100" cy="2045100"/>
          </a:xfrm>
          <a:prstGeom prst="rect">
            <a:avLst/>
          </a:prstGeom>
          <a:solidFill>
            <a:schemeClr val="lt1"/>
          </a:solidFill>
          <a:ln>
            <a:noFill/>
          </a:ln>
        </p:spPr>
        <p:txBody>
          <a:bodyPr anchorCtr="0" anchor="ctr" bIns="68575" lIns="68575" spcFirstLastPara="1" rIns="68575" wrap="square" tIns="68575">
            <a:noAutofit/>
          </a:bodyPr>
          <a:lstStyle>
            <a:lvl1pPr lvl="0" marR="0" rtl="0" algn="ctr">
              <a:lnSpc>
                <a:spcPct val="90000"/>
              </a:lnSpc>
              <a:spcBef>
                <a:spcPts val="800"/>
              </a:spcBef>
              <a:spcAft>
                <a:spcPts val="0"/>
              </a:spcAft>
              <a:buClr>
                <a:schemeClr val="dk1"/>
              </a:buClr>
              <a:buSzPts val="900"/>
              <a:buFont typeface="Arial"/>
              <a:buChar char="•"/>
              <a:defRPr b="0" i="0" sz="900" u="none" cap="none" strike="noStrike">
                <a:solidFill>
                  <a:schemeClr val="dk1"/>
                </a:solidFill>
                <a:latin typeface="Calibri"/>
                <a:ea typeface="Calibri"/>
                <a:cs typeface="Calibri"/>
                <a:sym typeface="Calibri"/>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p:nvPr>
            <p:ph idx="4" type="pic"/>
          </p:nvPr>
        </p:nvSpPr>
        <p:spPr>
          <a:xfrm>
            <a:off x="2863712" y="1544292"/>
            <a:ext cx="2045100" cy="2045100"/>
          </a:xfrm>
          <a:prstGeom prst="rect">
            <a:avLst/>
          </a:prstGeom>
          <a:solidFill>
            <a:schemeClr val="lt1"/>
          </a:solidFill>
          <a:ln>
            <a:noFill/>
          </a:ln>
        </p:spPr>
        <p:txBody>
          <a:bodyPr anchorCtr="0" anchor="ctr" bIns="68575" lIns="68575" spcFirstLastPara="1" rIns="68575" wrap="square" tIns="68575">
            <a:noAutofit/>
          </a:bodyPr>
          <a:lstStyle>
            <a:lvl1pPr lvl="0" marR="0" rtl="0" algn="ctr">
              <a:lnSpc>
                <a:spcPct val="90000"/>
              </a:lnSpc>
              <a:spcBef>
                <a:spcPts val="800"/>
              </a:spcBef>
              <a:spcAft>
                <a:spcPts val="0"/>
              </a:spcAft>
              <a:buClr>
                <a:schemeClr val="dk1"/>
              </a:buClr>
              <a:buSzPts val="900"/>
              <a:buFont typeface="Arial"/>
              <a:buChar char="•"/>
              <a:defRPr b="0" i="0" sz="900" u="none" cap="none" strike="noStrike">
                <a:solidFill>
                  <a:schemeClr val="dk1"/>
                </a:solidFill>
                <a:latin typeface="Calibri"/>
                <a:ea typeface="Calibri"/>
                <a:cs typeface="Calibri"/>
                <a:sym typeface="Calibri"/>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4" name="Google Shape;54;p13"/>
          <p:cNvSpPr/>
          <p:nvPr>
            <p:ph idx="5" type="pic"/>
          </p:nvPr>
        </p:nvSpPr>
        <p:spPr>
          <a:xfrm>
            <a:off x="679584" y="1544292"/>
            <a:ext cx="2045100" cy="2045100"/>
          </a:xfrm>
          <a:prstGeom prst="rect">
            <a:avLst/>
          </a:prstGeom>
          <a:solidFill>
            <a:schemeClr val="lt1"/>
          </a:solidFill>
          <a:ln>
            <a:noFill/>
          </a:ln>
        </p:spPr>
        <p:txBody>
          <a:bodyPr anchorCtr="0" anchor="ctr" bIns="68575" lIns="68575" spcFirstLastPara="1" rIns="68575" wrap="square" tIns="68575">
            <a:noAutofit/>
          </a:bodyPr>
          <a:lstStyle>
            <a:lvl1pPr lvl="0" marR="0" rtl="0" algn="ctr">
              <a:lnSpc>
                <a:spcPct val="90000"/>
              </a:lnSpc>
              <a:spcBef>
                <a:spcPts val="800"/>
              </a:spcBef>
              <a:spcAft>
                <a:spcPts val="0"/>
              </a:spcAft>
              <a:buClr>
                <a:schemeClr val="dk1"/>
              </a:buClr>
              <a:buSzPts val="900"/>
              <a:buFont typeface="Arial"/>
              <a:buChar char="•"/>
              <a:defRPr b="0" i="0" sz="900" u="none" cap="none" strike="noStrike">
                <a:solidFill>
                  <a:schemeClr val="dk1"/>
                </a:solidFill>
                <a:latin typeface="Calibri"/>
                <a:ea typeface="Calibri"/>
                <a:cs typeface="Calibri"/>
                <a:sym typeface="Calibri"/>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hyperlink" Target="https://datastudio.google.com/u/0/reporting/d537ec45-7bd1-47b3-97e6-a70cf49d2741/page/niDwC"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hyperlink" Target="https://katalog.data.go.id/dataset/tingkat-kegemaran" TargetMode="External"/><Relationship Id="rId4" Type="http://schemas.openxmlformats.org/officeDocument/2006/relationships/hyperlink" Target="https://www.bps.go.id/indikator/indikator/view_data_pub/0000/api_pub/bEVXU252SU9hTjBxWEU3Z2NpS1ZPQT09/da_02/1" TargetMode="External"/><Relationship Id="rId5" Type="http://schemas.openxmlformats.org/officeDocument/2006/relationships/hyperlink" Target="https://www.bps.go.id/indicator/2/1692/1/banyaknya-desa-kelurahan-yang-memiliki-fasilitas-internet-di-kantor-desa-lurah-menurut-provinsi-dan-klasifikasi-daerah.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60" name="Google Shape;60;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61" name="Google Shape;61;p14"/>
          <p:cNvPicPr preferRelativeResize="0"/>
          <p:nvPr/>
        </p:nvPicPr>
        <p:blipFill>
          <a:blip r:embed="rId3">
            <a:alphaModFix/>
          </a:blip>
          <a:stretch>
            <a:fillRect/>
          </a:stretch>
        </p:blipFill>
        <p:spPr>
          <a:xfrm>
            <a:off x="0" y="0"/>
            <a:ext cx="9144003" cy="5143501"/>
          </a:xfrm>
          <a:prstGeom prst="rect">
            <a:avLst/>
          </a:prstGeom>
          <a:noFill/>
          <a:ln>
            <a:noFill/>
          </a:ln>
        </p:spPr>
      </p:pic>
      <p:sp>
        <p:nvSpPr>
          <p:cNvPr id="62" name="Google Shape;62;p14"/>
          <p:cNvSpPr txBox="1"/>
          <p:nvPr/>
        </p:nvSpPr>
        <p:spPr>
          <a:xfrm>
            <a:off x="2306275" y="3758100"/>
            <a:ext cx="4380900" cy="1385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n-GB" sz="2300">
                <a:solidFill>
                  <a:schemeClr val="dk1"/>
                </a:solidFill>
                <a:latin typeface="Rubik"/>
                <a:ea typeface="Rubik"/>
                <a:cs typeface="Rubik"/>
                <a:sym typeface="Rubik"/>
              </a:rPr>
              <a:t>T</a:t>
            </a:r>
            <a:r>
              <a:rPr b="1" lang="en-GB" sz="2300">
                <a:solidFill>
                  <a:schemeClr val="dk1"/>
                </a:solidFill>
                <a:latin typeface="Rubik"/>
                <a:ea typeface="Rubik"/>
                <a:cs typeface="Rubik"/>
                <a:sym typeface="Rubik"/>
              </a:rPr>
              <a:t>he Level of Reading Fondness in Indonesia 2021</a:t>
            </a:r>
            <a:endParaRPr b="1" sz="2300">
              <a:solidFill>
                <a:schemeClr val="dk1"/>
              </a:solidFill>
              <a:latin typeface="Rubik"/>
              <a:ea typeface="Rubik"/>
              <a:cs typeface="Rubik"/>
              <a:sym typeface="Rubik"/>
            </a:endParaRPr>
          </a:p>
          <a:p>
            <a:pPr indent="0" lvl="0" marL="0" rtl="0" algn="ctr">
              <a:spcBef>
                <a:spcPts val="0"/>
              </a:spcBef>
              <a:spcAft>
                <a:spcPts val="0"/>
              </a:spcAft>
              <a:buClr>
                <a:schemeClr val="dk1"/>
              </a:buClr>
              <a:buSzPts val="1100"/>
              <a:buFont typeface="Arial"/>
              <a:buNone/>
            </a:pPr>
            <a:r>
              <a:t/>
            </a:r>
            <a:endParaRPr b="1" sz="1200">
              <a:solidFill>
                <a:schemeClr val="dk1"/>
              </a:solidFill>
              <a:latin typeface="Rubik"/>
              <a:ea typeface="Rubik"/>
              <a:cs typeface="Rubik"/>
              <a:sym typeface="Rubik"/>
            </a:endParaRPr>
          </a:p>
          <a:p>
            <a:pPr indent="0" lvl="0" marL="0" rtl="0" algn="ctr">
              <a:spcBef>
                <a:spcPts val="0"/>
              </a:spcBef>
              <a:spcAft>
                <a:spcPts val="0"/>
              </a:spcAft>
              <a:buNone/>
            </a:pPr>
            <a:r>
              <a:t/>
            </a:r>
            <a:endParaRPr b="1" sz="2000">
              <a:solidFill>
                <a:schemeClr val="dk1"/>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529C"/>
        </a:solidFill>
      </p:bgPr>
    </p:bg>
    <p:spTree>
      <p:nvGrpSpPr>
        <p:cNvPr id="66" name="Shape 66"/>
        <p:cNvGrpSpPr/>
        <p:nvPr/>
      </p:nvGrpSpPr>
      <p:grpSpPr>
        <a:xfrm>
          <a:off x="0" y="0"/>
          <a:ext cx="0" cy="0"/>
          <a:chOff x="0" y="0"/>
          <a:chExt cx="0" cy="0"/>
        </a:xfrm>
      </p:grpSpPr>
      <p:sp>
        <p:nvSpPr>
          <p:cNvPr id="67" name="Google Shape;67;p15"/>
          <p:cNvSpPr txBox="1"/>
          <p:nvPr/>
        </p:nvSpPr>
        <p:spPr>
          <a:xfrm>
            <a:off x="454875" y="92925"/>
            <a:ext cx="7875300" cy="615600"/>
          </a:xfrm>
          <a:prstGeom prst="rect">
            <a:avLst/>
          </a:prstGeom>
          <a:noFill/>
          <a:ln>
            <a:noFill/>
          </a:ln>
          <a:effectLst>
            <a:outerShdw blurRad="57150" rotWithShape="0" algn="bl" dir="5400000" dist="19050">
              <a:srgbClr val="000000">
                <a:alpha val="15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en-GB" sz="2800">
                <a:solidFill>
                  <a:schemeClr val="lt1"/>
                </a:solidFill>
                <a:latin typeface="Rubik"/>
                <a:ea typeface="Rubik"/>
                <a:cs typeface="Rubik"/>
                <a:sym typeface="Rubik"/>
              </a:rPr>
              <a:t>Explanation on your Project background</a:t>
            </a:r>
            <a:endParaRPr b="1" sz="4500">
              <a:solidFill>
                <a:schemeClr val="lt1"/>
              </a:solidFill>
              <a:latin typeface="Rubik"/>
              <a:ea typeface="Rubik"/>
              <a:cs typeface="Rubik"/>
              <a:sym typeface="Rubik"/>
            </a:endParaRPr>
          </a:p>
        </p:txBody>
      </p:sp>
      <p:grpSp>
        <p:nvGrpSpPr>
          <p:cNvPr id="68" name="Google Shape;68;p15"/>
          <p:cNvGrpSpPr/>
          <p:nvPr/>
        </p:nvGrpSpPr>
        <p:grpSpPr>
          <a:xfrm>
            <a:off x="-2131159" y="3484805"/>
            <a:ext cx="856973" cy="789499"/>
            <a:chOff x="9523125" y="1329375"/>
            <a:chExt cx="1238400" cy="783000"/>
          </a:xfrm>
        </p:grpSpPr>
        <p:sp>
          <p:nvSpPr>
            <p:cNvPr id="69" name="Google Shape;69;p15"/>
            <p:cNvSpPr/>
            <p:nvPr/>
          </p:nvSpPr>
          <p:spPr>
            <a:xfrm>
              <a:off x="9866625" y="1329375"/>
              <a:ext cx="551400" cy="783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5"/>
            <p:cNvSpPr/>
            <p:nvPr/>
          </p:nvSpPr>
          <p:spPr>
            <a:xfrm>
              <a:off x="9749175" y="1413075"/>
              <a:ext cx="786300" cy="615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5"/>
            <p:cNvSpPr/>
            <p:nvPr/>
          </p:nvSpPr>
          <p:spPr>
            <a:xfrm>
              <a:off x="9645225" y="1512975"/>
              <a:ext cx="994200" cy="415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5"/>
            <p:cNvSpPr/>
            <p:nvPr/>
          </p:nvSpPr>
          <p:spPr>
            <a:xfrm>
              <a:off x="9523125" y="1594275"/>
              <a:ext cx="1238400" cy="253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73" name="Google Shape;73;p15"/>
          <p:cNvPicPr preferRelativeResize="0"/>
          <p:nvPr/>
        </p:nvPicPr>
        <p:blipFill>
          <a:blip r:embed="rId3">
            <a:alphaModFix/>
          </a:blip>
          <a:stretch>
            <a:fillRect/>
          </a:stretch>
        </p:blipFill>
        <p:spPr>
          <a:xfrm>
            <a:off x="6657957" y="3547675"/>
            <a:ext cx="2486044" cy="1658701"/>
          </a:xfrm>
          <a:prstGeom prst="rect">
            <a:avLst/>
          </a:prstGeom>
          <a:noFill/>
          <a:ln>
            <a:noFill/>
          </a:ln>
        </p:spPr>
      </p:pic>
      <p:sp>
        <p:nvSpPr>
          <p:cNvPr id="74" name="Google Shape;74;p15"/>
          <p:cNvSpPr txBox="1"/>
          <p:nvPr/>
        </p:nvSpPr>
        <p:spPr>
          <a:xfrm>
            <a:off x="96825" y="649975"/>
            <a:ext cx="8973600" cy="4109700"/>
          </a:xfrm>
          <a:prstGeom prst="rect">
            <a:avLst/>
          </a:prstGeom>
          <a:noFill/>
          <a:ln>
            <a:noFill/>
          </a:ln>
        </p:spPr>
        <p:txBody>
          <a:bodyPr anchorCtr="0" anchor="t" bIns="91425" lIns="91425" spcFirstLastPara="1" rIns="91425" wrap="square" tIns="91425">
            <a:spAutoFit/>
          </a:bodyPr>
          <a:lstStyle/>
          <a:p>
            <a:pPr indent="-317500" lvl="0" marL="457200" marR="76200" rtl="0" algn="l">
              <a:lnSpc>
                <a:spcPct val="150001"/>
              </a:lnSpc>
              <a:spcBef>
                <a:spcPts val="300"/>
              </a:spcBef>
              <a:spcAft>
                <a:spcPts val="0"/>
              </a:spcAft>
              <a:buClr>
                <a:schemeClr val="lt1"/>
              </a:buClr>
              <a:buSzPts val="1400"/>
              <a:buFont typeface="Rubik"/>
              <a:buChar char="●"/>
            </a:pPr>
            <a:r>
              <a:rPr lang="en-GB">
                <a:solidFill>
                  <a:schemeClr val="lt1"/>
                </a:solidFill>
                <a:latin typeface="Rubik"/>
                <a:ea typeface="Rubik"/>
                <a:cs typeface="Rubik"/>
                <a:sym typeface="Rubik"/>
              </a:rPr>
              <a:t>What is the problem you’re trying to solve through the projects?</a:t>
            </a:r>
            <a:endParaRPr>
              <a:solidFill>
                <a:schemeClr val="lt1"/>
              </a:solidFill>
              <a:latin typeface="Rubik"/>
              <a:ea typeface="Rubik"/>
              <a:cs typeface="Rubik"/>
              <a:sym typeface="Rubik"/>
            </a:endParaRPr>
          </a:p>
          <a:p>
            <a:pPr indent="0" lvl="0" marL="457200" marR="76200" rtl="0" algn="l">
              <a:lnSpc>
                <a:spcPct val="150001"/>
              </a:lnSpc>
              <a:spcBef>
                <a:spcPts val="300"/>
              </a:spcBef>
              <a:spcAft>
                <a:spcPts val="0"/>
              </a:spcAft>
              <a:buNone/>
            </a:pPr>
            <a:r>
              <a:rPr lang="en-GB">
                <a:solidFill>
                  <a:schemeClr val="lt1"/>
                </a:solidFill>
                <a:latin typeface="Rubik"/>
                <a:ea typeface="Rubik"/>
                <a:cs typeface="Rubik"/>
                <a:sym typeface="Rubik"/>
              </a:rPr>
              <a:t>The problem that we want to solve is we want to make a dashboard and also make some recommendations that can be used to determine what kind of policies can be done to increase the level of reading fondness in Indonesia, especially in several provinces where the level fondness of reading was still low</a:t>
            </a:r>
            <a:endParaRPr sz="1600">
              <a:solidFill>
                <a:schemeClr val="lt1"/>
              </a:solidFill>
              <a:latin typeface="Rubik"/>
              <a:ea typeface="Rubik"/>
              <a:cs typeface="Rubik"/>
              <a:sym typeface="Rubik"/>
            </a:endParaRPr>
          </a:p>
          <a:p>
            <a:pPr indent="-317500" lvl="0" marL="457200" marR="76200" rtl="0" algn="l">
              <a:lnSpc>
                <a:spcPct val="150001"/>
              </a:lnSpc>
              <a:spcBef>
                <a:spcPts val="300"/>
              </a:spcBef>
              <a:spcAft>
                <a:spcPts val="0"/>
              </a:spcAft>
              <a:buClr>
                <a:schemeClr val="lt1"/>
              </a:buClr>
              <a:buSzPts val="1400"/>
              <a:buFont typeface="Rubik"/>
              <a:buChar char="●"/>
            </a:pPr>
            <a:r>
              <a:rPr lang="en-GB">
                <a:solidFill>
                  <a:schemeClr val="lt1"/>
                </a:solidFill>
                <a:latin typeface="Rubik"/>
                <a:ea typeface="Rubik"/>
                <a:cs typeface="Rubik"/>
                <a:sym typeface="Rubik"/>
              </a:rPr>
              <a:t>How your project can solve the problem?</a:t>
            </a:r>
            <a:endParaRPr>
              <a:solidFill>
                <a:schemeClr val="lt1"/>
              </a:solidFill>
              <a:latin typeface="Rubik"/>
              <a:ea typeface="Rubik"/>
              <a:cs typeface="Rubik"/>
              <a:sym typeface="Rubik"/>
            </a:endParaRPr>
          </a:p>
          <a:p>
            <a:pPr indent="0" lvl="0" marL="457200" marR="76200" rtl="0" algn="l">
              <a:lnSpc>
                <a:spcPct val="150001"/>
              </a:lnSpc>
              <a:spcBef>
                <a:spcPts val="300"/>
              </a:spcBef>
              <a:spcAft>
                <a:spcPts val="0"/>
              </a:spcAft>
              <a:buNone/>
            </a:pPr>
            <a:r>
              <a:rPr lang="en-GB">
                <a:solidFill>
                  <a:schemeClr val="lt1"/>
                </a:solidFill>
                <a:latin typeface="Rubik"/>
                <a:ea typeface="Rubik"/>
                <a:cs typeface="Rubik"/>
                <a:sym typeface="Rubik"/>
              </a:rPr>
              <a:t>We made a product dashboard that</a:t>
            </a:r>
            <a:r>
              <a:rPr lang="en-GB">
                <a:solidFill>
                  <a:schemeClr val="lt1"/>
                </a:solidFill>
                <a:latin typeface="Rubik"/>
                <a:ea typeface="Rubik"/>
                <a:cs typeface="Rubik"/>
                <a:sym typeface="Rubik"/>
              </a:rPr>
              <a:t> would display easy to read and comprehensive data which will be useful for other teams in determining policies and further actions. The features that we want to build in this project are reading frequency charts, the total of reading material, reading duration, internet access frequency, internet access duration, reading fondness level, and rating category for each province in Indonesia</a:t>
            </a:r>
            <a:endParaRPr>
              <a:solidFill>
                <a:schemeClr val="lt1"/>
              </a:solidFill>
              <a:latin typeface="Rubik"/>
              <a:ea typeface="Rubik"/>
              <a:cs typeface="Rubik"/>
              <a:sym typeface="Rubik"/>
            </a:endParaRPr>
          </a:p>
          <a:p>
            <a:pPr indent="0" lvl="0" marL="457200" marR="76200" rtl="0" algn="l">
              <a:lnSpc>
                <a:spcPct val="150001"/>
              </a:lnSpc>
              <a:spcBef>
                <a:spcPts val="300"/>
              </a:spcBef>
              <a:spcAft>
                <a:spcPts val="300"/>
              </a:spcAft>
              <a:buNone/>
            </a:pPr>
            <a:r>
              <a:t/>
            </a:r>
            <a:endParaRPr>
              <a:solidFill>
                <a:schemeClr val="lt1"/>
              </a:solidFill>
              <a:latin typeface="Rubik"/>
              <a:ea typeface="Rubik"/>
              <a:cs typeface="Rubik"/>
              <a:sym typeface="Rubik"/>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529C"/>
        </a:solidFill>
      </p:bgPr>
    </p:bg>
    <p:spTree>
      <p:nvGrpSpPr>
        <p:cNvPr id="78" name="Shape 78"/>
        <p:cNvGrpSpPr/>
        <p:nvPr/>
      </p:nvGrpSpPr>
      <p:grpSpPr>
        <a:xfrm>
          <a:off x="0" y="0"/>
          <a:ext cx="0" cy="0"/>
          <a:chOff x="0" y="0"/>
          <a:chExt cx="0" cy="0"/>
        </a:xfrm>
      </p:grpSpPr>
      <p:sp>
        <p:nvSpPr>
          <p:cNvPr id="79" name="Google Shape;79;p16"/>
          <p:cNvSpPr txBox="1"/>
          <p:nvPr/>
        </p:nvSpPr>
        <p:spPr>
          <a:xfrm>
            <a:off x="364625" y="470275"/>
            <a:ext cx="7875300" cy="615600"/>
          </a:xfrm>
          <a:prstGeom prst="rect">
            <a:avLst/>
          </a:prstGeom>
          <a:noFill/>
          <a:ln>
            <a:noFill/>
          </a:ln>
          <a:effectLst>
            <a:outerShdw blurRad="57150" rotWithShape="0" algn="bl" dir="5400000" dist="19050">
              <a:srgbClr val="000000">
                <a:alpha val="15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en-GB" sz="2800">
                <a:solidFill>
                  <a:schemeClr val="lt1"/>
                </a:solidFill>
                <a:latin typeface="Rubik"/>
                <a:ea typeface="Rubik"/>
                <a:cs typeface="Rubik"/>
                <a:sym typeface="Rubik"/>
              </a:rPr>
              <a:t>Explanation on your Project background</a:t>
            </a:r>
            <a:endParaRPr b="1" sz="4500">
              <a:solidFill>
                <a:schemeClr val="lt1"/>
              </a:solidFill>
              <a:latin typeface="Rubik"/>
              <a:ea typeface="Rubik"/>
              <a:cs typeface="Rubik"/>
              <a:sym typeface="Rubik"/>
            </a:endParaRPr>
          </a:p>
        </p:txBody>
      </p:sp>
      <p:grpSp>
        <p:nvGrpSpPr>
          <p:cNvPr id="80" name="Google Shape;80;p16"/>
          <p:cNvGrpSpPr/>
          <p:nvPr/>
        </p:nvGrpSpPr>
        <p:grpSpPr>
          <a:xfrm>
            <a:off x="-2131159" y="3484805"/>
            <a:ext cx="856973" cy="789499"/>
            <a:chOff x="9523125" y="1329375"/>
            <a:chExt cx="1238400" cy="783000"/>
          </a:xfrm>
        </p:grpSpPr>
        <p:sp>
          <p:nvSpPr>
            <p:cNvPr id="81" name="Google Shape;81;p16"/>
            <p:cNvSpPr/>
            <p:nvPr/>
          </p:nvSpPr>
          <p:spPr>
            <a:xfrm>
              <a:off x="9866625" y="1329375"/>
              <a:ext cx="551400" cy="783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6"/>
            <p:cNvSpPr/>
            <p:nvPr/>
          </p:nvSpPr>
          <p:spPr>
            <a:xfrm>
              <a:off x="9749175" y="1413075"/>
              <a:ext cx="786300" cy="615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6"/>
            <p:cNvSpPr/>
            <p:nvPr/>
          </p:nvSpPr>
          <p:spPr>
            <a:xfrm>
              <a:off x="9645225" y="1512975"/>
              <a:ext cx="994200" cy="415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6"/>
            <p:cNvSpPr/>
            <p:nvPr/>
          </p:nvSpPr>
          <p:spPr>
            <a:xfrm>
              <a:off x="9523125" y="1594275"/>
              <a:ext cx="1238400" cy="253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5" name="Google Shape;85;p16"/>
          <p:cNvPicPr preferRelativeResize="0"/>
          <p:nvPr/>
        </p:nvPicPr>
        <p:blipFill>
          <a:blip r:embed="rId3">
            <a:alphaModFix/>
          </a:blip>
          <a:stretch>
            <a:fillRect/>
          </a:stretch>
        </p:blipFill>
        <p:spPr>
          <a:xfrm>
            <a:off x="6078150" y="3097950"/>
            <a:ext cx="3065850" cy="2045550"/>
          </a:xfrm>
          <a:prstGeom prst="rect">
            <a:avLst/>
          </a:prstGeom>
          <a:noFill/>
          <a:ln>
            <a:noFill/>
          </a:ln>
        </p:spPr>
      </p:pic>
      <p:sp>
        <p:nvSpPr>
          <p:cNvPr id="86" name="Google Shape;86;p16"/>
          <p:cNvSpPr txBox="1"/>
          <p:nvPr/>
        </p:nvSpPr>
        <p:spPr>
          <a:xfrm>
            <a:off x="426575" y="1545650"/>
            <a:ext cx="7593600" cy="2397300"/>
          </a:xfrm>
          <a:prstGeom prst="rect">
            <a:avLst/>
          </a:prstGeom>
          <a:noFill/>
          <a:ln>
            <a:noFill/>
          </a:ln>
        </p:spPr>
        <p:txBody>
          <a:bodyPr anchorCtr="0" anchor="t" bIns="91425" lIns="91425" spcFirstLastPara="1" rIns="91425" wrap="square" tIns="91425">
            <a:spAutoFit/>
          </a:bodyPr>
          <a:lstStyle/>
          <a:p>
            <a:pPr indent="-317500" lvl="0" marL="457200" marR="76200" rtl="0" algn="l">
              <a:lnSpc>
                <a:spcPct val="150001"/>
              </a:lnSpc>
              <a:spcBef>
                <a:spcPts val="300"/>
              </a:spcBef>
              <a:spcAft>
                <a:spcPts val="0"/>
              </a:spcAft>
              <a:buClr>
                <a:schemeClr val="lt1"/>
              </a:buClr>
              <a:buSzPts val="1400"/>
              <a:buFont typeface="Rubik"/>
              <a:buChar char="●"/>
            </a:pPr>
            <a:r>
              <a:rPr lang="en-GB">
                <a:solidFill>
                  <a:schemeClr val="lt1"/>
                </a:solidFill>
                <a:latin typeface="Rubik"/>
                <a:ea typeface="Rubik"/>
                <a:cs typeface="Rubik"/>
                <a:sym typeface="Rubik"/>
              </a:rPr>
              <a:t>What’s scope of the projects?</a:t>
            </a:r>
            <a:endParaRPr>
              <a:solidFill>
                <a:schemeClr val="lt1"/>
              </a:solidFill>
              <a:latin typeface="Rubik"/>
              <a:ea typeface="Rubik"/>
              <a:cs typeface="Rubik"/>
              <a:sym typeface="Rubik"/>
            </a:endParaRPr>
          </a:p>
          <a:p>
            <a:pPr indent="0" lvl="0" marL="457200" marR="76200" rtl="0" algn="l">
              <a:lnSpc>
                <a:spcPct val="150001"/>
              </a:lnSpc>
              <a:spcBef>
                <a:spcPts val="300"/>
              </a:spcBef>
              <a:spcAft>
                <a:spcPts val="0"/>
              </a:spcAft>
              <a:buNone/>
            </a:pPr>
            <a:r>
              <a:rPr lang="en-GB" sz="1350">
                <a:solidFill>
                  <a:schemeClr val="lt1"/>
                </a:solidFill>
                <a:latin typeface="Roboto"/>
                <a:ea typeface="Roboto"/>
                <a:cs typeface="Roboto"/>
                <a:sym typeface="Roboto"/>
              </a:rPr>
              <a:t>The scope of our project are the graphs that are based on islands and provinces in Indonesia. Those graphs include the data of reading fondness in Indonesia 2021, the data of village office with internet access 2021, and the data number of village in Indonesia 2021.</a:t>
            </a:r>
            <a:endParaRPr sz="1350">
              <a:solidFill>
                <a:schemeClr val="lt1"/>
              </a:solidFill>
              <a:latin typeface="Roboto"/>
              <a:ea typeface="Roboto"/>
              <a:cs typeface="Roboto"/>
              <a:sym typeface="Roboto"/>
            </a:endParaRPr>
          </a:p>
          <a:p>
            <a:pPr indent="0" lvl="0" marL="457200" marR="76200" rtl="0" algn="l">
              <a:lnSpc>
                <a:spcPct val="150001"/>
              </a:lnSpc>
              <a:spcBef>
                <a:spcPts val="300"/>
              </a:spcBef>
              <a:spcAft>
                <a:spcPts val="0"/>
              </a:spcAft>
              <a:buNone/>
            </a:pPr>
            <a:r>
              <a:rPr lang="en-GB" sz="1350">
                <a:solidFill>
                  <a:schemeClr val="lt1"/>
                </a:solidFill>
                <a:latin typeface="Roboto"/>
                <a:ea typeface="Roboto"/>
                <a:cs typeface="Roboto"/>
                <a:sym typeface="Roboto"/>
              </a:rPr>
              <a:t>The limiting limitation is the data owned and the available data sources are very limited</a:t>
            </a:r>
            <a:r>
              <a:rPr lang="en-GB" sz="1350">
                <a:solidFill>
                  <a:schemeClr val="lt1"/>
                </a:solidFill>
                <a:highlight>
                  <a:srgbClr val="FFFFFF"/>
                </a:highlight>
                <a:latin typeface="Roboto"/>
                <a:ea typeface="Roboto"/>
                <a:cs typeface="Roboto"/>
                <a:sym typeface="Roboto"/>
              </a:rPr>
              <a:t>..</a:t>
            </a:r>
            <a:endParaRPr sz="1350">
              <a:solidFill>
                <a:schemeClr val="lt1"/>
              </a:solidFill>
              <a:highlight>
                <a:srgbClr val="FFFFFF"/>
              </a:highlight>
              <a:latin typeface="Roboto"/>
              <a:ea typeface="Roboto"/>
              <a:cs typeface="Roboto"/>
              <a:sym typeface="Roboto"/>
            </a:endParaRPr>
          </a:p>
          <a:p>
            <a:pPr indent="0" lvl="0" marL="457200" marR="76200" rtl="0" algn="l">
              <a:lnSpc>
                <a:spcPct val="150001"/>
              </a:lnSpc>
              <a:spcBef>
                <a:spcPts val="300"/>
              </a:spcBef>
              <a:spcAft>
                <a:spcPts val="300"/>
              </a:spcAft>
              <a:buNone/>
            </a:pPr>
            <a:r>
              <a:t/>
            </a:r>
            <a:endParaRPr>
              <a:solidFill>
                <a:schemeClr val="lt1"/>
              </a:solidFill>
              <a:latin typeface="Rubik"/>
              <a:ea typeface="Rubik"/>
              <a:cs typeface="Rubik"/>
              <a:sym typeface="Rubik"/>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529C"/>
        </a:solidFill>
      </p:bgPr>
    </p:bg>
    <p:spTree>
      <p:nvGrpSpPr>
        <p:cNvPr id="90" name="Shape 90"/>
        <p:cNvGrpSpPr/>
        <p:nvPr/>
      </p:nvGrpSpPr>
      <p:grpSpPr>
        <a:xfrm>
          <a:off x="0" y="0"/>
          <a:ext cx="0" cy="0"/>
          <a:chOff x="0" y="0"/>
          <a:chExt cx="0" cy="0"/>
        </a:xfrm>
      </p:grpSpPr>
      <p:sp>
        <p:nvSpPr>
          <p:cNvPr id="91" name="Google Shape;91;p17"/>
          <p:cNvSpPr txBox="1"/>
          <p:nvPr/>
        </p:nvSpPr>
        <p:spPr>
          <a:xfrm>
            <a:off x="2898600" y="763375"/>
            <a:ext cx="5474400" cy="1046700"/>
          </a:xfrm>
          <a:prstGeom prst="rect">
            <a:avLst/>
          </a:prstGeom>
          <a:noFill/>
          <a:ln>
            <a:noFill/>
          </a:ln>
          <a:effectLst>
            <a:outerShdw blurRad="57150" rotWithShape="0" algn="bl" dir="5400000" dist="19050">
              <a:srgbClr val="000000">
                <a:alpha val="15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en-GB" sz="2800">
                <a:solidFill>
                  <a:schemeClr val="lt1"/>
                </a:solidFill>
                <a:latin typeface="Rubik"/>
                <a:ea typeface="Rubik"/>
                <a:cs typeface="Rubik"/>
                <a:sym typeface="Rubik"/>
              </a:rPr>
              <a:t>Problem Formulation </a:t>
            </a:r>
            <a:r>
              <a:rPr b="1" lang="en-GB" sz="2800">
                <a:solidFill>
                  <a:schemeClr val="lt1"/>
                </a:solidFill>
                <a:latin typeface="Rubik"/>
                <a:ea typeface="Rubik"/>
                <a:cs typeface="Rubik"/>
                <a:sym typeface="Rubik"/>
              </a:rPr>
              <a:t>on your Project background</a:t>
            </a:r>
            <a:endParaRPr b="1" sz="4500">
              <a:solidFill>
                <a:schemeClr val="lt1"/>
              </a:solidFill>
              <a:latin typeface="Rubik"/>
              <a:ea typeface="Rubik"/>
              <a:cs typeface="Rubik"/>
              <a:sym typeface="Rubik"/>
            </a:endParaRPr>
          </a:p>
        </p:txBody>
      </p:sp>
      <p:grpSp>
        <p:nvGrpSpPr>
          <p:cNvPr id="92" name="Google Shape;92;p17"/>
          <p:cNvGrpSpPr/>
          <p:nvPr/>
        </p:nvGrpSpPr>
        <p:grpSpPr>
          <a:xfrm>
            <a:off x="-2131159" y="3484805"/>
            <a:ext cx="856973" cy="789499"/>
            <a:chOff x="9523125" y="1329375"/>
            <a:chExt cx="1238400" cy="783000"/>
          </a:xfrm>
        </p:grpSpPr>
        <p:sp>
          <p:nvSpPr>
            <p:cNvPr id="93" name="Google Shape;93;p17"/>
            <p:cNvSpPr/>
            <p:nvPr/>
          </p:nvSpPr>
          <p:spPr>
            <a:xfrm>
              <a:off x="9866625" y="1329375"/>
              <a:ext cx="551400" cy="783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7"/>
            <p:cNvSpPr/>
            <p:nvPr/>
          </p:nvSpPr>
          <p:spPr>
            <a:xfrm>
              <a:off x="9749175" y="1413075"/>
              <a:ext cx="786300" cy="615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7"/>
            <p:cNvSpPr/>
            <p:nvPr/>
          </p:nvSpPr>
          <p:spPr>
            <a:xfrm>
              <a:off x="9645225" y="1512975"/>
              <a:ext cx="994200" cy="415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7"/>
            <p:cNvSpPr/>
            <p:nvPr/>
          </p:nvSpPr>
          <p:spPr>
            <a:xfrm>
              <a:off x="9523125" y="1594275"/>
              <a:ext cx="1238400" cy="253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 name="Google Shape;97;p17"/>
          <p:cNvSpPr txBox="1"/>
          <p:nvPr/>
        </p:nvSpPr>
        <p:spPr>
          <a:xfrm>
            <a:off x="2654400" y="2047700"/>
            <a:ext cx="5962800" cy="2093400"/>
          </a:xfrm>
          <a:prstGeom prst="rect">
            <a:avLst/>
          </a:prstGeom>
          <a:noFill/>
          <a:ln>
            <a:noFill/>
          </a:ln>
        </p:spPr>
        <p:txBody>
          <a:bodyPr anchorCtr="0" anchor="t" bIns="91425" lIns="91425" spcFirstLastPara="1" rIns="91425" wrap="square" tIns="91425">
            <a:spAutoFit/>
          </a:bodyPr>
          <a:lstStyle/>
          <a:p>
            <a:pPr indent="-317500" lvl="0" marL="457200" marR="76200" rtl="0" algn="l">
              <a:lnSpc>
                <a:spcPct val="150001"/>
              </a:lnSpc>
              <a:spcBef>
                <a:spcPts val="300"/>
              </a:spcBef>
              <a:spcAft>
                <a:spcPts val="0"/>
              </a:spcAft>
              <a:buClr>
                <a:schemeClr val="lt1"/>
              </a:buClr>
              <a:buSzPts val="1400"/>
              <a:buFont typeface="Rubik"/>
              <a:buChar char="●"/>
            </a:pPr>
            <a:r>
              <a:rPr lang="en-GB">
                <a:solidFill>
                  <a:schemeClr val="lt1"/>
                </a:solidFill>
                <a:latin typeface="Rubik"/>
                <a:ea typeface="Rubik"/>
                <a:cs typeface="Rubik"/>
                <a:sym typeface="Rubik"/>
              </a:rPr>
              <a:t>What are the formulations of the problem that you raise in this project?</a:t>
            </a:r>
            <a:endParaRPr>
              <a:solidFill>
                <a:schemeClr val="lt1"/>
              </a:solidFill>
              <a:latin typeface="Rubik"/>
              <a:ea typeface="Rubik"/>
              <a:cs typeface="Rubik"/>
              <a:sym typeface="Rubik"/>
            </a:endParaRPr>
          </a:p>
          <a:p>
            <a:pPr indent="0" lvl="0" marL="457200" marR="76200" rtl="0" algn="l">
              <a:lnSpc>
                <a:spcPct val="150001"/>
              </a:lnSpc>
              <a:spcBef>
                <a:spcPts val="300"/>
              </a:spcBef>
              <a:spcAft>
                <a:spcPts val="0"/>
              </a:spcAft>
              <a:buNone/>
            </a:pPr>
            <a:r>
              <a:rPr lang="en-GB">
                <a:solidFill>
                  <a:schemeClr val="lt1"/>
                </a:solidFill>
                <a:latin typeface="Rubik"/>
                <a:ea typeface="Rubik"/>
                <a:cs typeface="Rubik"/>
                <a:sym typeface="Rubik"/>
              </a:rPr>
              <a:t>The formulations of the </a:t>
            </a:r>
            <a:r>
              <a:rPr lang="en-GB">
                <a:solidFill>
                  <a:schemeClr val="lt1"/>
                </a:solidFill>
                <a:latin typeface="Rubik"/>
                <a:ea typeface="Rubik"/>
                <a:cs typeface="Rubik"/>
                <a:sym typeface="Rubik"/>
              </a:rPr>
              <a:t>problem: how do we increase the level of reading fondness in Indonesia from 59,52% in 2021 to 65% in 2022 within 1  years</a:t>
            </a:r>
            <a:endParaRPr>
              <a:solidFill>
                <a:schemeClr val="lt1"/>
              </a:solidFill>
              <a:latin typeface="Rubik"/>
              <a:ea typeface="Rubik"/>
              <a:cs typeface="Rubik"/>
              <a:sym typeface="Rubik"/>
            </a:endParaRPr>
          </a:p>
          <a:p>
            <a:pPr indent="0" lvl="0" marL="457200" marR="76200" rtl="0" algn="l">
              <a:lnSpc>
                <a:spcPct val="150001"/>
              </a:lnSpc>
              <a:spcBef>
                <a:spcPts val="300"/>
              </a:spcBef>
              <a:spcAft>
                <a:spcPts val="300"/>
              </a:spcAft>
              <a:buNone/>
            </a:pPr>
            <a:r>
              <a:t/>
            </a:r>
            <a:endParaRPr>
              <a:solidFill>
                <a:schemeClr val="lt1"/>
              </a:solidFill>
              <a:latin typeface="Rubik"/>
              <a:ea typeface="Rubik"/>
              <a:cs typeface="Rubik"/>
              <a:sym typeface="Rubik"/>
            </a:endParaRPr>
          </a:p>
        </p:txBody>
      </p:sp>
      <p:pic>
        <p:nvPicPr>
          <p:cNvPr id="98" name="Google Shape;98;p17"/>
          <p:cNvPicPr preferRelativeResize="0"/>
          <p:nvPr/>
        </p:nvPicPr>
        <p:blipFill>
          <a:blip r:embed="rId3">
            <a:alphaModFix/>
          </a:blip>
          <a:stretch>
            <a:fillRect/>
          </a:stretch>
        </p:blipFill>
        <p:spPr>
          <a:xfrm>
            <a:off x="0" y="2184700"/>
            <a:ext cx="2874724" cy="28747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529C"/>
        </a:solidFill>
      </p:bgPr>
    </p:bg>
    <p:spTree>
      <p:nvGrpSpPr>
        <p:cNvPr id="102" name="Shape 102"/>
        <p:cNvGrpSpPr/>
        <p:nvPr/>
      </p:nvGrpSpPr>
      <p:grpSpPr>
        <a:xfrm>
          <a:off x="0" y="0"/>
          <a:ext cx="0" cy="0"/>
          <a:chOff x="0" y="0"/>
          <a:chExt cx="0" cy="0"/>
        </a:xfrm>
      </p:grpSpPr>
      <p:sp>
        <p:nvSpPr>
          <p:cNvPr id="103" name="Google Shape;103;p18"/>
          <p:cNvSpPr txBox="1"/>
          <p:nvPr/>
        </p:nvSpPr>
        <p:spPr>
          <a:xfrm>
            <a:off x="141900" y="139225"/>
            <a:ext cx="4857600" cy="615600"/>
          </a:xfrm>
          <a:prstGeom prst="rect">
            <a:avLst/>
          </a:prstGeom>
          <a:noFill/>
          <a:ln>
            <a:noFill/>
          </a:ln>
          <a:effectLst>
            <a:outerShdw blurRad="57150" rotWithShape="0" algn="bl" dir="5400000" dist="19050">
              <a:srgbClr val="000000">
                <a:alpha val="15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en-GB" sz="2800">
                <a:solidFill>
                  <a:schemeClr val="lt1"/>
                </a:solidFill>
                <a:latin typeface="Rubik"/>
                <a:ea typeface="Rubik"/>
                <a:cs typeface="Rubik"/>
                <a:sym typeface="Rubik"/>
              </a:rPr>
              <a:t>Tech Use &amp; Impact</a:t>
            </a:r>
            <a:endParaRPr b="1" sz="4000">
              <a:solidFill>
                <a:schemeClr val="lt1"/>
              </a:solidFill>
              <a:latin typeface="Rubik"/>
              <a:ea typeface="Rubik"/>
              <a:cs typeface="Rubik"/>
              <a:sym typeface="Rubik"/>
            </a:endParaRPr>
          </a:p>
        </p:txBody>
      </p:sp>
      <p:grpSp>
        <p:nvGrpSpPr>
          <p:cNvPr id="104" name="Google Shape;104;p18"/>
          <p:cNvGrpSpPr/>
          <p:nvPr/>
        </p:nvGrpSpPr>
        <p:grpSpPr>
          <a:xfrm>
            <a:off x="-2131159" y="3484805"/>
            <a:ext cx="856973" cy="789499"/>
            <a:chOff x="9523125" y="1329375"/>
            <a:chExt cx="1238400" cy="783000"/>
          </a:xfrm>
        </p:grpSpPr>
        <p:sp>
          <p:nvSpPr>
            <p:cNvPr id="105" name="Google Shape;105;p18"/>
            <p:cNvSpPr/>
            <p:nvPr/>
          </p:nvSpPr>
          <p:spPr>
            <a:xfrm>
              <a:off x="9866625" y="1329375"/>
              <a:ext cx="551400" cy="783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8"/>
            <p:cNvSpPr/>
            <p:nvPr/>
          </p:nvSpPr>
          <p:spPr>
            <a:xfrm>
              <a:off x="9749175" y="1413075"/>
              <a:ext cx="786300" cy="615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8"/>
            <p:cNvSpPr/>
            <p:nvPr/>
          </p:nvSpPr>
          <p:spPr>
            <a:xfrm>
              <a:off x="9645225" y="1512975"/>
              <a:ext cx="994200" cy="415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8"/>
            <p:cNvSpPr/>
            <p:nvPr/>
          </p:nvSpPr>
          <p:spPr>
            <a:xfrm>
              <a:off x="9523125" y="1594275"/>
              <a:ext cx="1238400" cy="253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 name="Google Shape;109;p18"/>
          <p:cNvGrpSpPr/>
          <p:nvPr/>
        </p:nvGrpSpPr>
        <p:grpSpPr>
          <a:xfrm>
            <a:off x="5732775" y="2905850"/>
            <a:ext cx="3369310" cy="2266950"/>
            <a:chOff x="3052825" y="1069500"/>
            <a:chExt cx="3369310" cy="2266950"/>
          </a:xfrm>
        </p:grpSpPr>
        <p:grpSp>
          <p:nvGrpSpPr>
            <p:cNvPr id="110" name="Google Shape;110;p18"/>
            <p:cNvGrpSpPr/>
            <p:nvPr/>
          </p:nvGrpSpPr>
          <p:grpSpPr>
            <a:xfrm>
              <a:off x="3052825" y="1069500"/>
              <a:ext cx="3369310" cy="2266950"/>
              <a:chOff x="3052825" y="1069500"/>
              <a:chExt cx="3369310" cy="2266950"/>
            </a:xfrm>
          </p:grpSpPr>
          <p:pic>
            <p:nvPicPr>
              <p:cNvPr id="111" name="Google Shape;111;p18"/>
              <p:cNvPicPr preferRelativeResize="0"/>
              <p:nvPr/>
            </p:nvPicPr>
            <p:blipFill>
              <a:blip r:embed="rId3">
                <a:alphaModFix/>
              </a:blip>
              <a:stretch>
                <a:fillRect/>
              </a:stretch>
            </p:blipFill>
            <p:spPr>
              <a:xfrm>
                <a:off x="3052825" y="1069500"/>
                <a:ext cx="3369310" cy="2266950"/>
              </a:xfrm>
              <a:prstGeom prst="rect">
                <a:avLst/>
              </a:prstGeom>
              <a:noFill/>
              <a:ln>
                <a:noFill/>
              </a:ln>
            </p:spPr>
          </p:pic>
          <p:pic>
            <p:nvPicPr>
              <p:cNvPr id="112" name="Google Shape;112;p18"/>
              <p:cNvPicPr preferRelativeResize="0"/>
              <p:nvPr/>
            </p:nvPicPr>
            <p:blipFill rotWithShape="1">
              <a:blip r:embed="rId3">
                <a:alphaModFix/>
              </a:blip>
              <a:srcRect b="7776" l="36883" r="58076" t="74362"/>
              <a:stretch/>
            </p:blipFill>
            <p:spPr>
              <a:xfrm>
                <a:off x="3893350" y="2661025"/>
                <a:ext cx="460800" cy="402000"/>
              </a:xfrm>
              <a:prstGeom prst="ellipse">
                <a:avLst/>
              </a:prstGeom>
              <a:noFill/>
              <a:ln>
                <a:noFill/>
              </a:ln>
            </p:spPr>
          </p:pic>
        </p:grpSp>
        <p:pic>
          <p:nvPicPr>
            <p:cNvPr id="113" name="Google Shape;113;p18"/>
            <p:cNvPicPr preferRelativeResize="0"/>
            <p:nvPr/>
          </p:nvPicPr>
          <p:blipFill rotWithShape="1">
            <a:blip r:embed="rId4">
              <a:alphaModFix/>
            </a:blip>
            <a:srcRect b="20891" l="42330" r="50233" t="69347"/>
            <a:stretch/>
          </p:blipFill>
          <p:spPr>
            <a:xfrm>
              <a:off x="3955025" y="2528625"/>
              <a:ext cx="474102" cy="638500"/>
            </a:xfrm>
            <a:prstGeom prst="rect">
              <a:avLst/>
            </a:prstGeom>
            <a:noFill/>
            <a:ln>
              <a:noFill/>
            </a:ln>
          </p:spPr>
        </p:pic>
      </p:grpSp>
      <p:sp>
        <p:nvSpPr>
          <p:cNvPr id="114" name="Google Shape;114;p18"/>
          <p:cNvSpPr txBox="1"/>
          <p:nvPr/>
        </p:nvSpPr>
        <p:spPr>
          <a:xfrm>
            <a:off x="141900" y="791125"/>
            <a:ext cx="5892600" cy="4494600"/>
          </a:xfrm>
          <a:prstGeom prst="rect">
            <a:avLst/>
          </a:prstGeom>
          <a:noFill/>
          <a:ln>
            <a:noFill/>
          </a:ln>
        </p:spPr>
        <p:txBody>
          <a:bodyPr anchorCtr="0" anchor="t" bIns="91425" lIns="91425" spcFirstLastPara="1" rIns="91425" wrap="square" tIns="91425">
            <a:spAutoFit/>
          </a:bodyPr>
          <a:lstStyle/>
          <a:p>
            <a:pPr indent="-317500" lvl="0" marL="457200" marR="76200" rtl="0" algn="l">
              <a:lnSpc>
                <a:spcPct val="150001"/>
              </a:lnSpc>
              <a:spcBef>
                <a:spcPts val="300"/>
              </a:spcBef>
              <a:spcAft>
                <a:spcPts val="0"/>
              </a:spcAft>
              <a:buClr>
                <a:schemeClr val="lt1"/>
              </a:buClr>
              <a:buSzPts val="1400"/>
              <a:buFont typeface="Rubik"/>
              <a:buChar char="●"/>
            </a:pPr>
            <a:r>
              <a:rPr lang="en-GB">
                <a:solidFill>
                  <a:schemeClr val="lt1"/>
                </a:solidFill>
                <a:latin typeface="Rubik"/>
                <a:ea typeface="Rubik"/>
                <a:cs typeface="Rubik"/>
                <a:sym typeface="Rubik"/>
              </a:rPr>
              <a:t>What are the technology stack use in the project?</a:t>
            </a:r>
            <a:endParaRPr>
              <a:solidFill>
                <a:schemeClr val="lt1"/>
              </a:solidFill>
              <a:latin typeface="Rubik"/>
              <a:ea typeface="Rubik"/>
              <a:cs typeface="Rubik"/>
              <a:sym typeface="Rubik"/>
            </a:endParaRPr>
          </a:p>
          <a:p>
            <a:pPr indent="0" lvl="0" marL="457200" marR="76200" rtl="0" algn="l">
              <a:lnSpc>
                <a:spcPct val="150001"/>
              </a:lnSpc>
              <a:spcBef>
                <a:spcPts val="300"/>
              </a:spcBef>
              <a:spcAft>
                <a:spcPts val="0"/>
              </a:spcAft>
              <a:buNone/>
            </a:pPr>
            <a:r>
              <a:rPr lang="en-GB">
                <a:solidFill>
                  <a:schemeClr val="lt1"/>
                </a:solidFill>
                <a:latin typeface="Rubik"/>
                <a:ea typeface="Rubik"/>
                <a:cs typeface="Rubik"/>
                <a:sym typeface="Rubik"/>
              </a:rPr>
              <a:t>Ms Excel, Google Data Studio and RStudio</a:t>
            </a:r>
            <a:endParaRPr>
              <a:solidFill>
                <a:schemeClr val="lt1"/>
              </a:solidFill>
              <a:latin typeface="Rubik"/>
              <a:ea typeface="Rubik"/>
              <a:cs typeface="Rubik"/>
              <a:sym typeface="Rubik"/>
            </a:endParaRPr>
          </a:p>
          <a:p>
            <a:pPr indent="-317500" lvl="0" marL="457200" marR="76200" rtl="0" algn="l">
              <a:lnSpc>
                <a:spcPct val="150001"/>
              </a:lnSpc>
              <a:spcBef>
                <a:spcPts val="300"/>
              </a:spcBef>
              <a:spcAft>
                <a:spcPts val="0"/>
              </a:spcAft>
              <a:buClr>
                <a:schemeClr val="lt1"/>
              </a:buClr>
              <a:buSzPts val="1400"/>
              <a:buFont typeface="Rubik"/>
              <a:buChar char="●"/>
            </a:pPr>
            <a:r>
              <a:rPr lang="en-GB">
                <a:solidFill>
                  <a:schemeClr val="lt1"/>
                </a:solidFill>
                <a:latin typeface="Rubik"/>
                <a:ea typeface="Rubik"/>
                <a:cs typeface="Rubik"/>
                <a:sym typeface="Rubik"/>
              </a:rPr>
              <a:t>How is this project (your app/data) gives impact or benefits to you and your users?</a:t>
            </a:r>
            <a:endParaRPr>
              <a:solidFill>
                <a:schemeClr val="lt1"/>
              </a:solidFill>
              <a:latin typeface="Rubik"/>
              <a:ea typeface="Rubik"/>
              <a:cs typeface="Rubik"/>
              <a:sym typeface="Rubik"/>
            </a:endParaRPr>
          </a:p>
          <a:p>
            <a:pPr indent="0" lvl="0" marL="457200" marR="76200" rtl="0" algn="l">
              <a:lnSpc>
                <a:spcPct val="150001"/>
              </a:lnSpc>
              <a:spcBef>
                <a:spcPts val="300"/>
              </a:spcBef>
              <a:spcAft>
                <a:spcPts val="0"/>
              </a:spcAft>
              <a:buNone/>
            </a:pPr>
            <a:r>
              <a:rPr lang="en-GB">
                <a:solidFill>
                  <a:schemeClr val="lt1"/>
                </a:solidFill>
                <a:latin typeface="Rubik"/>
                <a:ea typeface="Rubik"/>
                <a:cs typeface="Rubik"/>
                <a:sym typeface="Rubik"/>
              </a:rPr>
              <a:t>Our product dashboard would display easy to read and comprehensive data which will be useful for other teams in determining policies and further actions. This dashboard can be used by the Ministry of Education and Culture to find out which areas should receive special attention to increase the literacy rate so as to reduce the gap with the province with the highest literacy rate, increase the literacy rate nationally and generalize the literacy rate in Indonesia.</a:t>
            </a:r>
            <a:endParaRPr sz="1600">
              <a:solidFill>
                <a:schemeClr val="lt1"/>
              </a:solidFill>
              <a:latin typeface="Rubik"/>
              <a:ea typeface="Rubik"/>
              <a:cs typeface="Rubik"/>
              <a:sym typeface="Rubik"/>
            </a:endParaRPr>
          </a:p>
          <a:p>
            <a:pPr indent="0" lvl="0" marL="0" rtl="0" algn="l">
              <a:spcBef>
                <a:spcPts val="300"/>
              </a:spcBef>
              <a:spcAft>
                <a:spcPts val="0"/>
              </a:spcAft>
              <a:buNone/>
            </a:pPr>
            <a:r>
              <a:t/>
            </a:r>
            <a:endParaRPr b="1" sz="1800">
              <a:solidFill>
                <a:schemeClr val="lt1"/>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529C"/>
        </a:solidFill>
      </p:bgPr>
    </p:bg>
    <p:spTree>
      <p:nvGrpSpPr>
        <p:cNvPr id="118" name="Shape 118"/>
        <p:cNvGrpSpPr/>
        <p:nvPr/>
      </p:nvGrpSpPr>
      <p:grpSpPr>
        <a:xfrm>
          <a:off x="0" y="0"/>
          <a:ext cx="0" cy="0"/>
          <a:chOff x="0" y="0"/>
          <a:chExt cx="0" cy="0"/>
        </a:xfrm>
      </p:grpSpPr>
      <p:sp>
        <p:nvSpPr>
          <p:cNvPr id="119" name="Google Shape;119;p19"/>
          <p:cNvSpPr txBox="1"/>
          <p:nvPr/>
        </p:nvSpPr>
        <p:spPr>
          <a:xfrm>
            <a:off x="978850" y="167400"/>
            <a:ext cx="7322700" cy="1246800"/>
          </a:xfrm>
          <a:prstGeom prst="rect">
            <a:avLst/>
          </a:prstGeom>
          <a:noFill/>
          <a:ln>
            <a:noFill/>
          </a:ln>
          <a:effectLst>
            <a:outerShdw blurRad="57150" rotWithShape="0" algn="bl" dir="5400000" dist="19050">
              <a:srgbClr val="000000">
                <a:alpha val="15000"/>
              </a:srgbClr>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b="1" lang="en-GB" sz="3800">
                <a:solidFill>
                  <a:schemeClr val="lt1"/>
                </a:solidFill>
                <a:latin typeface="Montserrat"/>
                <a:ea typeface="Montserrat"/>
                <a:cs typeface="Montserrat"/>
                <a:sym typeface="Montserrat"/>
              </a:rPr>
              <a:t>Our Product Dashboard</a:t>
            </a:r>
            <a:endParaRPr sz="2000">
              <a:solidFill>
                <a:srgbClr val="00FFFF"/>
              </a:solidFill>
              <a:latin typeface="Montserrat"/>
              <a:ea typeface="Montserrat"/>
              <a:cs typeface="Montserrat"/>
              <a:sym typeface="Montserrat"/>
            </a:endParaRPr>
          </a:p>
          <a:p>
            <a:pPr indent="0" lvl="0" marL="0" rtl="0" algn="ctr">
              <a:spcBef>
                <a:spcPts val="0"/>
              </a:spcBef>
              <a:spcAft>
                <a:spcPts val="0"/>
              </a:spcAft>
              <a:buNone/>
            </a:pPr>
            <a:r>
              <a:t/>
            </a:r>
            <a:endParaRPr b="1" sz="3100">
              <a:solidFill>
                <a:srgbClr val="00FFFF"/>
              </a:solidFill>
              <a:latin typeface="Montserrat"/>
              <a:ea typeface="Montserrat"/>
              <a:cs typeface="Montserrat"/>
              <a:sym typeface="Montserrat"/>
            </a:endParaRPr>
          </a:p>
        </p:txBody>
      </p:sp>
      <p:grpSp>
        <p:nvGrpSpPr>
          <p:cNvPr id="120" name="Google Shape;120;p19"/>
          <p:cNvGrpSpPr/>
          <p:nvPr/>
        </p:nvGrpSpPr>
        <p:grpSpPr>
          <a:xfrm>
            <a:off x="-2131159" y="3484805"/>
            <a:ext cx="856973" cy="789499"/>
            <a:chOff x="9523125" y="1329375"/>
            <a:chExt cx="1238400" cy="783000"/>
          </a:xfrm>
        </p:grpSpPr>
        <p:sp>
          <p:nvSpPr>
            <p:cNvPr id="121" name="Google Shape;121;p19"/>
            <p:cNvSpPr/>
            <p:nvPr/>
          </p:nvSpPr>
          <p:spPr>
            <a:xfrm>
              <a:off x="9866625" y="1329375"/>
              <a:ext cx="551400" cy="783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9"/>
            <p:cNvSpPr/>
            <p:nvPr/>
          </p:nvSpPr>
          <p:spPr>
            <a:xfrm>
              <a:off x="9749175" y="1413075"/>
              <a:ext cx="786300" cy="615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9"/>
            <p:cNvSpPr/>
            <p:nvPr/>
          </p:nvSpPr>
          <p:spPr>
            <a:xfrm>
              <a:off x="9645225" y="1512975"/>
              <a:ext cx="994200" cy="415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9"/>
            <p:cNvSpPr/>
            <p:nvPr/>
          </p:nvSpPr>
          <p:spPr>
            <a:xfrm>
              <a:off x="9523125" y="1594275"/>
              <a:ext cx="1238400" cy="253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25" name="Google Shape;125;p19"/>
          <p:cNvPicPr preferRelativeResize="0"/>
          <p:nvPr/>
        </p:nvPicPr>
        <p:blipFill rotWithShape="1">
          <a:blip r:embed="rId3">
            <a:alphaModFix/>
          </a:blip>
          <a:srcRect b="6148" l="21404" r="18216" t="24614"/>
          <a:stretch/>
        </p:blipFill>
        <p:spPr>
          <a:xfrm>
            <a:off x="138325" y="941750"/>
            <a:ext cx="4089701" cy="2638100"/>
          </a:xfrm>
          <a:prstGeom prst="rect">
            <a:avLst/>
          </a:prstGeom>
          <a:noFill/>
          <a:ln>
            <a:noFill/>
          </a:ln>
        </p:spPr>
      </p:pic>
      <p:pic>
        <p:nvPicPr>
          <p:cNvPr id="126" name="Google Shape;126;p19"/>
          <p:cNvPicPr preferRelativeResize="0"/>
          <p:nvPr/>
        </p:nvPicPr>
        <p:blipFill rotWithShape="1">
          <a:blip r:embed="rId4">
            <a:alphaModFix/>
          </a:blip>
          <a:srcRect b="7" l="21720" r="19240" t="22819"/>
          <a:stretch/>
        </p:blipFill>
        <p:spPr>
          <a:xfrm>
            <a:off x="4654575" y="2051225"/>
            <a:ext cx="3976800" cy="2924224"/>
          </a:xfrm>
          <a:prstGeom prst="rect">
            <a:avLst/>
          </a:prstGeom>
          <a:noFill/>
          <a:ln>
            <a:noFill/>
          </a:ln>
        </p:spPr>
      </p:pic>
      <p:sp>
        <p:nvSpPr>
          <p:cNvPr id="127" name="Google Shape;127;p19"/>
          <p:cNvSpPr txBox="1"/>
          <p:nvPr/>
        </p:nvSpPr>
        <p:spPr>
          <a:xfrm>
            <a:off x="138350" y="3965125"/>
            <a:ext cx="42402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1"/>
                </a:solidFill>
              </a:rPr>
              <a:t>Click the link below for further information and insight: </a:t>
            </a:r>
            <a:r>
              <a:rPr lang="en-GB" u="sng">
                <a:solidFill>
                  <a:srgbClr val="00FFFF"/>
                </a:solidFill>
                <a:hlinkClick r:id="rId5">
                  <a:extLst>
                    <a:ext uri="{A12FA001-AC4F-418D-AE19-62706E023703}">
                      <ahyp:hlinkClr val="tx"/>
                    </a:ext>
                  </a:extLst>
                </a:hlinkClick>
              </a:rPr>
              <a:t>https://datastudio.google.com/u/0/reporting/d537ec45-7bd1-47b3-97e6-a70cf49d2741/page/niDwC</a:t>
            </a:r>
            <a:endParaRPr>
              <a:solidFill>
                <a:srgbClr val="00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529C"/>
        </a:solidFill>
      </p:bgPr>
    </p:bg>
    <p:spTree>
      <p:nvGrpSpPr>
        <p:cNvPr id="131" name="Shape 131"/>
        <p:cNvGrpSpPr/>
        <p:nvPr/>
      </p:nvGrpSpPr>
      <p:grpSpPr>
        <a:xfrm>
          <a:off x="0" y="0"/>
          <a:ext cx="0" cy="0"/>
          <a:chOff x="0" y="0"/>
          <a:chExt cx="0" cy="0"/>
        </a:xfrm>
      </p:grpSpPr>
      <p:sp>
        <p:nvSpPr>
          <p:cNvPr id="132" name="Google Shape;132;p20"/>
          <p:cNvSpPr txBox="1"/>
          <p:nvPr/>
        </p:nvSpPr>
        <p:spPr>
          <a:xfrm>
            <a:off x="115175" y="1240050"/>
            <a:ext cx="4150500" cy="615600"/>
          </a:xfrm>
          <a:prstGeom prst="rect">
            <a:avLst/>
          </a:prstGeom>
          <a:noFill/>
          <a:ln>
            <a:noFill/>
          </a:ln>
          <a:effectLst>
            <a:outerShdw blurRad="57150" rotWithShape="0" algn="bl" dir="5400000" dist="19050">
              <a:srgbClr val="000000">
                <a:alpha val="15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en-GB" sz="2800">
                <a:solidFill>
                  <a:schemeClr val="lt1"/>
                </a:solidFill>
                <a:latin typeface="Rubik"/>
                <a:ea typeface="Rubik"/>
                <a:cs typeface="Rubik"/>
                <a:sym typeface="Rubik"/>
              </a:rPr>
              <a:t>Learning Takeaways</a:t>
            </a:r>
            <a:endParaRPr b="1" sz="2500">
              <a:solidFill>
                <a:schemeClr val="lt1"/>
              </a:solidFill>
              <a:latin typeface="Rubik"/>
              <a:ea typeface="Rubik"/>
              <a:cs typeface="Rubik"/>
              <a:sym typeface="Rubik"/>
            </a:endParaRPr>
          </a:p>
        </p:txBody>
      </p:sp>
      <p:grpSp>
        <p:nvGrpSpPr>
          <p:cNvPr id="133" name="Google Shape;133;p20"/>
          <p:cNvGrpSpPr/>
          <p:nvPr/>
        </p:nvGrpSpPr>
        <p:grpSpPr>
          <a:xfrm>
            <a:off x="-2131159" y="3484805"/>
            <a:ext cx="856973" cy="789499"/>
            <a:chOff x="9523125" y="1329375"/>
            <a:chExt cx="1238400" cy="783000"/>
          </a:xfrm>
        </p:grpSpPr>
        <p:sp>
          <p:nvSpPr>
            <p:cNvPr id="134" name="Google Shape;134;p20"/>
            <p:cNvSpPr/>
            <p:nvPr/>
          </p:nvSpPr>
          <p:spPr>
            <a:xfrm>
              <a:off x="9866625" y="1329375"/>
              <a:ext cx="551400" cy="783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0"/>
            <p:cNvSpPr/>
            <p:nvPr/>
          </p:nvSpPr>
          <p:spPr>
            <a:xfrm>
              <a:off x="9749175" y="1413075"/>
              <a:ext cx="786300" cy="615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0"/>
            <p:cNvSpPr/>
            <p:nvPr/>
          </p:nvSpPr>
          <p:spPr>
            <a:xfrm>
              <a:off x="9645225" y="1512975"/>
              <a:ext cx="994200" cy="415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0"/>
            <p:cNvSpPr/>
            <p:nvPr/>
          </p:nvSpPr>
          <p:spPr>
            <a:xfrm>
              <a:off x="9523125" y="1594275"/>
              <a:ext cx="1238400" cy="253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38" name="Google Shape;138;p20"/>
          <p:cNvPicPr preferRelativeResize="0"/>
          <p:nvPr/>
        </p:nvPicPr>
        <p:blipFill>
          <a:blip r:embed="rId3">
            <a:alphaModFix/>
          </a:blip>
          <a:stretch>
            <a:fillRect/>
          </a:stretch>
        </p:blipFill>
        <p:spPr>
          <a:xfrm>
            <a:off x="0" y="1935275"/>
            <a:ext cx="3565175" cy="3565175"/>
          </a:xfrm>
          <a:prstGeom prst="rect">
            <a:avLst/>
          </a:prstGeom>
          <a:noFill/>
          <a:ln>
            <a:noFill/>
          </a:ln>
        </p:spPr>
      </p:pic>
      <p:sp>
        <p:nvSpPr>
          <p:cNvPr id="139" name="Google Shape;139;p20"/>
          <p:cNvSpPr txBox="1"/>
          <p:nvPr/>
        </p:nvSpPr>
        <p:spPr>
          <a:xfrm>
            <a:off x="3763850" y="311725"/>
            <a:ext cx="5380200" cy="4717800"/>
          </a:xfrm>
          <a:prstGeom prst="rect">
            <a:avLst/>
          </a:prstGeom>
          <a:noFill/>
          <a:ln>
            <a:noFill/>
          </a:ln>
        </p:spPr>
        <p:txBody>
          <a:bodyPr anchorCtr="0" anchor="t" bIns="91425" lIns="91425" spcFirstLastPara="1" rIns="91425" wrap="square" tIns="91425">
            <a:spAutoFit/>
          </a:bodyPr>
          <a:lstStyle/>
          <a:p>
            <a:pPr indent="-317500" lvl="0" marL="457200" marR="76200" rtl="0" algn="l">
              <a:lnSpc>
                <a:spcPct val="150001"/>
              </a:lnSpc>
              <a:spcBef>
                <a:spcPts val="300"/>
              </a:spcBef>
              <a:spcAft>
                <a:spcPts val="0"/>
              </a:spcAft>
              <a:buClr>
                <a:schemeClr val="lt1"/>
              </a:buClr>
              <a:buSzPts val="1400"/>
              <a:buFont typeface="Rubik"/>
              <a:buChar char="●"/>
            </a:pPr>
            <a:r>
              <a:rPr lang="en-GB">
                <a:solidFill>
                  <a:schemeClr val="lt1"/>
                </a:solidFill>
                <a:latin typeface="Rubik"/>
                <a:ea typeface="Rubik"/>
                <a:cs typeface="Rubik"/>
                <a:sym typeface="Rubik"/>
              </a:rPr>
              <a:t>What learning do you get from working on this project?</a:t>
            </a:r>
            <a:endParaRPr>
              <a:solidFill>
                <a:schemeClr val="lt1"/>
              </a:solidFill>
              <a:latin typeface="Rubik"/>
              <a:ea typeface="Rubik"/>
              <a:cs typeface="Rubik"/>
              <a:sym typeface="Rubik"/>
            </a:endParaRPr>
          </a:p>
          <a:p>
            <a:pPr indent="0" lvl="0" marL="457200" marR="76200" rtl="0" algn="l">
              <a:lnSpc>
                <a:spcPct val="150001"/>
              </a:lnSpc>
              <a:spcBef>
                <a:spcPts val="300"/>
              </a:spcBef>
              <a:spcAft>
                <a:spcPts val="0"/>
              </a:spcAft>
              <a:buNone/>
            </a:pPr>
            <a:r>
              <a:rPr lang="en-GB">
                <a:solidFill>
                  <a:schemeClr val="lt1"/>
                </a:solidFill>
                <a:latin typeface="Rubik"/>
                <a:ea typeface="Rubik"/>
                <a:cs typeface="Rubik"/>
                <a:sym typeface="Rubik"/>
              </a:rPr>
              <a:t>from this project we learn how to search data and process it to make it easier to visualize on the dashboard and how to analyze the data to get recommendation and conclusion. We also learn about the AB testing that would be the tool to proved our hypothesis. Besides that, we also learn about Gestalt principle because it would be useful to make a better visualization.</a:t>
            </a:r>
            <a:endParaRPr>
              <a:solidFill>
                <a:schemeClr val="lt1"/>
              </a:solidFill>
              <a:latin typeface="Rubik"/>
              <a:ea typeface="Rubik"/>
              <a:cs typeface="Rubik"/>
              <a:sym typeface="Rubik"/>
            </a:endParaRPr>
          </a:p>
          <a:p>
            <a:pPr indent="-317500" lvl="0" marL="457200" marR="76200" rtl="0" algn="l">
              <a:lnSpc>
                <a:spcPct val="150001"/>
              </a:lnSpc>
              <a:spcBef>
                <a:spcPts val="300"/>
              </a:spcBef>
              <a:spcAft>
                <a:spcPts val="0"/>
              </a:spcAft>
              <a:buClr>
                <a:schemeClr val="lt1"/>
              </a:buClr>
              <a:buSzPts val="1400"/>
              <a:buFont typeface="Rubik"/>
              <a:buChar char="●"/>
            </a:pPr>
            <a:r>
              <a:rPr lang="en-GB">
                <a:solidFill>
                  <a:schemeClr val="lt1"/>
                </a:solidFill>
                <a:latin typeface="Rubik"/>
                <a:ea typeface="Rubik"/>
                <a:cs typeface="Rubik"/>
                <a:sym typeface="Rubik"/>
              </a:rPr>
              <a:t>What other learning do you feel throughout your journey in #GenerasiGIGIH?</a:t>
            </a:r>
            <a:endParaRPr>
              <a:solidFill>
                <a:schemeClr val="lt1"/>
              </a:solidFill>
              <a:latin typeface="Rubik"/>
              <a:ea typeface="Rubik"/>
              <a:cs typeface="Rubik"/>
              <a:sym typeface="Rubik"/>
            </a:endParaRPr>
          </a:p>
          <a:p>
            <a:pPr indent="0" lvl="0" marL="457200" marR="76200" rtl="0" algn="l">
              <a:lnSpc>
                <a:spcPct val="150001"/>
              </a:lnSpc>
              <a:spcBef>
                <a:spcPts val="300"/>
              </a:spcBef>
              <a:spcAft>
                <a:spcPts val="300"/>
              </a:spcAft>
              <a:buNone/>
            </a:pPr>
            <a:r>
              <a:rPr lang="en-GB">
                <a:solidFill>
                  <a:schemeClr val="lt1"/>
                </a:solidFill>
                <a:latin typeface="Rubik"/>
                <a:ea typeface="Rubik"/>
                <a:cs typeface="Rubik"/>
                <a:sym typeface="Rubik"/>
              </a:rPr>
              <a:t>We get how to plan, manage, brainstorm and delegation. We also learn how to work with a team and collaboration.</a:t>
            </a:r>
            <a:endParaRPr>
              <a:solidFill>
                <a:schemeClr val="lt1"/>
              </a:solidFill>
              <a:latin typeface="Rubik"/>
              <a:ea typeface="Rubik"/>
              <a:cs typeface="Rubik"/>
              <a:sym typeface="Rubik"/>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529C"/>
        </a:solidFill>
      </p:bgPr>
    </p:bg>
    <p:spTree>
      <p:nvGrpSpPr>
        <p:cNvPr id="143" name="Shape 143"/>
        <p:cNvGrpSpPr/>
        <p:nvPr/>
      </p:nvGrpSpPr>
      <p:grpSpPr>
        <a:xfrm>
          <a:off x="0" y="0"/>
          <a:ext cx="0" cy="0"/>
          <a:chOff x="0" y="0"/>
          <a:chExt cx="0" cy="0"/>
        </a:xfrm>
      </p:grpSpPr>
      <p:sp>
        <p:nvSpPr>
          <p:cNvPr id="144" name="Google Shape;144;p21"/>
          <p:cNvSpPr txBox="1"/>
          <p:nvPr/>
        </p:nvSpPr>
        <p:spPr>
          <a:xfrm>
            <a:off x="204146" y="975575"/>
            <a:ext cx="8735700" cy="3093900"/>
          </a:xfrm>
          <a:prstGeom prst="rect">
            <a:avLst/>
          </a:prstGeom>
          <a:noFill/>
          <a:ln>
            <a:noFill/>
          </a:ln>
          <a:effectLst>
            <a:outerShdw blurRad="57150" rotWithShape="0" algn="bl" dir="5400000" dist="19050">
              <a:srgbClr val="000000">
                <a:alpha val="15000"/>
              </a:srgbClr>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b="1" lang="en-GB" sz="3000">
                <a:solidFill>
                  <a:schemeClr val="lt1"/>
                </a:solidFill>
                <a:latin typeface="Montserrat"/>
                <a:ea typeface="Montserrat"/>
                <a:cs typeface="Montserrat"/>
                <a:sym typeface="Montserrat"/>
              </a:rPr>
              <a:t>Data Source:</a:t>
            </a:r>
            <a:endParaRPr b="1" sz="3000">
              <a:solidFill>
                <a:schemeClr val="lt1"/>
              </a:solidFill>
              <a:latin typeface="Montserrat"/>
              <a:ea typeface="Montserrat"/>
              <a:cs typeface="Montserrat"/>
              <a:sym typeface="Montserrat"/>
            </a:endParaRPr>
          </a:p>
          <a:p>
            <a:pPr indent="0" lvl="0" marL="0" rtl="0" algn="ctr">
              <a:spcBef>
                <a:spcPts val="0"/>
              </a:spcBef>
              <a:spcAft>
                <a:spcPts val="0"/>
              </a:spcAft>
              <a:buNone/>
            </a:pPr>
            <a:r>
              <a:t/>
            </a:r>
            <a:endParaRPr b="1" sz="1900">
              <a:solidFill>
                <a:schemeClr val="lt1"/>
              </a:solidFill>
              <a:latin typeface="Montserrat"/>
              <a:ea typeface="Montserrat"/>
              <a:cs typeface="Montserrat"/>
              <a:sym typeface="Montserrat"/>
            </a:endParaRPr>
          </a:p>
          <a:p>
            <a:pPr indent="0" lvl="0" marL="0" rtl="0" algn="l">
              <a:spcBef>
                <a:spcPts val="0"/>
              </a:spcBef>
              <a:spcAft>
                <a:spcPts val="0"/>
              </a:spcAft>
              <a:buNone/>
            </a:pPr>
            <a:r>
              <a:rPr b="1" lang="en-GB">
                <a:solidFill>
                  <a:schemeClr val="lt1"/>
                </a:solidFill>
                <a:latin typeface="Montserrat"/>
                <a:ea typeface="Montserrat"/>
                <a:cs typeface="Montserrat"/>
                <a:sym typeface="Montserrat"/>
              </a:rPr>
              <a:t>1. </a:t>
            </a:r>
            <a:r>
              <a:rPr b="1" lang="en-GB">
                <a:solidFill>
                  <a:schemeClr val="lt1"/>
                </a:solidFill>
                <a:latin typeface="Montserrat"/>
                <a:ea typeface="Montserrat"/>
                <a:cs typeface="Montserrat"/>
                <a:sym typeface="Montserrat"/>
              </a:rPr>
              <a:t>Tingkat Kegemaran Membaca 2021: </a:t>
            </a:r>
            <a:r>
              <a:rPr b="1" lang="en-GB" u="sng">
                <a:solidFill>
                  <a:schemeClr val="hlink"/>
                </a:solidFill>
                <a:latin typeface="Montserrat"/>
                <a:ea typeface="Montserrat"/>
                <a:cs typeface="Montserrat"/>
                <a:sym typeface="Montserrat"/>
                <a:hlinkClick r:id="rId3"/>
              </a:rPr>
              <a:t>https://katalog.data.go.id/dataset/tingkat-kegemaran membaca/resource/adfdd729-1508-47bd-99f2-9288397571fc</a:t>
            </a:r>
            <a:endParaRPr b="1">
              <a:solidFill>
                <a:schemeClr val="lt1"/>
              </a:solidFill>
              <a:latin typeface="Montserrat"/>
              <a:ea typeface="Montserrat"/>
              <a:cs typeface="Montserrat"/>
              <a:sym typeface="Montserrat"/>
            </a:endParaRPr>
          </a:p>
          <a:p>
            <a:pPr indent="0" lvl="0" marL="0" rtl="0" algn="l">
              <a:spcBef>
                <a:spcPts val="0"/>
              </a:spcBef>
              <a:spcAft>
                <a:spcPts val="0"/>
              </a:spcAft>
              <a:buNone/>
            </a:pPr>
            <a:r>
              <a:rPr b="1" lang="en-GB">
                <a:solidFill>
                  <a:schemeClr val="lt1"/>
                </a:solidFill>
                <a:latin typeface="Montserrat"/>
                <a:ea typeface="Montserrat"/>
                <a:cs typeface="Montserrat"/>
                <a:sym typeface="Montserrat"/>
              </a:rPr>
              <a:t>2. Jumlah Desa/Kelurahan Menurut Provinsi, 2021: </a:t>
            </a:r>
            <a:r>
              <a:rPr b="1" lang="en-GB" u="sng">
                <a:solidFill>
                  <a:schemeClr val="hlink"/>
                </a:solidFill>
                <a:latin typeface="Montserrat"/>
                <a:ea typeface="Montserrat"/>
                <a:cs typeface="Montserrat"/>
                <a:sym typeface="Montserrat"/>
                <a:hlinkClick r:id="rId4"/>
              </a:rPr>
              <a:t>https://www.bps.go.id/indikator/indikator/view_data_pub/0000/api_pub/bEVXU252SU9hTjBxWEU3Z2NpS1ZPQT09/da_02/1</a:t>
            </a:r>
            <a:endParaRPr b="1">
              <a:solidFill>
                <a:schemeClr val="lt1"/>
              </a:solidFill>
              <a:latin typeface="Montserrat"/>
              <a:ea typeface="Montserrat"/>
              <a:cs typeface="Montserrat"/>
              <a:sym typeface="Montserrat"/>
            </a:endParaRPr>
          </a:p>
          <a:p>
            <a:pPr indent="0" lvl="0" marL="0" rtl="0" algn="l">
              <a:spcBef>
                <a:spcPts val="0"/>
              </a:spcBef>
              <a:spcAft>
                <a:spcPts val="0"/>
              </a:spcAft>
              <a:buNone/>
            </a:pPr>
            <a:r>
              <a:rPr b="1" lang="en-GB">
                <a:solidFill>
                  <a:schemeClr val="lt1"/>
                </a:solidFill>
                <a:latin typeface="Montserrat"/>
                <a:ea typeface="Montserrat"/>
                <a:cs typeface="Montserrat"/>
                <a:sym typeface="Montserrat"/>
              </a:rPr>
              <a:t>3. Banyaknya Desa/Kelurahan yang Memiliki Fasilitas Internet di Kantor Desa/Lurah menurut Provinsi dan Klasifikasi Daerah (Desa) 2018-2020:</a:t>
            </a:r>
            <a:endParaRPr b="1">
              <a:solidFill>
                <a:schemeClr val="lt1"/>
              </a:solidFill>
              <a:latin typeface="Montserrat"/>
              <a:ea typeface="Montserrat"/>
              <a:cs typeface="Montserrat"/>
              <a:sym typeface="Montserrat"/>
            </a:endParaRPr>
          </a:p>
          <a:p>
            <a:pPr indent="0" lvl="0" marL="0" rtl="0" algn="l">
              <a:spcBef>
                <a:spcPts val="0"/>
              </a:spcBef>
              <a:spcAft>
                <a:spcPts val="0"/>
              </a:spcAft>
              <a:buNone/>
            </a:pPr>
            <a:r>
              <a:rPr b="1" lang="en-GB" u="sng">
                <a:solidFill>
                  <a:schemeClr val="hlink"/>
                </a:solidFill>
                <a:latin typeface="Montserrat"/>
                <a:ea typeface="Montserrat"/>
                <a:cs typeface="Montserrat"/>
                <a:sym typeface="Montserrat"/>
                <a:hlinkClick r:id="rId5"/>
              </a:rPr>
              <a:t>https://www.bps.go.id/indicator/2/1692/1/banyaknya-desa-kelurahan-yang-memiliki-fasilitas-internet-di-kantor-desa-lurah-menurut-provinsi-dan-klasifikasi-daerah.html</a:t>
            </a:r>
            <a:endParaRPr b="1">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b="1">
              <a:solidFill>
                <a:schemeClr val="lt1"/>
              </a:solidFill>
              <a:latin typeface="Montserrat"/>
              <a:ea typeface="Montserrat"/>
              <a:cs typeface="Montserrat"/>
              <a:sym typeface="Montserrat"/>
            </a:endParaRPr>
          </a:p>
        </p:txBody>
      </p:sp>
      <p:grpSp>
        <p:nvGrpSpPr>
          <p:cNvPr id="145" name="Google Shape;145;p21"/>
          <p:cNvGrpSpPr/>
          <p:nvPr/>
        </p:nvGrpSpPr>
        <p:grpSpPr>
          <a:xfrm>
            <a:off x="-2131159" y="3484805"/>
            <a:ext cx="856973" cy="789499"/>
            <a:chOff x="9523125" y="1329375"/>
            <a:chExt cx="1238400" cy="783000"/>
          </a:xfrm>
        </p:grpSpPr>
        <p:sp>
          <p:nvSpPr>
            <p:cNvPr id="146" name="Google Shape;146;p21"/>
            <p:cNvSpPr/>
            <p:nvPr/>
          </p:nvSpPr>
          <p:spPr>
            <a:xfrm>
              <a:off x="9866625" y="1329375"/>
              <a:ext cx="551400" cy="783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1"/>
            <p:cNvSpPr/>
            <p:nvPr/>
          </p:nvSpPr>
          <p:spPr>
            <a:xfrm>
              <a:off x="9749175" y="1413075"/>
              <a:ext cx="786300" cy="615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1"/>
            <p:cNvSpPr/>
            <p:nvPr/>
          </p:nvSpPr>
          <p:spPr>
            <a:xfrm>
              <a:off x="9645225" y="1512975"/>
              <a:ext cx="994200" cy="415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1"/>
            <p:cNvSpPr/>
            <p:nvPr/>
          </p:nvSpPr>
          <p:spPr>
            <a:xfrm>
              <a:off x="9523125" y="1594275"/>
              <a:ext cx="1238400" cy="253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529C"/>
        </a:solidFill>
      </p:bgPr>
    </p:bg>
    <p:spTree>
      <p:nvGrpSpPr>
        <p:cNvPr id="153" name="Shape 153"/>
        <p:cNvGrpSpPr/>
        <p:nvPr/>
      </p:nvGrpSpPr>
      <p:grpSpPr>
        <a:xfrm>
          <a:off x="0" y="0"/>
          <a:ext cx="0" cy="0"/>
          <a:chOff x="0" y="0"/>
          <a:chExt cx="0" cy="0"/>
        </a:xfrm>
      </p:grpSpPr>
      <p:sp>
        <p:nvSpPr>
          <p:cNvPr id="154" name="Google Shape;154;p22"/>
          <p:cNvSpPr txBox="1"/>
          <p:nvPr/>
        </p:nvSpPr>
        <p:spPr>
          <a:xfrm>
            <a:off x="2143200" y="1597550"/>
            <a:ext cx="4857600" cy="1308300"/>
          </a:xfrm>
          <a:prstGeom prst="rect">
            <a:avLst/>
          </a:prstGeom>
          <a:noFill/>
          <a:ln>
            <a:noFill/>
          </a:ln>
          <a:effectLst>
            <a:outerShdw blurRad="57150" rotWithShape="0" algn="bl" dir="5400000" dist="19050">
              <a:srgbClr val="000000">
                <a:alpha val="15000"/>
              </a:srgbClr>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b="1" lang="en-GB" sz="4000">
                <a:solidFill>
                  <a:schemeClr val="lt1"/>
                </a:solidFill>
                <a:latin typeface="Montserrat"/>
                <a:ea typeface="Montserrat"/>
                <a:cs typeface="Montserrat"/>
                <a:sym typeface="Montserrat"/>
              </a:rPr>
              <a:t>Thank you!</a:t>
            </a:r>
            <a:endParaRPr sz="2200">
              <a:solidFill>
                <a:srgbClr val="00FFFF"/>
              </a:solidFill>
              <a:latin typeface="Montserrat"/>
              <a:ea typeface="Montserrat"/>
              <a:cs typeface="Montserrat"/>
              <a:sym typeface="Montserrat"/>
            </a:endParaRPr>
          </a:p>
          <a:p>
            <a:pPr indent="0" lvl="0" marL="0" rtl="0" algn="ctr">
              <a:spcBef>
                <a:spcPts val="0"/>
              </a:spcBef>
              <a:spcAft>
                <a:spcPts val="0"/>
              </a:spcAft>
              <a:buNone/>
            </a:pPr>
            <a:r>
              <a:t/>
            </a:r>
            <a:endParaRPr b="1" sz="3300">
              <a:solidFill>
                <a:srgbClr val="00FFFF"/>
              </a:solidFill>
              <a:latin typeface="Montserrat"/>
              <a:ea typeface="Montserrat"/>
              <a:cs typeface="Montserrat"/>
              <a:sym typeface="Montserrat"/>
            </a:endParaRPr>
          </a:p>
        </p:txBody>
      </p:sp>
      <p:grpSp>
        <p:nvGrpSpPr>
          <p:cNvPr id="155" name="Google Shape;155;p22"/>
          <p:cNvGrpSpPr/>
          <p:nvPr/>
        </p:nvGrpSpPr>
        <p:grpSpPr>
          <a:xfrm>
            <a:off x="-2131159" y="3484805"/>
            <a:ext cx="856973" cy="789499"/>
            <a:chOff x="9523125" y="1329375"/>
            <a:chExt cx="1238400" cy="783000"/>
          </a:xfrm>
        </p:grpSpPr>
        <p:sp>
          <p:nvSpPr>
            <p:cNvPr id="156" name="Google Shape;156;p22"/>
            <p:cNvSpPr/>
            <p:nvPr/>
          </p:nvSpPr>
          <p:spPr>
            <a:xfrm>
              <a:off x="9866625" y="1329375"/>
              <a:ext cx="551400" cy="783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2"/>
            <p:cNvSpPr/>
            <p:nvPr/>
          </p:nvSpPr>
          <p:spPr>
            <a:xfrm>
              <a:off x="9749175" y="1413075"/>
              <a:ext cx="786300" cy="615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2"/>
            <p:cNvSpPr/>
            <p:nvPr/>
          </p:nvSpPr>
          <p:spPr>
            <a:xfrm>
              <a:off x="9645225" y="1512975"/>
              <a:ext cx="994200" cy="415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2"/>
            <p:cNvSpPr/>
            <p:nvPr/>
          </p:nvSpPr>
          <p:spPr>
            <a:xfrm>
              <a:off x="9523125" y="1594275"/>
              <a:ext cx="1238400" cy="253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