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8" r:id="rId5"/>
    <p:sldId id="262" r:id="rId6"/>
    <p:sldId id="269" r:id="rId7"/>
    <p:sldId id="261" r:id="rId8"/>
    <p:sldId id="266" r:id="rId9"/>
    <p:sldId id="267" r:id="rId10"/>
    <p:sldId id="260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A58D-A8F1-4F90-A13E-51FF9F56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034F-7F2F-47CA-943E-75FD66F2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3507-3B1B-4BF3-8CE8-D03160D0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969B-5FA6-4E91-ADE9-9F7D01BF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3671-D2B2-44FE-B2F6-30EAB07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6445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1770-C071-4300-9F7D-BC3A1CC7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8F338-7D5D-415A-B8BB-B59CA4660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E5B9-FE55-481F-8CBB-5A988DE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9512-FB5A-41F8-8455-F991924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F571-620B-4DFC-AF6E-EA9241B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815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543C3-B2CA-45FF-8BC4-FF15AD26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E0F3D-E67E-40BE-B491-6AA8BCC0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CA27-18AC-407E-8DE1-40A56CDE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0D4-4031-4FAD-BE76-33705CC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08D3-71F6-495A-846C-2FA9F517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75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314E-194B-4142-922E-1830587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42F6-91B2-4A2E-8914-F4953912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BA3E-65C4-44D9-8D21-6700630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386-8A43-4BAB-A8FF-3029707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F52-D17C-486E-86DA-F5504908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569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AB12-739D-42F6-9E91-957CD068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6AD6-1380-4A14-B9B4-6A6C49F8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ADA3-F54D-48B5-8796-D1A2063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FFE6-60D3-42F0-9C03-1A069D2F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547A-3A40-46E6-BDA0-3D4478ED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105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7D5-52BB-44DA-8F40-E22C718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0EEF-8102-4DC9-87D5-6814FE16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119B-0D62-4E00-AC53-D9557BAF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9B3-B6B3-4999-9EF4-EC018DA2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F8EB-B064-42ED-A176-B5F6250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048D-F68B-4098-9FC0-684BC71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28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7F5C-545F-4394-9B5F-0769DC32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053A-4F67-42FB-8C4B-80BF1E80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057E-3D13-4249-9E1B-047B187B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02B53-FE86-4749-8026-E7360C5E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9564D-1365-474B-A829-47C8C97B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97C65-7B8C-4250-A43D-670B3360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8639-FF9E-4BF5-8F23-51E58F36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ECFEB-63FE-4667-8B31-3D729177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808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C63-2A1F-4803-8E0C-EDD6FE7E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9DBBD-3E59-4098-83AA-78105108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7B906-5E89-42A5-BF79-2F61A070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51363-B869-4767-9CBF-80EC98CD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555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785EB-6ABB-4CC6-A7BE-913F413C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819CB-D153-4E67-A8D5-4C160FD9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675D-3A90-47BC-9177-C2D65813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848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1C50-20EF-49B1-A7AE-7E58B01C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8498-14FE-419F-B5A7-FEABA953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40E9-9038-4E04-9416-7CD10731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9F38-8BE8-4DE5-94B6-A9A27E97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7463-9EC7-473E-AE92-13345C4B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4C28D-82A0-4615-9BFB-EDDF9D14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378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E189-B004-4605-A308-C295738C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2E839-FC7E-4841-9BA5-941FADD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DB33-77CA-4ABB-8650-35FA5A7F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B0C5-BF98-4421-B67F-C6FBE337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7693-FF6C-44C7-B804-9EEA112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DD02D-33FF-4472-A65F-EFE76134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595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5044D-141F-49FB-8426-032B9746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42C14-7E43-4AE5-B5F7-9CA7DE88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9A74-6CCE-400F-A479-152172E9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F990-AC47-402F-B48D-2722B456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580A-58AE-44DB-8C38-AA37E33A0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3274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ndriOlafsson/horseColic/blob/master/jupyter.ipynb" TargetMode="External"/><Relationship Id="rId2" Type="http://schemas.openxmlformats.org/officeDocument/2006/relationships/hyperlink" Target="https://github.com/andriOlafsson/horseCo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72C4-389A-44B7-B2E4-0DD24C7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Horse colic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BB8-31AD-43BA-BD32-B073BD83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The main aim of this project is to classify if adult horses will succumb after being diagnosed with colic. Finding what attributes have a high correlation with the horse dying or being euthanized.</a:t>
            </a:r>
          </a:p>
          <a:p>
            <a:endParaRPr lang="is-IS" dirty="0"/>
          </a:p>
          <a:p>
            <a:r>
              <a:rPr lang="is-IS" dirty="0"/>
              <a:t>The aim is to get the smallest tree, choosing the attribute that produces the purest nodes, that is the greatest information gain.</a:t>
            </a:r>
          </a:p>
          <a:p>
            <a:r>
              <a:rPr lang="is-IS" dirty="0"/>
              <a:t>Information gain, amount of information gained by knowing the value of the attribute</a:t>
            </a:r>
          </a:p>
          <a:p>
            <a:r>
              <a:rPr lang="is-IS" dirty="0"/>
              <a:t>Entropy of distribution before the split vs the entropy after the split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15830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6B1A-AE94-4326-BC22-A7065C8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21FF-732E-4439-81FB-412F8616058E}"/>
              </a:ext>
            </a:extLst>
          </p:cNvPr>
          <p:cNvSpPr txBox="1"/>
          <p:nvPr/>
        </p:nvSpPr>
        <p:spPr>
          <a:xfrm>
            <a:off x="6998368" y="365125"/>
            <a:ext cx="612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Blue indicates death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EE96C-E0C8-4EA9-B5CF-F86B81BC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760"/>
            <a:ext cx="12192000" cy="53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87B-17CA-4A7F-8BEA-56036A1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5" y="5376861"/>
            <a:ext cx="10515600" cy="1325563"/>
          </a:xfrm>
        </p:spPr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5" y="155576"/>
            <a:ext cx="10515600" cy="4351338"/>
          </a:xfrm>
        </p:spPr>
        <p:txBody>
          <a:bodyPr/>
          <a:lstStyle/>
          <a:p>
            <a:r>
              <a:rPr lang="is-IS" dirty="0"/>
              <a:t>Blue = Dead</a:t>
            </a:r>
          </a:p>
          <a:p>
            <a:r>
              <a:rPr lang="is-IS" dirty="0"/>
              <a:t>Correlation between temperature in extremities and coloration of mucous. </a:t>
            </a:r>
          </a:p>
          <a:p>
            <a:r>
              <a:rPr lang="is-IS" dirty="0"/>
              <a:t>If the horses have signs of discoloration of the mucous and heat in the extremities they are likely to be classified as dead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22E94-C95D-4B41-AAB3-9E38DA2A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74" y="2486527"/>
            <a:ext cx="6439126" cy="42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87B-17CA-4A7F-8BEA-56036A1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5" y="5376861"/>
            <a:ext cx="10515600" cy="1325563"/>
          </a:xfrm>
        </p:spPr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5" y="155576"/>
            <a:ext cx="10515600" cy="4351338"/>
          </a:xfrm>
        </p:spPr>
        <p:txBody>
          <a:bodyPr/>
          <a:lstStyle/>
          <a:p>
            <a:r>
              <a:rPr lang="is-IS" dirty="0"/>
              <a:t>Blue = Dead (true)</a:t>
            </a:r>
          </a:p>
          <a:p>
            <a:r>
              <a:rPr lang="is-IS" dirty="0"/>
              <a:t>Correlation between pain and death, a lot of horses that show pain levels are dead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037B5-DB0B-4AB2-958B-160EB362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95" y="2133600"/>
            <a:ext cx="739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is-IS" dirty="0"/>
              <a:t>All code is on github, including python and weka</a:t>
            </a:r>
          </a:p>
          <a:p>
            <a:pPr marL="0" indent="0">
              <a:buNone/>
            </a:pPr>
            <a:r>
              <a:rPr lang="is-IS" dirty="0">
                <a:hlinkClick r:id="rId2"/>
              </a:rPr>
              <a:t>https://github.com/andriOlafsson/horseColic</a:t>
            </a:r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Data cleaning was performed in a jupyter notebook that can be run online</a:t>
            </a:r>
          </a:p>
          <a:p>
            <a:r>
              <a:rPr lang="is-IS" dirty="0">
                <a:hlinkClick r:id="rId3"/>
              </a:rPr>
              <a:t>https://nbviewer.jupyter.org/github/andriOlafsson/horseColic/blob/master/jupyter.ipynb</a:t>
            </a:r>
            <a:endParaRPr lang="is-IS" dirty="0"/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Thank you</a:t>
            </a:r>
          </a:p>
          <a:p>
            <a:pPr marL="0" indent="0">
              <a:buNone/>
            </a:pPr>
            <a:r>
              <a:rPr lang="is-IS" dirty="0"/>
              <a:t>- Andri Ólafsson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C59A1E-5EBF-4CCD-84BB-19676FD6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52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Horse colic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1B94-5774-4C02-812C-FC553724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53330"/>
            <a:ext cx="10515600" cy="5436227"/>
          </a:xfrm>
        </p:spPr>
        <p:txBody>
          <a:bodyPr>
            <a:normAutofit lnSpcReduction="10000"/>
          </a:bodyPr>
          <a:lstStyle/>
          <a:p>
            <a:r>
              <a:rPr lang="is-IS" sz="2000" dirty="0"/>
              <a:t>300 samples, 28 features</a:t>
            </a:r>
          </a:p>
          <a:p>
            <a:pPr lvl="1"/>
            <a:r>
              <a:rPr lang="is-IS" sz="2000" dirty="0"/>
              <a:t>21 float64</a:t>
            </a:r>
          </a:p>
          <a:p>
            <a:pPr lvl="1"/>
            <a:r>
              <a:rPr lang="is-IS" sz="2000" dirty="0"/>
              <a:t>4 int 64</a:t>
            </a:r>
          </a:p>
          <a:p>
            <a:pPr lvl="1"/>
            <a:r>
              <a:rPr lang="is-IS" sz="2000" dirty="0"/>
              <a:t>3 objects (data about lesion types)</a:t>
            </a:r>
          </a:p>
          <a:p>
            <a:r>
              <a:rPr lang="is-IS" sz="2000" dirty="0"/>
              <a:t>I removed 9 features – </a:t>
            </a:r>
          </a:p>
          <a:p>
            <a:pPr lvl="1"/>
            <a:r>
              <a:rPr lang="is-IS" sz="2000" dirty="0"/>
              <a:t>50-82% missing data in one</a:t>
            </a:r>
          </a:p>
          <a:p>
            <a:pPr lvl="1"/>
            <a:r>
              <a:rPr lang="is-IS" sz="2000" dirty="0"/>
              <a:t>Not relevant according to the data description</a:t>
            </a:r>
          </a:p>
          <a:p>
            <a:pPr lvl="1"/>
            <a:r>
              <a:rPr lang="is-IS" sz="2000" dirty="0"/>
              <a:t>Hospital number (284 unique values of 300 total)</a:t>
            </a:r>
          </a:p>
          <a:p>
            <a:r>
              <a:rPr lang="is-IS" sz="2000" dirty="0"/>
              <a:t>I also removed noisy data</a:t>
            </a:r>
          </a:p>
          <a:p>
            <a:pPr lvl="1"/>
            <a:r>
              <a:rPr lang="is-IS" sz="2000" dirty="0"/>
              <a:t>8% of the data is from 6 month old horses or younger, they have a much higher death rate, the values are extremely fluctuating compared to adult horses. (Higher pulse, respiratory rate, narrower temperature range)</a:t>
            </a:r>
          </a:p>
          <a:p>
            <a:r>
              <a:rPr lang="is-IS" sz="2000" dirty="0"/>
              <a:t>I discretisized values to simplify classification in the tree</a:t>
            </a:r>
          </a:p>
          <a:p>
            <a:pPr lvl="1"/>
            <a:r>
              <a:rPr lang="is-IS" sz="1600" dirty="0"/>
              <a:t>Temperature, low, normal, high</a:t>
            </a:r>
          </a:p>
          <a:p>
            <a:pPr lvl="1"/>
            <a:r>
              <a:rPr lang="is-IS" sz="1600" dirty="0"/>
              <a:t>Pulse, low, normal, high</a:t>
            </a:r>
          </a:p>
          <a:p>
            <a:pPr lvl="1"/>
            <a:r>
              <a:rPr lang="is-IS" sz="1600" dirty="0"/>
              <a:t>Protein levels in blood</a:t>
            </a:r>
          </a:p>
          <a:p>
            <a:pPr lvl="1"/>
            <a:r>
              <a:rPr lang="is-IS" sz="1600" dirty="0"/>
              <a:t>Mucous membrane (tongue color)</a:t>
            </a:r>
          </a:p>
          <a:p>
            <a:pPr marL="0" indent="0">
              <a:buNone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8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9C99-4609-4629-AB93-5E437B6F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exploring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2E35-E422-4850-A1EE-228B4278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 performed the data cleaning in Python.</a:t>
            </a:r>
          </a:p>
          <a:p>
            <a:r>
              <a:rPr lang="is-IS" dirty="0"/>
              <a:t>I also decided to try doing PCA because of the high dimensionality, to find the variance in the data using Scikit package in python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672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DFEC-3E87-4C28-A431-8FC4A33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0671F-4949-466E-A9E1-0066A083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009650"/>
            <a:ext cx="8648700" cy="584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C4412-1BA7-4A15-88E8-56D45C04EE37}"/>
              </a:ext>
            </a:extLst>
          </p:cNvPr>
          <p:cNvSpPr txBox="1"/>
          <p:nvPr/>
        </p:nvSpPr>
        <p:spPr>
          <a:xfrm>
            <a:off x="49530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dirty="0"/>
              <a:t>A lot of missing data</a:t>
            </a:r>
          </a:p>
          <a:p>
            <a:r>
              <a:rPr lang="is-IS" sz="1800" dirty="0"/>
              <a:t>Numbers are</a:t>
            </a:r>
            <a:r>
              <a:rPr lang="is-IS" dirty="0"/>
              <a:t> the ratio of </a:t>
            </a:r>
          </a:p>
          <a:p>
            <a:r>
              <a:rPr lang="is-IS" sz="1800" dirty="0"/>
              <a:t>Missing data, 82.3% is the most</a:t>
            </a:r>
          </a:p>
        </p:txBody>
      </p:sp>
    </p:spTree>
    <p:extLst>
      <p:ext uri="{BB962C8B-B14F-4D97-AF65-F5344CB8AC3E}">
        <p14:creationId xmlns:p14="http://schemas.microsoft.com/office/powerpoint/2010/main" val="193939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Data examination – Before data prep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ABBBA-6EB3-4AAC-B649-B266523F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7" y="2479507"/>
            <a:ext cx="11045491" cy="4016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335C4-7DE2-482D-AC32-E83136D58FF2}"/>
              </a:ext>
            </a:extLst>
          </p:cNvPr>
          <p:cNvSpPr txBox="1"/>
          <p:nvPr/>
        </p:nvSpPr>
        <p:spPr>
          <a:xfrm>
            <a:off x="383757" y="1343818"/>
            <a:ext cx="8663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2000" dirty="0"/>
              <a:t>High standard deviation in pulse, respiratory rate and protein levels</a:t>
            </a:r>
          </a:p>
          <a:p>
            <a:r>
              <a:rPr lang="is-IS" sz="2000" dirty="0"/>
              <a:t>High range of values, mostly because of (8% young horses in the dataset)</a:t>
            </a:r>
          </a:p>
        </p:txBody>
      </p:sp>
    </p:spTree>
    <p:extLst>
      <p:ext uri="{BB962C8B-B14F-4D97-AF65-F5344CB8AC3E}">
        <p14:creationId xmlns:p14="http://schemas.microsoft.com/office/powerpoint/2010/main" val="34922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DFEC-3E87-4C28-A431-8FC4A33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C4412-1BA7-4A15-88E8-56D45C04EE37}"/>
              </a:ext>
            </a:extLst>
          </p:cNvPr>
          <p:cNvSpPr txBox="1"/>
          <p:nvPr/>
        </p:nvSpPr>
        <p:spPr>
          <a:xfrm>
            <a:off x="495300" y="1690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dirty="0"/>
              <a:t>Converted to True/False values.</a:t>
            </a:r>
          </a:p>
          <a:p>
            <a:r>
              <a:rPr lang="is-IS" sz="1800" dirty="0"/>
              <a:t>If the horse had </a:t>
            </a:r>
            <a:r>
              <a:rPr lang="is-IS" dirty="0"/>
              <a:t>: </a:t>
            </a:r>
          </a:p>
          <a:p>
            <a:r>
              <a:rPr lang="is-IS" sz="1800" dirty="0"/>
              <a:t>	Surgery</a:t>
            </a:r>
          </a:p>
          <a:p>
            <a:r>
              <a:rPr lang="is-IS" dirty="0"/>
              <a:t>	Long breathing</a:t>
            </a:r>
          </a:p>
          <a:p>
            <a:r>
              <a:rPr lang="is-IS" sz="1800" dirty="0"/>
              <a:t>	Pain</a:t>
            </a:r>
          </a:p>
          <a:p>
            <a:r>
              <a:rPr lang="is-IS" dirty="0"/>
              <a:t>	Peristalsis</a:t>
            </a:r>
          </a:p>
          <a:p>
            <a:r>
              <a:rPr lang="is-IS" sz="1800" dirty="0"/>
              <a:t>	Abdominal distension</a:t>
            </a:r>
          </a:p>
          <a:p>
            <a:r>
              <a:rPr lang="is-IS" dirty="0"/>
              <a:t>	Surgical lesions</a:t>
            </a:r>
          </a:p>
          <a:p>
            <a:r>
              <a:rPr lang="is-IS" sz="1800" dirty="0"/>
              <a:t>	High rectal temp</a:t>
            </a:r>
          </a:p>
          <a:p>
            <a:r>
              <a:rPr lang="is-IS" dirty="0"/>
              <a:t>	High pulse</a:t>
            </a:r>
          </a:p>
          <a:p>
            <a:r>
              <a:rPr lang="is-IS" sz="1800" dirty="0"/>
              <a:t>	Heat in extremities</a:t>
            </a:r>
          </a:p>
          <a:p>
            <a:r>
              <a:rPr lang="is-IS" dirty="0"/>
              <a:t>	Coloration of mucous</a:t>
            </a:r>
          </a:p>
          <a:p>
            <a:r>
              <a:rPr lang="is-IS" dirty="0"/>
              <a:t>	High cell count</a:t>
            </a:r>
          </a:p>
          <a:p>
            <a:r>
              <a:rPr lang="is-IS" sz="1800" dirty="0"/>
              <a:t>	High protein levels</a:t>
            </a:r>
          </a:p>
          <a:p>
            <a:endParaRPr lang="is-I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048AD-96FD-4D58-A24A-57C6F272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32" y="2116640"/>
            <a:ext cx="7988968" cy="47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 C4.5 tree generated with 13 attributes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A1467-D9D0-47A0-949D-BCE4490E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740"/>
            <a:ext cx="12192000" cy="5100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1D3D1-998A-496F-A08F-21F68C5C71F3}"/>
              </a:ext>
            </a:extLst>
          </p:cNvPr>
          <p:cNvSpPr txBox="1"/>
          <p:nvPr/>
        </p:nvSpPr>
        <p:spPr>
          <a:xfrm>
            <a:off x="368968" y="1112575"/>
            <a:ext cx="1014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A lot of leaf nodes with few cases, although good classifications but this may lead to over classification</a:t>
            </a:r>
          </a:p>
          <a:p>
            <a:r>
              <a:rPr lang="is-IS" dirty="0"/>
              <a:t>By using this tree I got 74.6% correct classification. </a:t>
            </a:r>
            <a:endParaRPr lang="is-IS" sz="1800" dirty="0"/>
          </a:p>
        </p:txBody>
      </p:sp>
    </p:spTree>
    <p:extLst>
      <p:ext uri="{BB962C8B-B14F-4D97-AF65-F5344CB8AC3E}">
        <p14:creationId xmlns:p14="http://schemas.microsoft.com/office/powerpoint/2010/main" val="38505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 C4.5 tree generated with 7 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1D3D1-998A-496F-A08F-21F68C5C71F3}"/>
              </a:ext>
            </a:extLst>
          </p:cNvPr>
          <p:cNvSpPr txBox="1"/>
          <p:nvPr/>
        </p:nvSpPr>
        <p:spPr>
          <a:xfrm>
            <a:off x="368968" y="1112575"/>
            <a:ext cx="10146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The algorithm ignored quite a few of the attributes but still gets a good classification. It only uses two of the 7 total attributes.</a:t>
            </a:r>
          </a:p>
          <a:p>
            <a:r>
              <a:rPr lang="is-IS" sz="1800" dirty="0"/>
              <a:t>Few nodes with many cases, </a:t>
            </a:r>
            <a:r>
              <a:rPr lang="is-IS" dirty="0"/>
              <a:t>somewhat accurate clasifications but many misclassifications.</a:t>
            </a:r>
            <a:endParaRPr lang="is-IS" sz="1800" dirty="0"/>
          </a:p>
          <a:p>
            <a:r>
              <a:rPr lang="is-IS" dirty="0"/>
              <a:t>By using this tree I got 67% correct classification. </a:t>
            </a:r>
          </a:p>
          <a:p>
            <a:r>
              <a:rPr lang="is-IS" sz="1800" dirty="0"/>
              <a:t>However I feel that using only two attributes is way to little data to rely on.</a:t>
            </a:r>
          </a:p>
          <a:p>
            <a:r>
              <a:rPr lang="is-IS" dirty="0"/>
              <a:t>I tried playing with the variables, removing one or two from 13. But that always seemed to lead to overpruning</a:t>
            </a:r>
          </a:p>
          <a:p>
            <a:r>
              <a:rPr lang="is-IS" sz="1800" dirty="0"/>
              <a:t>I would chose the first model because of the accuracy. Fewer attributes are omitted, but I would like to have time to play a little bit more with the pruning.</a:t>
            </a:r>
          </a:p>
          <a:p>
            <a:endParaRPr lang="is-I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6D23F-133B-4C87-8D67-FE989E9E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94" y="3545305"/>
            <a:ext cx="6855139" cy="32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79B-7B62-48B1-91AE-CDF4FD26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9" y="0"/>
            <a:ext cx="10515600" cy="1325563"/>
          </a:xfrm>
        </p:spPr>
        <p:txBody>
          <a:bodyPr/>
          <a:lstStyle/>
          <a:p>
            <a:r>
              <a:rPr lang="is-IS" dirty="0"/>
              <a:t>Attributes – blue = dead horse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548C-9C92-4C5E-9F70-FCAEFBC2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501" y="1238250"/>
            <a:ext cx="9391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659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Horse colic dataset</vt:lpstr>
      <vt:lpstr>Horse colic dataset</vt:lpstr>
      <vt:lpstr>Data exploring </vt:lpstr>
      <vt:lpstr>Data prep</vt:lpstr>
      <vt:lpstr>Data examination – Before data prep</vt:lpstr>
      <vt:lpstr>Data prep</vt:lpstr>
      <vt:lpstr> C4.5 tree generated with 13 attributes</vt:lpstr>
      <vt:lpstr> C4.5 tree generated with 7 attributes</vt:lpstr>
      <vt:lpstr>Attributes – blue = dead horse</vt:lpstr>
      <vt:lpstr>Lessons learned</vt:lpstr>
      <vt:lpstr>Lessons learned</vt:lpstr>
      <vt:lpstr>Lessons learned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Ólafsson</dc:creator>
  <cp:lastModifiedBy>Andri Ólafsson</cp:lastModifiedBy>
  <cp:revision>11</cp:revision>
  <dcterms:created xsi:type="dcterms:W3CDTF">2020-09-22T09:38:19Z</dcterms:created>
  <dcterms:modified xsi:type="dcterms:W3CDTF">2020-09-22T12:42:32Z</dcterms:modified>
</cp:coreProperties>
</file>