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8" r:id="rId5"/>
    <p:sldId id="266" r:id="rId6"/>
    <p:sldId id="267" r:id="rId7"/>
    <p:sldId id="269" r:id="rId8"/>
    <p:sldId id="265" r:id="rId9"/>
    <p:sldId id="262" r:id="rId10"/>
    <p:sldId id="261" r:id="rId11"/>
    <p:sldId id="259" r:id="rId12"/>
    <p:sldId id="260" r:id="rId13"/>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3" autoAdjust="0"/>
    <p:restoredTop sz="82049" autoAdjust="0"/>
  </p:normalViewPr>
  <p:slideViewPr>
    <p:cSldViewPr snapToGrid="0">
      <p:cViewPr varScale="1">
        <p:scale>
          <a:sx n="104" d="100"/>
          <a:sy n="104" d="100"/>
        </p:scale>
        <p:origin x="582" y="10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s-I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6297-5B27-4FA0-8E01-93ECFEE19A81}" type="datetimeFigureOut">
              <a:rPr lang="is-IS" smtClean="0"/>
              <a:t>17.11.2020</a:t>
            </a:fld>
            <a:endParaRPr lang="is-I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s-I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s-I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8DB25-BC8B-425C-A4F0-6BEBAC9C6A2C}" type="slidenum">
              <a:rPr lang="is-IS" smtClean="0"/>
              <a:t>‹#›</a:t>
            </a:fld>
            <a:endParaRPr lang="is-IS"/>
          </a:p>
        </p:txBody>
      </p:sp>
    </p:spTree>
    <p:extLst>
      <p:ext uri="{BB962C8B-B14F-4D97-AF65-F5344CB8AC3E}">
        <p14:creationId xmlns:p14="http://schemas.microsoft.com/office/powerpoint/2010/main" val="65788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1</a:t>
            </a:fld>
            <a:endParaRPr lang="is-IS"/>
          </a:p>
        </p:txBody>
      </p:sp>
    </p:spTree>
    <p:extLst>
      <p:ext uri="{BB962C8B-B14F-4D97-AF65-F5344CB8AC3E}">
        <p14:creationId xmlns:p14="http://schemas.microsoft.com/office/powerpoint/2010/main" val="31465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5</a:t>
            </a:fld>
            <a:endParaRPr lang="is-IS"/>
          </a:p>
        </p:txBody>
      </p:sp>
    </p:spTree>
    <p:extLst>
      <p:ext uri="{BB962C8B-B14F-4D97-AF65-F5344CB8AC3E}">
        <p14:creationId xmlns:p14="http://schemas.microsoft.com/office/powerpoint/2010/main" val="13700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6</a:t>
            </a:fld>
            <a:endParaRPr lang="is-IS"/>
          </a:p>
        </p:txBody>
      </p:sp>
    </p:spTree>
    <p:extLst>
      <p:ext uri="{BB962C8B-B14F-4D97-AF65-F5344CB8AC3E}">
        <p14:creationId xmlns:p14="http://schemas.microsoft.com/office/powerpoint/2010/main" val="235937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7</a:t>
            </a:fld>
            <a:endParaRPr lang="is-IS"/>
          </a:p>
        </p:txBody>
      </p:sp>
    </p:spTree>
    <p:extLst>
      <p:ext uri="{BB962C8B-B14F-4D97-AF65-F5344CB8AC3E}">
        <p14:creationId xmlns:p14="http://schemas.microsoft.com/office/powerpoint/2010/main" val="88785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8</a:t>
            </a:fld>
            <a:endParaRPr lang="is-IS"/>
          </a:p>
        </p:txBody>
      </p:sp>
    </p:spTree>
    <p:extLst>
      <p:ext uri="{BB962C8B-B14F-4D97-AF65-F5344CB8AC3E}">
        <p14:creationId xmlns:p14="http://schemas.microsoft.com/office/powerpoint/2010/main" val="358524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mj-lt"/>
              <a:buNone/>
            </a:pPr>
            <a:endParaRPr lang="is-I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9</a:t>
            </a:fld>
            <a:endParaRPr lang="is-IS"/>
          </a:p>
        </p:txBody>
      </p:sp>
    </p:spTree>
    <p:extLst>
      <p:ext uri="{BB962C8B-B14F-4D97-AF65-F5344CB8AC3E}">
        <p14:creationId xmlns:p14="http://schemas.microsoft.com/office/powerpoint/2010/main" val="428688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sz="1200" dirty="0" err="1">
                <a:solidFill>
                  <a:schemeClr val="bg1"/>
                </a:solidFill>
              </a:rPr>
              <a:t>Correlations</a:t>
            </a:r>
            <a:r>
              <a:rPr lang="is-IS" sz="1200" dirty="0">
                <a:solidFill>
                  <a:schemeClr val="bg1"/>
                </a:solidFill>
              </a:rPr>
              <a:t> of </a:t>
            </a:r>
            <a:r>
              <a:rPr lang="is-IS" sz="1200" dirty="0" err="1">
                <a:solidFill>
                  <a:schemeClr val="bg1"/>
                </a:solidFill>
              </a:rPr>
              <a:t>symptoms</a:t>
            </a:r>
            <a:r>
              <a:rPr lang="is-IS" sz="1200" dirty="0">
                <a:solidFill>
                  <a:schemeClr val="bg1"/>
                </a:solidFill>
              </a:rPr>
              <a:t> </a:t>
            </a:r>
            <a:r>
              <a:rPr lang="is-IS" sz="1200" dirty="0" err="1">
                <a:solidFill>
                  <a:schemeClr val="bg1"/>
                </a:solidFill>
              </a:rPr>
              <a:t>might</a:t>
            </a:r>
            <a:r>
              <a:rPr lang="is-IS" sz="1200" dirty="0">
                <a:solidFill>
                  <a:schemeClr val="bg1"/>
                </a:solidFill>
              </a:rPr>
              <a:t> </a:t>
            </a:r>
            <a:r>
              <a:rPr lang="is-IS" sz="1200" dirty="0" err="1">
                <a:solidFill>
                  <a:schemeClr val="bg1"/>
                </a:solidFill>
              </a:rPr>
              <a:t>be</a:t>
            </a:r>
            <a:r>
              <a:rPr lang="is-IS" sz="1200" dirty="0">
                <a:solidFill>
                  <a:schemeClr val="bg1"/>
                </a:solidFill>
              </a:rPr>
              <a:t> </a:t>
            </a:r>
            <a:r>
              <a:rPr lang="is-IS" sz="1200" dirty="0" err="1">
                <a:solidFill>
                  <a:schemeClr val="bg1"/>
                </a:solidFill>
              </a:rPr>
              <a:t>weak</a:t>
            </a:r>
            <a:r>
              <a:rPr lang="is-IS" sz="1200" dirty="0">
                <a:solidFill>
                  <a:schemeClr val="bg1"/>
                </a:solidFill>
              </a:rPr>
              <a:t> </a:t>
            </a:r>
            <a:r>
              <a:rPr lang="is-IS" sz="1200" dirty="0" err="1">
                <a:solidFill>
                  <a:schemeClr val="bg1"/>
                </a:solidFill>
              </a:rPr>
              <a:t>in</a:t>
            </a:r>
            <a:r>
              <a:rPr lang="is-IS" sz="1200" dirty="0">
                <a:solidFill>
                  <a:schemeClr val="bg1"/>
                </a:solidFill>
              </a:rPr>
              <a:t> </a:t>
            </a:r>
            <a:r>
              <a:rPr lang="is-IS" sz="1200" dirty="0" err="1">
                <a:solidFill>
                  <a:schemeClr val="bg1"/>
                </a:solidFill>
              </a:rPr>
              <a:t>general</a:t>
            </a:r>
            <a:endParaRPr lang="is-IS" sz="1200" dirty="0">
              <a:solidFill>
                <a:schemeClr val="bg1"/>
              </a:solidFill>
            </a:endParaRPr>
          </a:p>
          <a:p>
            <a:endParaRPr lang="is-IS" dirty="0"/>
          </a:p>
        </p:txBody>
      </p:sp>
      <p:sp>
        <p:nvSpPr>
          <p:cNvPr id="4" name="Slide Number Placeholder 3"/>
          <p:cNvSpPr>
            <a:spLocks noGrp="1"/>
          </p:cNvSpPr>
          <p:nvPr>
            <p:ph type="sldNum" sz="quarter" idx="5"/>
          </p:nvPr>
        </p:nvSpPr>
        <p:spPr/>
        <p:txBody>
          <a:bodyPr/>
          <a:lstStyle/>
          <a:p>
            <a:fld id="{00C8DB25-BC8B-425C-A4F0-6BEBAC9C6A2C}" type="slidenum">
              <a:rPr lang="is-IS" smtClean="0"/>
              <a:t>11</a:t>
            </a:fld>
            <a:endParaRPr lang="is-IS"/>
          </a:p>
        </p:txBody>
      </p:sp>
    </p:spTree>
    <p:extLst>
      <p:ext uri="{BB962C8B-B14F-4D97-AF65-F5344CB8AC3E}">
        <p14:creationId xmlns:p14="http://schemas.microsoft.com/office/powerpoint/2010/main" val="402554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B421-BC40-42B1-86DB-C331D1F85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s-IS"/>
          </a:p>
        </p:txBody>
      </p:sp>
      <p:sp>
        <p:nvSpPr>
          <p:cNvPr id="3" name="Subtitle 2">
            <a:extLst>
              <a:ext uri="{FF2B5EF4-FFF2-40B4-BE49-F238E27FC236}">
                <a16:creationId xmlns:a16="http://schemas.microsoft.com/office/drawing/2014/main" id="{5796CB1C-F7DA-4121-ACE9-9C9A1E3DA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s-IS"/>
          </a:p>
        </p:txBody>
      </p:sp>
      <p:sp>
        <p:nvSpPr>
          <p:cNvPr id="4" name="Date Placeholder 3">
            <a:extLst>
              <a:ext uri="{FF2B5EF4-FFF2-40B4-BE49-F238E27FC236}">
                <a16:creationId xmlns:a16="http://schemas.microsoft.com/office/drawing/2014/main" id="{31EBC340-9BAE-43B8-9DB8-1BF3D8E71EDA}"/>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76FB1038-05B2-4159-8022-6628943C6EAC}"/>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CD3E3AF8-5C0C-4122-B96D-180915F570FD}"/>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1094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2A2E-6200-47BF-8B6C-A04A7764E8D6}"/>
              </a:ext>
            </a:extLst>
          </p:cNvPr>
          <p:cNvSpPr>
            <a:spLocks noGrp="1"/>
          </p:cNvSpPr>
          <p:nvPr>
            <p:ph type="title"/>
          </p:nvPr>
        </p:nvSpPr>
        <p:spPr/>
        <p:txBody>
          <a:bodyPr/>
          <a:lstStyle/>
          <a:p>
            <a:r>
              <a:rPr lang="en-US"/>
              <a:t>Click to edit Master title style</a:t>
            </a:r>
            <a:endParaRPr lang="is-IS"/>
          </a:p>
        </p:txBody>
      </p:sp>
      <p:sp>
        <p:nvSpPr>
          <p:cNvPr id="3" name="Vertical Text Placeholder 2">
            <a:extLst>
              <a:ext uri="{FF2B5EF4-FFF2-40B4-BE49-F238E27FC236}">
                <a16:creationId xmlns:a16="http://schemas.microsoft.com/office/drawing/2014/main" id="{7B741D85-1D72-484D-B113-11816818DC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ACE68975-BE08-48C0-8136-3D0F3A520147}"/>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F6E24DFF-5D77-4623-AC28-F4C98ED4AAC3}"/>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E3027EE8-4EB7-4338-B9F0-FC714E110733}"/>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271261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CF338-3CB3-4464-8E0A-D3FC6053A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s-IS"/>
          </a:p>
        </p:txBody>
      </p:sp>
      <p:sp>
        <p:nvSpPr>
          <p:cNvPr id="3" name="Vertical Text Placeholder 2">
            <a:extLst>
              <a:ext uri="{FF2B5EF4-FFF2-40B4-BE49-F238E27FC236}">
                <a16:creationId xmlns:a16="http://schemas.microsoft.com/office/drawing/2014/main" id="{7EA4F1E8-E8C0-434E-AB03-5A5ABE3C1D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A0F2DAEC-F71A-4E81-9B3A-6501E7655C46}"/>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D4B897E8-3CAD-481A-9628-3F0823D37D04}"/>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07C76619-410E-43F4-B7D6-7E17BD03C96F}"/>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27954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A092-8F5D-4FA2-B1A9-E96875A62F69}"/>
              </a:ext>
            </a:extLst>
          </p:cNvPr>
          <p:cNvSpPr>
            <a:spLocks noGrp="1"/>
          </p:cNvSpPr>
          <p:nvPr>
            <p:ph type="title"/>
          </p:nvPr>
        </p:nvSpPr>
        <p:spPr/>
        <p:txBody>
          <a:bodyPr/>
          <a:lstStyle/>
          <a:p>
            <a:r>
              <a:rPr lang="en-US"/>
              <a:t>Click to edit Master title style</a:t>
            </a:r>
            <a:endParaRPr lang="is-IS"/>
          </a:p>
        </p:txBody>
      </p:sp>
      <p:sp>
        <p:nvSpPr>
          <p:cNvPr id="3" name="Content Placeholder 2">
            <a:extLst>
              <a:ext uri="{FF2B5EF4-FFF2-40B4-BE49-F238E27FC236}">
                <a16:creationId xmlns:a16="http://schemas.microsoft.com/office/drawing/2014/main" id="{F377387A-2CA7-417D-B644-D7323162E0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FAD5D52B-233A-42F8-AA3E-3B1C44A6B0A8}"/>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132B38EB-691D-45AD-B84E-3918F74935EB}"/>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323FDA07-D39C-47DD-88A8-12E93719FD0D}"/>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181451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60B9-9409-47AE-9D88-99E7639FF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s-IS"/>
          </a:p>
        </p:txBody>
      </p:sp>
      <p:sp>
        <p:nvSpPr>
          <p:cNvPr id="3" name="Text Placeholder 2">
            <a:extLst>
              <a:ext uri="{FF2B5EF4-FFF2-40B4-BE49-F238E27FC236}">
                <a16:creationId xmlns:a16="http://schemas.microsoft.com/office/drawing/2014/main" id="{77F52761-41C3-415A-8505-27A4EA9DE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4A513-3F52-4915-9593-22D3787BFE1F}"/>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D0CA70CB-DB68-4E3F-9506-9D789D7F7BAB}"/>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D6E001B9-57E5-4416-B2E7-2A9532DA97E3}"/>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380927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01A7-C952-4915-B3B8-7E74EC8C45BF}"/>
              </a:ext>
            </a:extLst>
          </p:cNvPr>
          <p:cNvSpPr>
            <a:spLocks noGrp="1"/>
          </p:cNvSpPr>
          <p:nvPr>
            <p:ph type="title"/>
          </p:nvPr>
        </p:nvSpPr>
        <p:spPr/>
        <p:txBody>
          <a:bodyPr/>
          <a:lstStyle/>
          <a:p>
            <a:r>
              <a:rPr lang="en-US"/>
              <a:t>Click to edit Master title style</a:t>
            </a:r>
            <a:endParaRPr lang="is-IS"/>
          </a:p>
        </p:txBody>
      </p:sp>
      <p:sp>
        <p:nvSpPr>
          <p:cNvPr id="3" name="Content Placeholder 2">
            <a:extLst>
              <a:ext uri="{FF2B5EF4-FFF2-40B4-BE49-F238E27FC236}">
                <a16:creationId xmlns:a16="http://schemas.microsoft.com/office/drawing/2014/main" id="{9DDD22E6-88BA-49EA-8B65-0CCF0EFA2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Content Placeholder 3">
            <a:extLst>
              <a:ext uri="{FF2B5EF4-FFF2-40B4-BE49-F238E27FC236}">
                <a16:creationId xmlns:a16="http://schemas.microsoft.com/office/drawing/2014/main" id="{7F32D4EF-0094-475E-AAD6-9602B7A5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Date Placeholder 4">
            <a:extLst>
              <a:ext uri="{FF2B5EF4-FFF2-40B4-BE49-F238E27FC236}">
                <a16:creationId xmlns:a16="http://schemas.microsoft.com/office/drawing/2014/main" id="{7C305C70-882C-42E4-9418-E5B171320EB0}"/>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6" name="Footer Placeholder 5">
            <a:extLst>
              <a:ext uri="{FF2B5EF4-FFF2-40B4-BE49-F238E27FC236}">
                <a16:creationId xmlns:a16="http://schemas.microsoft.com/office/drawing/2014/main" id="{E1B1F886-5012-4F18-AFD5-537B201DBDD1}"/>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8D23C947-9B89-4D15-B3FB-41B74DE5A491}"/>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326517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E5ED-3910-47AF-8517-5CF640AF1B72}"/>
              </a:ext>
            </a:extLst>
          </p:cNvPr>
          <p:cNvSpPr>
            <a:spLocks noGrp="1"/>
          </p:cNvSpPr>
          <p:nvPr>
            <p:ph type="title"/>
          </p:nvPr>
        </p:nvSpPr>
        <p:spPr>
          <a:xfrm>
            <a:off x="839788" y="365125"/>
            <a:ext cx="10515600" cy="1325563"/>
          </a:xfrm>
        </p:spPr>
        <p:txBody>
          <a:bodyPr/>
          <a:lstStyle/>
          <a:p>
            <a:r>
              <a:rPr lang="en-US"/>
              <a:t>Click to edit Master title style</a:t>
            </a:r>
            <a:endParaRPr lang="is-IS"/>
          </a:p>
        </p:txBody>
      </p:sp>
      <p:sp>
        <p:nvSpPr>
          <p:cNvPr id="3" name="Text Placeholder 2">
            <a:extLst>
              <a:ext uri="{FF2B5EF4-FFF2-40B4-BE49-F238E27FC236}">
                <a16:creationId xmlns:a16="http://schemas.microsoft.com/office/drawing/2014/main" id="{1189BC19-AB62-4CE1-B0B5-EC1D2DDC4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D5E6E-DC95-4060-A0BE-70CAE525D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Text Placeholder 4">
            <a:extLst>
              <a:ext uri="{FF2B5EF4-FFF2-40B4-BE49-F238E27FC236}">
                <a16:creationId xmlns:a16="http://schemas.microsoft.com/office/drawing/2014/main" id="{AD6852D1-F0ED-4B65-9709-2AEE91A20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CC3D6-EF0E-4E4F-9121-965024624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7" name="Date Placeholder 6">
            <a:extLst>
              <a:ext uri="{FF2B5EF4-FFF2-40B4-BE49-F238E27FC236}">
                <a16:creationId xmlns:a16="http://schemas.microsoft.com/office/drawing/2014/main" id="{246860A2-69B6-48CA-98C3-0C5AAF4ACE38}"/>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8" name="Footer Placeholder 7">
            <a:extLst>
              <a:ext uri="{FF2B5EF4-FFF2-40B4-BE49-F238E27FC236}">
                <a16:creationId xmlns:a16="http://schemas.microsoft.com/office/drawing/2014/main" id="{10F8427F-88FC-4BBB-964F-5CE5AFAFCC5E}"/>
              </a:ext>
            </a:extLst>
          </p:cNvPr>
          <p:cNvSpPr>
            <a:spLocks noGrp="1"/>
          </p:cNvSpPr>
          <p:nvPr>
            <p:ph type="ftr" sz="quarter" idx="11"/>
          </p:nvPr>
        </p:nvSpPr>
        <p:spPr/>
        <p:txBody>
          <a:bodyPr/>
          <a:lstStyle/>
          <a:p>
            <a:endParaRPr lang="is-IS"/>
          </a:p>
        </p:txBody>
      </p:sp>
      <p:sp>
        <p:nvSpPr>
          <p:cNvPr id="9" name="Slide Number Placeholder 8">
            <a:extLst>
              <a:ext uri="{FF2B5EF4-FFF2-40B4-BE49-F238E27FC236}">
                <a16:creationId xmlns:a16="http://schemas.microsoft.com/office/drawing/2014/main" id="{D116B378-516C-4D9E-8AB4-65220568B698}"/>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237979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C5A0-C366-4EB1-BD8C-7FC6CA455818}"/>
              </a:ext>
            </a:extLst>
          </p:cNvPr>
          <p:cNvSpPr>
            <a:spLocks noGrp="1"/>
          </p:cNvSpPr>
          <p:nvPr>
            <p:ph type="title"/>
          </p:nvPr>
        </p:nvSpPr>
        <p:spPr/>
        <p:txBody>
          <a:bodyPr/>
          <a:lstStyle/>
          <a:p>
            <a:r>
              <a:rPr lang="en-US"/>
              <a:t>Click to edit Master title style</a:t>
            </a:r>
            <a:endParaRPr lang="is-IS"/>
          </a:p>
        </p:txBody>
      </p:sp>
      <p:sp>
        <p:nvSpPr>
          <p:cNvPr id="3" name="Date Placeholder 2">
            <a:extLst>
              <a:ext uri="{FF2B5EF4-FFF2-40B4-BE49-F238E27FC236}">
                <a16:creationId xmlns:a16="http://schemas.microsoft.com/office/drawing/2014/main" id="{A8D0E03D-0269-47C7-B150-2E303198BD73}"/>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4" name="Footer Placeholder 3">
            <a:extLst>
              <a:ext uri="{FF2B5EF4-FFF2-40B4-BE49-F238E27FC236}">
                <a16:creationId xmlns:a16="http://schemas.microsoft.com/office/drawing/2014/main" id="{A5A2515F-6FD7-47BD-9275-C5776B4DE737}"/>
              </a:ext>
            </a:extLst>
          </p:cNvPr>
          <p:cNvSpPr>
            <a:spLocks noGrp="1"/>
          </p:cNvSpPr>
          <p:nvPr>
            <p:ph type="ftr" sz="quarter" idx="11"/>
          </p:nvPr>
        </p:nvSpPr>
        <p:spPr/>
        <p:txBody>
          <a:bodyPr/>
          <a:lstStyle/>
          <a:p>
            <a:endParaRPr lang="is-IS"/>
          </a:p>
        </p:txBody>
      </p:sp>
      <p:sp>
        <p:nvSpPr>
          <p:cNvPr id="5" name="Slide Number Placeholder 4">
            <a:extLst>
              <a:ext uri="{FF2B5EF4-FFF2-40B4-BE49-F238E27FC236}">
                <a16:creationId xmlns:a16="http://schemas.microsoft.com/office/drawing/2014/main" id="{37A5113D-9B2C-413A-AF99-F22101E36651}"/>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34091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395FA-DB3F-47C3-A468-8917B7F7ADA5}"/>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3" name="Footer Placeholder 2">
            <a:extLst>
              <a:ext uri="{FF2B5EF4-FFF2-40B4-BE49-F238E27FC236}">
                <a16:creationId xmlns:a16="http://schemas.microsoft.com/office/drawing/2014/main" id="{31DB47CF-8E16-46CC-8942-CFBAFDE80514}"/>
              </a:ext>
            </a:extLst>
          </p:cNvPr>
          <p:cNvSpPr>
            <a:spLocks noGrp="1"/>
          </p:cNvSpPr>
          <p:nvPr>
            <p:ph type="ftr" sz="quarter" idx="11"/>
          </p:nvPr>
        </p:nvSpPr>
        <p:spPr/>
        <p:txBody>
          <a:bodyPr/>
          <a:lstStyle/>
          <a:p>
            <a:endParaRPr lang="is-IS"/>
          </a:p>
        </p:txBody>
      </p:sp>
      <p:sp>
        <p:nvSpPr>
          <p:cNvPr id="4" name="Slide Number Placeholder 3">
            <a:extLst>
              <a:ext uri="{FF2B5EF4-FFF2-40B4-BE49-F238E27FC236}">
                <a16:creationId xmlns:a16="http://schemas.microsoft.com/office/drawing/2014/main" id="{CE5FFBD1-7A10-4140-8218-8431E9C6BA6F}"/>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275328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BDE4-707A-4C46-8EE4-B4A32CBE2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s-IS"/>
          </a:p>
        </p:txBody>
      </p:sp>
      <p:sp>
        <p:nvSpPr>
          <p:cNvPr id="3" name="Content Placeholder 2">
            <a:extLst>
              <a:ext uri="{FF2B5EF4-FFF2-40B4-BE49-F238E27FC236}">
                <a16:creationId xmlns:a16="http://schemas.microsoft.com/office/drawing/2014/main" id="{D18FCBC1-7FD7-467E-B1ED-D232E53BB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Text Placeholder 3">
            <a:extLst>
              <a:ext uri="{FF2B5EF4-FFF2-40B4-BE49-F238E27FC236}">
                <a16:creationId xmlns:a16="http://schemas.microsoft.com/office/drawing/2014/main" id="{6D629E4B-5424-47AE-95C6-4CDEF71CC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5AB90-D088-40F7-9047-4C7EC81FB9D6}"/>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6" name="Footer Placeholder 5">
            <a:extLst>
              <a:ext uri="{FF2B5EF4-FFF2-40B4-BE49-F238E27FC236}">
                <a16:creationId xmlns:a16="http://schemas.microsoft.com/office/drawing/2014/main" id="{09A65641-F846-4BD7-8C97-137BB8C766D5}"/>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37964DA9-B758-4631-A40D-127915B38A0C}"/>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5628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7C84-FF64-4AE6-8C4A-3B8114E8D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s-IS"/>
          </a:p>
        </p:txBody>
      </p:sp>
      <p:sp>
        <p:nvSpPr>
          <p:cNvPr id="3" name="Picture Placeholder 2">
            <a:extLst>
              <a:ext uri="{FF2B5EF4-FFF2-40B4-BE49-F238E27FC236}">
                <a16:creationId xmlns:a16="http://schemas.microsoft.com/office/drawing/2014/main" id="{4FC0FD71-DE8A-4AB0-9ABA-7AFFAD1B6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a:extLst>
              <a:ext uri="{FF2B5EF4-FFF2-40B4-BE49-F238E27FC236}">
                <a16:creationId xmlns:a16="http://schemas.microsoft.com/office/drawing/2014/main" id="{AF9356A4-4698-4654-B414-553C8FC35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DD59D-CBB2-428B-83BE-F57696ECA9FC}"/>
              </a:ext>
            </a:extLst>
          </p:cNvPr>
          <p:cNvSpPr>
            <a:spLocks noGrp="1"/>
          </p:cNvSpPr>
          <p:nvPr>
            <p:ph type="dt" sz="half" idx="10"/>
          </p:nvPr>
        </p:nvSpPr>
        <p:spPr/>
        <p:txBody>
          <a:bodyPr/>
          <a:lstStyle/>
          <a:p>
            <a:fld id="{BEF3057B-A6E0-47B7-A6F9-E25D117018B9}" type="datetimeFigureOut">
              <a:rPr lang="is-IS" smtClean="0"/>
              <a:t>17.11.2020</a:t>
            </a:fld>
            <a:endParaRPr lang="is-IS"/>
          </a:p>
        </p:txBody>
      </p:sp>
      <p:sp>
        <p:nvSpPr>
          <p:cNvPr id="6" name="Footer Placeholder 5">
            <a:extLst>
              <a:ext uri="{FF2B5EF4-FFF2-40B4-BE49-F238E27FC236}">
                <a16:creationId xmlns:a16="http://schemas.microsoft.com/office/drawing/2014/main" id="{24D5C79B-15AF-4A09-8D92-FB69027D67B4}"/>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FB047962-4982-49A6-9D03-3A627F33F19D}"/>
              </a:ext>
            </a:extLst>
          </p:cNvPr>
          <p:cNvSpPr>
            <a:spLocks noGrp="1"/>
          </p:cNvSpPr>
          <p:nvPr>
            <p:ph type="sldNum" sz="quarter" idx="12"/>
          </p:nvPr>
        </p:nvSpPr>
        <p:spPr/>
        <p:txBody>
          <a:bodyPr/>
          <a:lstStyle/>
          <a:p>
            <a:fld id="{91C8175C-ECEF-44EB-86E7-FF90F8C89EB7}" type="slidenum">
              <a:rPr lang="is-IS" smtClean="0"/>
              <a:t>‹#›</a:t>
            </a:fld>
            <a:endParaRPr lang="is-IS"/>
          </a:p>
        </p:txBody>
      </p:sp>
    </p:spTree>
    <p:extLst>
      <p:ext uri="{BB962C8B-B14F-4D97-AF65-F5344CB8AC3E}">
        <p14:creationId xmlns:p14="http://schemas.microsoft.com/office/powerpoint/2010/main" val="62337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52101-8144-47CB-9219-6E19F6533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s-IS"/>
          </a:p>
        </p:txBody>
      </p:sp>
      <p:sp>
        <p:nvSpPr>
          <p:cNvPr id="3" name="Text Placeholder 2">
            <a:extLst>
              <a:ext uri="{FF2B5EF4-FFF2-40B4-BE49-F238E27FC236}">
                <a16:creationId xmlns:a16="http://schemas.microsoft.com/office/drawing/2014/main" id="{8C5B8488-C416-4501-8DD0-6508D7807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456BC6DF-1C78-4EA0-8A9A-323FD1927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3057B-A6E0-47B7-A6F9-E25D117018B9}" type="datetimeFigureOut">
              <a:rPr lang="is-IS" smtClean="0"/>
              <a:t>17.11.2020</a:t>
            </a:fld>
            <a:endParaRPr lang="is-IS"/>
          </a:p>
        </p:txBody>
      </p:sp>
      <p:sp>
        <p:nvSpPr>
          <p:cNvPr id="5" name="Footer Placeholder 4">
            <a:extLst>
              <a:ext uri="{FF2B5EF4-FFF2-40B4-BE49-F238E27FC236}">
                <a16:creationId xmlns:a16="http://schemas.microsoft.com/office/drawing/2014/main" id="{BB0DBE3C-15F7-48A1-B16C-9ED127132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a:extLst>
              <a:ext uri="{FF2B5EF4-FFF2-40B4-BE49-F238E27FC236}">
                <a16:creationId xmlns:a16="http://schemas.microsoft.com/office/drawing/2014/main" id="{CCBF71E6-0BEE-4BAE-94F5-69D6A70B8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8175C-ECEF-44EB-86E7-FF90F8C89EB7}" type="slidenum">
              <a:rPr lang="is-IS" smtClean="0"/>
              <a:t>‹#›</a:t>
            </a:fld>
            <a:endParaRPr lang="is-IS"/>
          </a:p>
        </p:txBody>
      </p:sp>
    </p:spTree>
    <p:extLst>
      <p:ext uri="{BB962C8B-B14F-4D97-AF65-F5344CB8AC3E}">
        <p14:creationId xmlns:p14="http://schemas.microsoft.com/office/powerpoint/2010/main" val="4146976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540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251B32-F7D0-4751-A53F-46033479766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92568" y="5768859"/>
            <a:ext cx="3794760" cy="1187104"/>
          </a:xfrm>
          <a:prstGeom prst="rect">
            <a:avLst/>
          </a:prstGeom>
        </p:spPr>
      </p:pic>
      <p:sp>
        <p:nvSpPr>
          <p:cNvPr id="14" name="Freeform: Shape 13">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294922"/>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294921"/>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2BC9D4-FCC7-46BB-A0A3-2154E78F5B15}"/>
              </a:ext>
            </a:extLst>
          </p:cNvPr>
          <p:cNvSpPr>
            <a:spLocks noGrp="1"/>
          </p:cNvSpPr>
          <p:nvPr>
            <p:ph type="ctrTitle"/>
          </p:nvPr>
        </p:nvSpPr>
        <p:spPr>
          <a:xfrm>
            <a:off x="804672" y="1710495"/>
            <a:ext cx="5294376" cy="3072384"/>
          </a:xfrm>
        </p:spPr>
        <p:txBody>
          <a:bodyPr anchor="b">
            <a:normAutofit/>
          </a:bodyPr>
          <a:lstStyle/>
          <a:p>
            <a:pPr algn="l"/>
            <a:r>
              <a:rPr lang="is-IS" sz="5400" dirty="0"/>
              <a:t>Project 3</a:t>
            </a:r>
            <a:br>
              <a:rPr lang="is-IS" sz="5400" dirty="0"/>
            </a:br>
            <a:r>
              <a:rPr lang="is-IS" sz="5400" dirty="0" err="1"/>
              <a:t>Presentation</a:t>
            </a:r>
            <a:r>
              <a:rPr lang="is-IS" sz="5400" dirty="0"/>
              <a:t> -</a:t>
            </a:r>
            <a:br>
              <a:rPr lang="is-IS" sz="5400" dirty="0"/>
            </a:br>
            <a:r>
              <a:rPr lang="is-IS" sz="5400" dirty="0" err="1"/>
              <a:t>Abalone</a:t>
            </a:r>
            <a:r>
              <a:rPr lang="is-IS" sz="5400" dirty="0"/>
              <a:t> </a:t>
            </a:r>
            <a:r>
              <a:rPr lang="is-IS" sz="5400" dirty="0" err="1"/>
              <a:t>dataset</a:t>
            </a:r>
            <a:endParaRPr lang="is-IS" sz="5400" dirty="0"/>
          </a:p>
        </p:txBody>
      </p:sp>
      <p:sp>
        <p:nvSpPr>
          <p:cNvPr id="3" name="Subtitle 2">
            <a:extLst>
              <a:ext uri="{FF2B5EF4-FFF2-40B4-BE49-F238E27FC236}">
                <a16:creationId xmlns:a16="http://schemas.microsoft.com/office/drawing/2014/main" id="{54231CC4-DC7F-4722-B925-B0EBEC752B3C}"/>
              </a:ext>
            </a:extLst>
          </p:cNvPr>
          <p:cNvSpPr>
            <a:spLocks noGrp="1"/>
          </p:cNvSpPr>
          <p:nvPr>
            <p:ph type="subTitle" idx="1"/>
          </p:nvPr>
        </p:nvSpPr>
        <p:spPr>
          <a:xfrm>
            <a:off x="804672" y="4929183"/>
            <a:ext cx="4167376" cy="1155525"/>
          </a:xfrm>
        </p:spPr>
        <p:txBody>
          <a:bodyPr anchor="t">
            <a:normAutofit/>
          </a:bodyPr>
          <a:lstStyle/>
          <a:p>
            <a:pPr algn="l"/>
            <a:r>
              <a:rPr lang="is-IS" sz="2000" dirty="0"/>
              <a:t>Andri Ólafsson</a:t>
            </a:r>
          </a:p>
          <a:p>
            <a:pPr algn="l"/>
            <a:r>
              <a:rPr lang="is-IS" sz="2000" dirty="0"/>
              <a:t>Matthías Dan Flemmingsson</a:t>
            </a:r>
          </a:p>
          <a:p>
            <a:pPr algn="l"/>
            <a:endParaRPr lang="is-IS" sz="2000" dirty="0"/>
          </a:p>
        </p:txBody>
      </p:sp>
      <p:pic>
        <p:nvPicPr>
          <p:cNvPr id="4" name="Picture 3">
            <a:extLst>
              <a:ext uri="{FF2B5EF4-FFF2-40B4-BE49-F238E27FC236}">
                <a16:creationId xmlns:a16="http://schemas.microsoft.com/office/drawing/2014/main" id="{17D0EC23-B7CE-482E-969D-00445976E3E3}"/>
              </a:ext>
            </a:extLst>
          </p:cNvPr>
          <p:cNvPicPr/>
          <p:nvPr/>
        </p:nvPicPr>
        <p:blipFill>
          <a:blip r:embed="rId4">
            <a:extLst>
              <a:ext uri="{28A0092B-C50C-407E-A947-70E740481C1C}">
                <a14:useLocalDpi xmlns:a14="http://schemas.microsoft.com/office/drawing/2010/main" val="0"/>
              </a:ext>
            </a:extLst>
          </a:blip>
          <a:stretch>
            <a:fillRect/>
          </a:stretch>
        </p:blipFill>
        <p:spPr>
          <a:xfrm>
            <a:off x="0" y="0"/>
            <a:ext cx="12192000" cy="1295400"/>
          </a:xfrm>
          <a:prstGeom prst="rect">
            <a:avLst/>
          </a:prstGeom>
        </p:spPr>
      </p:pic>
    </p:spTree>
    <p:extLst>
      <p:ext uri="{BB962C8B-B14F-4D97-AF65-F5344CB8AC3E}">
        <p14:creationId xmlns:p14="http://schemas.microsoft.com/office/powerpoint/2010/main" val="7136669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04592A-8396-4334-B243-002ED414161C}"/>
              </a:ext>
            </a:extLst>
          </p:cNvPr>
          <p:cNvSpPr>
            <a:spLocks noGrp="1"/>
          </p:cNvSpPr>
          <p:nvPr>
            <p:ph type="title"/>
          </p:nvPr>
        </p:nvSpPr>
        <p:spPr>
          <a:xfrm>
            <a:off x="804671" y="640263"/>
            <a:ext cx="3284331" cy="5254510"/>
          </a:xfrm>
        </p:spPr>
        <p:txBody>
          <a:bodyPr>
            <a:normAutofit/>
          </a:bodyPr>
          <a:lstStyle/>
          <a:p>
            <a:r>
              <a:rPr lang="en-GB" dirty="0"/>
              <a:t>Cluster results</a:t>
            </a:r>
          </a:p>
        </p:txBody>
      </p:sp>
      <p:sp>
        <p:nvSpPr>
          <p:cNvPr id="3" name="Content Placeholder 2">
            <a:extLst>
              <a:ext uri="{FF2B5EF4-FFF2-40B4-BE49-F238E27FC236}">
                <a16:creationId xmlns:a16="http://schemas.microsoft.com/office/drawing/2014/main" id="{C7D40349-A38E-4D72-B9CA-F0091DA538BD}"/>
              </a:ext>
            </a:extLst>
          </p:cNvPr>
          <p:cNvSpPr>
            <a:spLocks noGrp="1"/>
          </p:cNvSpPr>
          <p:nvPr>
            <p:ph idx="1"/>
          </p:nvPr>
        </p:nvSpPr>
        <p:spPr>
          <a:xfrm>
            <a:off x="4791838" y="640263"/>
            <a:ext cx="6595491" cy="6093912"/>
          </a:xfrm>
        </p:spPr>
        <p:txBody>
          <a:bodyPr anchor="ctr">
            <a:normAutofit/>
          </a:bodyPr>
          <a:lstStyle/>
          <a:p>
            <a:r>
              <a:rPr lang="is-IS" sz="2200" dirty="0">
                <a:solidFill>
                  <a:schemeClr val="bg1"/>
                </a:solidFill>
              </a:rPr>
              <a:t>s</a:t>
            </a:r>
          </a:p>
        </p:txBody>
      </p:sp>
    </p:spTree>
    <p:extLst>
      <p:ext uri="{BB962C8B-B14F-4D97-AF65-F5344CB8AC3E}">
        <p14:creationId xmlns:p14="http://schemas.microsoft.com/office/powerpoint/2010/main" val="2734393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04592A-8396-4334-B243-002ED414161C}"/>
              </a:ext>
            </a:extLst>
          </p:cNvPr>
          <p:cNvSpPr>
            <a:spLocks noGrp="1"/>
          </p:cNvSpPr>
          <p:nvPr>
            <p:ph type="title"/>
          </p:nvPr>
        </p:nvSpPr>
        <p:spPr>
          <a:xfrm>
            <a:off x="712414" y="231755"/>
            <a:ext cx="3284331" cy="4666048"/>
          </a:xfrm>
        </p:spPr>
        <p:txBody>
          <a:bodyPr>
            <a:normAutofit/>
          </a:bodyPr>
          <a:lstStyle/>
          <a:p>
            <a:r>
              <a:rPr lang="en-GB" dirty="0"/>
              <a:t>Conclusions</a:t>
            </a:r>
          </a:p>
        </p:txBody>
      </p:sp>
      <p:sp>
        <p:nvSpPr>
          <p:cNvPr id="3" name="Content Placeholder 2">
            <a:extLst>
              <a:ext uri="{FF2B5EF4-FFF2-40B4-BE49-F238E27FC236}">
                <a16:creationId xmlns:a16="http://schemas.microsoft.com/office/drawing/2014/main" id="{C7D40349-A38E-4D72-B9CA-F0091DA538BD}"/>
              </a:ext>
            </a:extLst>
          </p:cNvPr>
          <p:cNvSpPr>
            <a:spLocks noGrp="1"/>
          </p:cNvSpPr>
          <p:nvPr>
            <p:ph idx="1"/>
          </p:nvPr>
        </p:nvSpPr>
        <p:spPr>
          <a:xfrm>
            <a:off x="7284339" y="3429000"/>
            <a:ext cx="4569715" cy="3596265"/>
          </a:xfrm>
        </p:spPr>
        <p:txBody>
          <a:bodyPr anchor="ctr">
            <a:normAutofit/>
          </a:bodyPr>
          <a:lstStyle/>
          <a:p>
            <a:endParaRPr lang="is-IS" sz="2200" dirty="0">
              <a:solidFill>
                <a:schemeClr val="bg1"/>
              </a:solidFill>
            </a:endParaRPr>
          </a:p>
          <a:p>
            <a:endParaRPr lang="is-IS" sz="2200" dirty="0">
              <a:solidFill>
                <a:schemeClr val="bg1"/>
              </a:solidFill>
            </a:endParaRPr>
          </a:p>
          <a:p>
            <a:endParaRPr lang="is-IS" sz="2200" dirty="0">
              <a:solidFill>
                <a:schemeClr val="bg1"/>
              </a:solidFill>
            </a:endParaRPr>
          </a:p>
        </p:txBody>
      </p:sp>
      <p:sp>
        <p:nvSpPr>
          <p:cNvPr id="4" name="TextBox 3">
            <a:extLst>
              <a:ext uri="{FF2B5EF4-FFF2-40B4-BE49-F238E27FC236}">
                <a16:creationId xmlns:a16="http://schemas.microsoft.com/office/drawing/2014/main" id="{A9F96C45-BEE7-4279-98DC-1EEBB2594EBE}"/>
              </a:ext>
            </a:extLst>
          </p:cNvPr>
          <p:cNvSpPr txBox="1"/>
          <p:nvPr/>
        </p:nvSpPr>
        <p:spPr>
          <a:xfrm>
            <a:off x="4776216" y="225415"/>
            <a:ext cx="4082797" cy="430887"/>
          </a:xfrm>
          <a:prstGeom prst="rect">
            <a:avLst/>
          </a:prstGeom>
          <a:noFill/>
        </p:spPr>
        <p:txBody>
          <a:bodyPr wrap="square" rtlCol="0">
            <a:spAutoFit/>
          </a:bodyPr>
          <a:lstStyle/>
          <a:p>
            <a:endParaRPr lang="is-IS" sz="1100" dirty="0">
              <a:solidFill>
                <a:schemeClr val="bg1"/>
              </a:solidFill>
            </a:endParaRPr>
          </a:p>
          <a:p>
            <a:r>
              <a:rPr lang="is-IS" sz="1100" dirty="0">
                <a:solidFill>
                  <a:schemeClr val="bg1"/>
                </a:solidFill>
              </a:rPr>
              <a:t>s</a:t>
            </a:r>
          </a:p>
        </p:txBody>
      </p:sp>
    </p:spTree>
    <p:extLst>
      <p:ext uri="{BB962C8B-B14F-4D97-AF65-F5344CB8AC3E}">
        <p14:creationId xmlns:p14="http://schemas.microsoft.com/office/powerpoint/2010/main" val="239697785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F782C7A4-31CB-4EAF-8867-F88A49165810}"/>
              </a:ext>
            </a:extLst>
          </p:cNvPr>
          <p:cNvPicPr>
            <a:picLocks noChangeAspect="1"/>
          </p:cNvPicPr>
          <p:nvPr/>
        </p:nvPicPr>
        <p:blipFill rotWithShape="1">
          <a:blip r:embed="rId2"/>
          <a:srcRect l="34418" r="2" b="2"/>
          <a:stretch/>
        </p:blipFill>
        <p:spPr>
          <a:xfrm>
            <a:off x="4818888" y="1"/>
            <a:ext cx="7373112" cy="6857999"/>
          </a:xfrm>
          <a:prstGeom prst="rect">
            <a:avLst/>
          </a:prstGeom>
        </p:spPr>
      </p:pic>
      <p:sp>
        <p:nvSpPr>
          <p:cNvPr id="18"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C5021-ED52-4E2C-B48E-7D6BF10CF0EA}"/>
              </a:ext>
            </a:extLst>
          </p:cNvPr>
          <p:cNvSpPr>
            <a:spLocks noGrp="1"/>
          </p:cNvSpPr>
          <p:nvPr>
            <p:ph type="title"/>
          </p:nvPr>
        </p:nvSpPr>
        <p:spPr>
          <a:xfrm>
            <a:off x="804672" y="2600324"/>
            <a:ext cx="5058370" cy="3320973"/>
          </a:xfrm>
        </p:spPr>
        <p:txBody>
          <a:bodyPr vert="horz" lIns="91440" tIns="45720" rIns="91440" bIns="45720" rtlCol="0" anchor="t">
            <a:normAutofit/>
          </a:bodyPr>
          <a:lstStyle/>
          <a:p>
            <a:r>
              <a:rPr lang="en-US" sz="5400"/>
              <a:t>Questions?</a:t>
            </a:r>
          </a:p>
        </p:txBody>
      </p:sp>
    </p:spTree>
    <p:extLst>
      <p:ext uri="{BB962C8B-B14F-4D97-AF65-F5344CB8AC3E}">
        <p14:creationId xmlns:p14="http://schemas.microsoft.com/office/powerpoint/2010/main" val="16994727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6">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8">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B7B5D6-A866-495D-9B91-7B56B01D4E9C}"/>
              </a:ext>
            </a:extLst>
          </p:cNvPr>
          <p:cNvSpPr>
            <a:spLocks noGrp="1"/>
          </p:cNvSpPr>
          <p:nvPr>
            <p:ph type="title"/>
          </p:nvPr>
        </p:nvSpPr>
        <p:spPr>
          <a:xfrm>
            <a:off x="841248" y="704850"/>
            <a:ext cx="3785616" cy="2978150"/>
          </a:xfrm>
        </p:spPr>
        <p:txBody>
          <a:bodyPr anchor="b">
            <a:normAutofit/>
          </a:bodyPr>
          <a:lstStyle/>
          <a:p>
            <a:r>
              <a:rPr lang="is-IS"/>
              <a:t>The right dataset</a:t>
            </a:r>
          </a:p>
        </p:txBody>
      </p:sp>
      <p:sp>
        <p:nvSpPr>
          <p:cNvPr id="3" name="Content Placeholder 2">
            <a:extLst>
              <a:ext uri="{FF2B5EF4-FFF2-40B4-BE49-F238E27FC236}">
                <a16:creationId xmlns:a16="http://schemas.microsoft.com/office/drawing/2014/main" id="{78F2788D-22D2-4939-A62D-61FB18884D49}"/>
              </a:ext>
            </a:extLst>
          </p:cNvPr>
          <p:cNvSpPr>
            <a:spLocks noGrp="1"/>
          </p:cNvSpPr>
          <p:nvPr>
            <p:ph idx="1"/>
          </p:nvPr>
        </p:nvSpPr>
        <p:spPr>
          <a:xfrm>
            <a:off x="6038850" y="704850"/>
            <a:ext cx="5314950" cy="5251450"/>
          </a:xfrm>
        </p:spPr>
        <p:txBody>
          <a:bodyPr anchor="ctr">
            <a:normAutofit/>
          </a:bodyPr>
          <a:lstStyle/>
          <a:p>
            <a:r>
              <a:rPr lang="is-IS" sz="2100" dirty="0" err="1">
                <a:solidFill>
                  <a:schemeClr val="bg1"/>
                </a:solidFill>
              </a:rPr>
              <a:t>Abalone</a:t>
            </a:r>
            <a:r>
              <a:rPr lang="is-IS" sz="2100" dirty="0">
                <a:solidFill>
                  <a:schemeClr val="bg1"/>
                </a:solidFill>
              </a:rPr>
              <a:t> </a:t>
            </a:r>
            <a:r>
              <a:rPr lang="is-IS" sz="2100" dirty="0" err="1">
                <a:solidFill>
                  <a:schemeClr val="bg1"/>
                </a:solidFill>
              </a:rPr>
              <a:t>dataset</a:t>
            </a:r>
            <a:endParaRPr lang="is-IS" sz="2100" dirty="0">
              <a:solidFill>
                <a:schemeClr val="bg1"/>
              </a:solidFill>
            </a:endParaRPr>
          </a:p>
          <a:p>
            <a:r>
              <a:rPr lang="is-IS" sz="2100" dirty="0">
                <a:solidFill>
                  <a:schemeClr val="bg1"/>
                </a:solidFill>
              </a:rPr>
              <a:t>4177 </a:t>
            </a:r>
            <a:r>
              <a:rPr lang="is-IS" sz="2100" dirty="0" err="1">
                <a:solidFill>
                  <a:schemeClr val="bg1"/>
                </a:solidFill>
              </a:rPr>
              <a:t>instances</a:t>
            </a:r>
            <a:endParaRPr lang="is-IS" sz="2100" dirty="0">
              <a:solidFill>
                <a:schemeClr val="bg1"/>
              </a:solidFill>
            </a:endParaRPr>
          </a:p>
          <a:p>
            <a:r>
              <a:rPr lang="is-IS" sz="2100" dirty="0">
                <a:solidFill>
                  <a:schemeClr val="bg1"/>
                </a:solidFill>
              </a:rPr>
              <a:t>8 </a:t>
            </a:r>
            <a:r>
              <a:rPr lang="is-IS" sz="2100" dirty="0" err="1">
                <a:solidFill>
                  <a:schemeClr val="bg1"/>
                </a:solidFill>
              </a:rPr>
              <a:t>attributes</a:t>
            </a:r>
            <a:endParaRPr lang="is-IS" sz="2100" dirty="0">
              <a:solidFill>
                <a:schemeClr val="bg1"/>
              </a:solidFill>
            </a:endParaRPr>
          </a:p>
          <a:p>
            <a:r>
              <a:rPr lang="is-IS" sz="2100" dirty="0" err="1">
                <a:solidFill>
                  <a:schemeClr val="bg1"/>
                </a:solidFill>
              </a:rPr>
              <a:t>Dataset</a:t>
            </a:r>
            <a:r>
              <a:rPr lang="is-IS" sz="2100" dirty="0">
                <a:solidFill>
                  <a:schemeClr val="bg1"/>
                </a:solidFill>
              </a:rPr>
              <a:t> </a:t>
            </a:r>
            <a:r>
              <a:rPr lang="is-IS" sz="2100" dirty="0" err="1">
                <a:solidFill>
                  <a:schemeClr val="bg1"/>
                </a:solidFill>
              </a:rPr>
              <a:t>documents</a:t>
            </a:r>
            <a:r>
              <a:rPr lang="is-IS" sz="2100" dirty="0">
                <a:solidFill>
                  <a:schemeClr val="bg1"/>
                </a:solidFill>
              </a:rPr>
              <a:t> </a:t>
            </a:r>
            <a:r>
              <a:rPr lang="is-IS" sz="2100" dirty="0" err="1">
                <a:solidFill>
                  <a:schemeClr val="bg1"/>
                </a:solidFill>
              </a:rPr>
              <a:t>attributes</a:t>
            </a:r>
            <a:r>
              <a:rPr lang="is-IS" sz="2100" dirty="0">
                <a:solidFill>
                  <a:schemeClr val="bg1"/>
                </a:solidFill>
              </a:rPr>
              <a:t> of </a:t>
            </a:r>
            <a:r>
              <a:rPr lang="is-IS" sz="2100" dirty="0" err="1">
                <a:solidFill>
                  <a:schemeClr val="bg1"/>
                </a:solidFill>
              </a:rPr>
              <a:t>abalones</a:t>
            </a:r>
            <a:endParaRPr lang="is-IS" sz="2100" dirty="0">
              <a:solidFill>
                <a:schemeClr val="bg1"/>
              </a:solidFill>
            </a:endParaRPr>
          </a:p>
          <a:p>
            <a:r>
              <a:rPr lang="is-IS" sz="2100" dirty="0" err="1">
                <a:solidFill>
                  <a:schemeClr val="bg1"/>
                </a:solidFill>
              </a:rPr>
              <a:t>None</a:t>
            </a:r>
            <a:r>
              <a:rPr lang="is-IS" sz="2100" dirty="0">
                <a:solidFill>
                  <a:schemeClr val="bg1"/>
                </a:solidFill>
              </a:rPr>
              <a:t> of </a:t>
            </a:r>
            <a:r>
              <a:rPr lang="is-IS" sz="2100" dirty="0" err="1">
                <a:solidFill>
                  <a:schemeClr val="bg1"/>
                </a:solidFill>
              </a:rPr>
              <a:t>the</a:t>
            </a:r>
            <a:r>
              <a:rPr lang="is-IS" sz="2100" dirty="0">
                <a:solidFill>
                  <a:schemeClr val="bg1"/>
                </a:solidFill>
              </a:rPr>
              <a:t> </a:t>
            </a:r>
            <a:r>
              <a:rPr lang="is-IS" sz="2100" dirty="0" err="1">
                <a:solidFill>
                  <a:schemeClr val="bg1"/>
                </a:solidFill>
              </a:rPr>
              <a:t>data</a:t>
            </a:r>
            <a:r>
              <a:rPr lang="is-IS" sz="2100" dirty="0">
                <a:solidFill>
                  <a:schemeClr val="bg1"/>
                </a:solidFill>
              </a:rPr>
              <a:t> is </a:t>
            </a:r>
            <a:r>
              <a:rPr lang="is-IS" sz="2100" dirty="0" err="1">
                <a:solidFill>
                  <a:schemeClr val="bg1"/>
                </a:solidFill>
              </a:rPr>
              <a:t>missing</a:t>
            </a:r>
            <a:endParaRPr lang="is-IS" sz="2100" dirty="0">
              <a:solidFill>
                <a:schemeClr val="bg1"/>
              </a:solidFill>
            </a:endParaRPr>
          </a:p>
          <a:p>
            <a:r>
              <a:rPr lang="is-IS" sz="2100" dirty="0" err="1">
                <a:solidFill>
                  <a:schemeClr val="bg1"/>
                </a:solidFill>
              </a:rPr>
              <a:t>Characteristics</a:t>
            </a:r>
            <a:r>
              <a:rPr lang="is-IS" sz="2100" dirty="0">
                <a:solidFill>
                  <a:schemeClr val="bg1"/>
                </a:solidFill>
              </a:rPr>
              <a:t> of </a:t>
            </a:r>
            <a:r>
              <a:rPr lang="is-IS" sz="2100" dirty="0" err="1">
                <a:solidFill>
                  <a:schemeClr val="bg1"/>
                </a:solidFill>
              </a:rPr>
              <a:t>the</a:t>
            </a:r>
            <a:r>
              <a:rPr lang="is-IS" sz="2100" dirty="0">
                <a:solidFill>
                  <a:schemeClr val="bg1"/>
                </a:solidFill>
              </a:rPr>
              <a:t> </a:t>
            </a:r>
            <a:r>
              <a:rPr lang="is-IS" sz="2100" dirty="0" err="1">
                <a:solidFill>
                  <a:schemeClr val="bg1"/>
                </a:solidFill>
              </a:rPr>
              <a:t>dataset</a:t>
            </a:r>
            <a:r>
              <a:rPr lang="is-IS" sz="2100" dirty="0">
                <a:solidFill>
                  <a:schemeClr val="bg1"/>
                </a:solidFill>
              </a:rPr>
              <a:t>:</a:t>
            </a:r>
          </a:p>
          <a:p>
            <a:pPr lvl="1"/>
            <a:r>
              <a:rPr lang="is-IS" sz="1700" dirty="0" err="1">
                <a:solidFill>
                  <a:schemeClr val="bg1"/>
                </a:solidFill>
              </a:rPr>
              <a:t>Integer</a:t>
            </a:r>
            <a:r>
              <a:rPr lang="is-IS" sz="1700" dirty="0">
                <a:solidFill>
                  <a:schemeClr val="bg1"/>
                </a:solidFill>
              </a:rPr>
              <a:t>, Real </a:t>
            </a:r>
            <a:r>
              <a:rPr lang="is-IS" sz="1700" dirty="0" err="1">
                <a:solidFill>
                  <a:schemeClr val="bg1"/>
                </a:solidFill>
              </a:rPr>
              <a:t>and</a:t>
            </a:r>
            <a:r>
              <a:rPr lang="is-IS" sz="1700" dirty="0">
                <a:solidFill>
                  <a:schemeClr val="bg1"/>
                </a:solidFill>
              </a:rPr>
              <a:t> </a:t>
            </a:r>
            <a:r>
              <a:rPr lang="is-IS" sz="1700" dirty="0" err="1">
                <a:solidFill>
                  <a:schemeClr val="bg1"/>
                </a:solidFill>
              </a:rPr>
              <a:t>Categorial</a:t>
            </a:r>
            <a:r>
              <a:rPr lang="is-IS" sz="1700" dirty="0">
                <a:solidFill>
                  <a:schemeClr val="bg1"/>
                </a:solidFill>
              </a:rPr>
              <a:t> </a:t>
            </a:r>
            <a:r>
              <a:rPr lang="is-IS" sz="1700" dirty="0" err="1">
                <a:solidFill>
                  <a:schemeClr val="bg1"/>
                </a:solidFill>
              </a:rPr>
              <a:t>attributes</a:t>
            </a:r>
            <a:endParaRPr lang="is-IS" sz="1700" dirty="0">
              <a:solidFill>
                <a:schemeClr val="bg1"/>
              </a:solidFill>
            </a:endParaRPr>
          </a:p>
          <a:p>
            <a:r>
              <a:rPr lang="is-IS" sz="2100" dirty="0" err="1">
                <a:solidFill>
                  <a:schemeClr val="bg1"/>
                </a:solidFill>
              </a:rPr>
              <a:t>Goal</a:t>
            </a:r>
            <a:r>
              <a:rPr lang="is-IS" sz="2100" dirty="0">
                <a:solidFill>
                  <a:schemeClr val="bg1"/>
                </a:solidFill>
              </a:rPr>
              <a:t> of </a:t>
            </a:r>
            <a:r>
              <a:rPr lang="is-IS" sz="2100" dirty="0" err="1">
                <a:solidFill>
                  <a:schemeClr val="bg1"/>
                </a:solidFill>
              </a:rPr>
              <a:t>the</a:t>
            </a:r>
            <a:r>
              <a:rPr lang="is-IS" sz="2100" dirty="0">
                <a:solidFill>
                  <a:schemeClr val="bg1"/>
                </a:solidFill>
              </a:rPr>
              <a:t> </a:t>
            </a:r>
            <a:r>
              <a:rPr lang="is-IS" sz="2100" dirty="0" err="1">
                <a:solidFill>
                  <a:schemeClr val="bg1"/>
                </a:solidFill>
              </a:rPr>
              <a:t>study</a:t>
            </a:r>
            <a:r>
              <a:rPr lang="is-IS" sz="2100" dirty="0">
                <a:solidFill>
                  <a:schemeClr val="bg1"/>
                </a:solidFill>
              </a:rPr>
              <a:t> </a:t>
            </a:r>
            <a:r>
              <a:rPr lang="is-IS" sz="2100" dirty="0" err="1">
                <a:solidFill>
                  <a:schemeClr val="bg1"/>
                </a:solidFill>
              </a:rPr>
              <a:t>to</a:t>
            </a:r>
            <a:r>
              <a:rPr lang="is-IS" sz="2100" dirty="0">
                <a:solidFill>
                  <a:schemeClr val="bg1"/>
                </a:solidFill>
              </a:rPr>
              <a:t> create a </a:t>
            </a:r>
            <a:r>
              <a:rPr lang="is-IS" sz="2100" dirty="0" err="1">
                <a:solidFill>
                  <a:schemeClr val="bg1"/>
                </a:solidFill>
              </a:rPr>
              <a:t>classifier</a:t>
            </a:r>
            <a:r>
              <a:rPr lang="is-IS" sz="2100" dirty="0">
                <a:solidFill>
                  <a:schemeClr val="bg1"/>
                </a:solidFill>
              </a:rPr>
              <a:t> from </a:t>
            </a:r>
            <a:r>
              <a:rPr lang="is-IS" sz="2100" dirty="0" err="1">
                <a:solidFill>
                  <a:schemeClr val="bg1"/>
                </a:solidFill>
              </a:rPr>
              <a:t>clustering</a:t>
            </a:r>
            <a:endParaRPr lang="is-IS" sz="2100" dirty="0">
              <a:solidFill>
                <a:schemeClr val="bg1"/>
              </a:solidFill>
            </a:endParaRPr>
          </a:p>
          <a:p>
            <a:pPr lvl="1"/>
            <a:r>
              <a:rPr lang="is-IS" sz="1700" dirty="0" err="1">
                <a:solidFill>
                  <a:schemeClr val="bg1"/>
                </a:solidFill>
              </a:rPr>
              <a:t>Determining</a:t>
            </a:r>
            <a:r>
              <a:rPr lang="is-IS" sz="1700" dirty="0">
                <a:solidFill>
                  <a:schemeClr val="bg1"/>
                </a:solidFill>
              </a:rPr>
              <a:t> </a:t>
            </a:r>
            <a:r>
              <a:rPr lang="is-IS" sz="1700" dirty="0" err="1">
                <a:solidFill>
                  <a:schemeClr val="bg1"/>
                </a:solidFill>
              </a:rPr>
              <a:t>age</a:t>
            </a:r>
            <a:r>
              <a:rPr lang="is-IS" sz="1700" dirty="0">
                <a:solidFill>
                  <a:schemeClr val="bg1"/>
                </a:solidFill>
              </a:rPr>
              <a:t> of </a:t>
            </a:r>
            <a:r>
              <a:rPr lang="is-IS" sz="1700" dirty="0" err="1">
                <a:solidFill>
                  <a:schemeClr val="bg1"/>
                </a:solidFill>
              </a:rPr>
              <a:t>abalones</a:t>
            </a:r>
            <a:r>
              <a:rPr lang="is-IS" sz="1700" dirty="0">
                <a:solidFill>
                  <a:schemeClr val="bg1"/>
                </a:solidFill>
              </a:rPr>
              <a:t> from </a:t>
            </a:r>
            <a:r>
              <a:rPr lang="is-IS" sz="1700" dirty="0" err="1">
                <a:solidFill>
                  <a:schemeClr val="bg1"/>
                </a:solidFill>
              </a:rPr>
              <a:t>attributes</a:t>
            </a:r>
            <a:r>
              <a:rPr lang="is-IS" sz="1700" dirty="0">
                <a:solidFill>
                  <a:schemeClr val="bg1"/>
                </a:solidFill>
              </a:rPr>
              <a:t> </a:t>
            </a:r>
            <a:r>
              <a:rPr lang="is-IS" sz="1700" dirty="0" err="1">
                <a:solidFill>
                  <a:schemeClr val="bg1"/>
                </a:solidFill>
              </a:rPr>
              <a:t>presented</a:t>
            </a:r>
            <a:r>
              <a:rPr lang="is-IS" sz="1700" dirty="0">
                <a:solidFill>
                  <a:schemeClr val="bg1"/>
                </a:solidFill>
              </a:rPr>
              <a:t> </a:t>
            </a:r>
            <a:r>
              <a:rPr lang="is-IS" sz="1700" dirty="0" err="1">
                <a:solidFill>
                  <a:schemeClr val="bg1"/>
                </a:solidFill>
              </a:rPr>
              <a:t>in</a:t>
            </a:r>
            <a:r>
              <a:rPr lang="is-IS" sz="1700" dirty="0">
                <a:solidFill>
                  <a:schemeClr val="bg1"/>
                </a:solidFill>
              </a:rPr>
              <a:t> </a:t>
            </a:r>
            <a:r>
              <a:rPr lang="is-IS" sz="1700" dirty="0" err="1">
                <a:solidFill>
                  <a:schemeClr val="bg1"/>
                </a:solidFill>
              </a:rPr>
              <a:t>dataset</a:t>
            </a:r>
            <a:endParaRPr lang="is-IS" sz="1700" dirty="0">
              <a:solidFill>
                <a:schemeClr val="bg1"/>
              </a:solidFill>
            </a:endParaRPr>
          </a:p>
          <a:p>
            <a:endParaRPr lang="is-IS" sz="2100" dirty="0">
              <a:solidFill>
                <a:schemeClr val="bg1"/>
              </a:solidFill>
            </a:endParaRPr>
          </a:p>
        </p:txBody>
      </p:sp>
    </p:spTree>
    <p:extLst>
      <p:ext uri="{BB962C8B-B14F-4D97-AF65-F5344CB8AC3E}">
        <p14:creationId xmlns:p14="http://schemas.microsoft.com/office/powerpoint/2010/main" val="5050601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804673" y="1445494"/>
            <a:ext cx="3616856" cy="4376572"/>
          </a:xfrm>
        </p:spPr>
        <p:txBody>
          <a:bodyPr anchor="ctr">
            <a:normAutofit/>
          </a:bodyPr>
          <a:lstStyle/>
          <a:p>
            <a:r>
              <a:rPr lang="is-IS" sz="4800"/>
              <a:t>Pre-processing</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6096000" y="1399032"/>
            <a:ext cx="5501834" cy="4471416"/>
          </a:xfrm>
        </p:spPr>
        <p:txBody>
          <a:bodyPr anchor="ctr">
            <a:normAutofit/>
          </a:bodyPr>
          <a:lstStyle/>
          <a:p>
            <a:r>
              <a:rPr lang="is-IS" sz="2200" dirty="0" err="1">
                <a:solidFill>
                  <a:schemeClr val="bg1"/>
                </a:solidFill>
              </a:rPr>
              <a:t>Worked</a:t>
            </a:r>
            <a:r>
              <a:rPr lang="is-IS" sz="2200" dirty="0">
                <a:solidFill>
                  <a:schemeClr val="bg1"/>
                </a:solidFill>
              </a:rPr>
              <a:t> on </a:t>
            </a:r>
            <a:r>
              <a:rPr lang="is-IS" sz="2200" dirty="0" err="1">
                <a:solidFill>
                  <a:schemeClr val="bg1"/>
                </a:solidFill>
              </a:rPr>
              <a:t>the</a:t>
            </a:r>
            <a:r>
              <a:rPr lang="is-IS" sz="2200" dirty="0">
                <a:solidFill>
                  <a:schemeClr val="bg1"/>
                </a:solidFill>
              </a:rPr>
              <a:t> </a:t>
            </a:r>
            <a:r>
              <a:rPr lang="is-IS" sz="2200" dirty="0" err="1">
                <a:solidFill>
                  <a:schemeClr val="bg1"/>
                </a:solidFill>
              </a:rPr>
              <a:t>data</a:t>
            </a:r>
            <a:r>
              <a:rPr lang="is-IS" sz="2200" dirty="0">
                <a:solidFill>
                  <a:schemeClr val="bg1"/>
                </a:solidFill>
              </a:rPr>
              <a:t> </a:t>
            </a:r>
            <a:r>
              <a:rPr lang="is-IS" sz="2200" dirty="0" err="1">
                <a:solidFill>
                  <a:schemeClr val="bg1"/>
                </a:solidFill>
              </a:rPr>
              <a:t>purely</a:t>
            </a:r>
            <a:r>
              <a:rPr lang="is-IS" sz="2200" dirty="0">
                <a:solidFill>
                  <a:schemeClr val="bg1"/>
                </a:solidFill>
              </a:rPr>
              <a:t> </a:t>
            </a:r>
            <a:r>
              <a:rPr lang="is-IS" sz="2200" dirty="0" err="1">
                <a:solidFill>
                  <a:schemeClr val="bg1"/>
                </a:solidFill>
              </a:rPr>
              <a:t>in</a:t>
            </a:r>
            <a:r>
              <a:rPr lang="is-IS" sz="2200" dirty="0">
                <a:solidFill>
                  <a:schemeClr val="bg1"/>
                </a:solidFill>
              </a:rPr>
              <a:t> </a:t>
            </a:r>
            <a:r>
              <a:rPr lang="is-IS" sz="2200" dirty="0" err="1">
                <a:solidFill>
                  <a:schemeClr val="bg1"/>
                </a:solidFill>
              </a:rPr>
              <a:t>Python</a:t>
            </a:r>
            <a:endParaRPr lang="is-IS" sz="2200" dirty="0">
              <a:solidFill>
                <a:schemeClr val="bg1"/>
              </a:solidFill>
            </a:endParaRPr>
          </a:p>
          <a:p>
            <a:pPr lvl="1"/>
            <a:r>
              <a:rPr lang="is-IS" sz="1800" dirty="0" err="1">
                <a:solidFill>
                  <a:schemeClr val="bg1"/>
                </a:solidFill>
              </a:rPr>
              <a:t>Pandas</a:t>
            </a:r>
            <a:endParaRPr lang="is-IS" sz="1800" dirty="0">
              <a:solidFill>
                <a:schemeClr val="bg1"/>
              </a:solidFill>
            </a:endParaRPr>
          </a:p>
          <a:p>
            <a:pPr lvl="1"/>
            <a:r>
              <a:rPr lang="is-IS" sz="1800" dirty="0" err="1">
                <a:solidFill>
                  <a:schemeClr val="bg1"/>
                </a:solidFill>
              </a:rPr>
              <a:t>Seaborn</a:t>
            </a:r>
            <a:endParaRPr lang="is-IS" sz="1800" dirty="0">
              <a:solidFill>
                <a:schemeClr val="bg1"/>
              </a:solidFill>
            </a:endParaRPr>
          </a:p>
          <a:p>
            <a:pPr lvl="1"/>
            <a:r>
              <a:rPr lang="is-IS" sz="1800" dirty="0" err="1">
                <a:solidFill>
                  <a:schemeClr val="bg1"/>
                </a:solidFill>
              </a:rPr>
              <a:t>Scipy</a:t>
            </a:r>
            <a:endParaRPr lang="is-IS" sz="1800" dirty="0">
              <a:solidFill>
                <a:schemeClr val="bg1"/>
              </a:solidFill>
            </a:endParaRPr>
          </a:p>
          <a:p>
            <a:pPr lvl="1"/>
            <a:r>
              <a:rPr lang="is-IS" sz="1800" dirty="0" err="1">
                <a:solidFill>
                  <a:schemeClr val="bg1"/>
                </a:solidFill>
              </a:rPr>
              <a:t>Sklearn</a:t>
            </a:r>
            <a:endParaRPr lang="is-IS" sz="1800" dirty="0">
              <a:solidFill>
                <a:schemeClr val="bg1"/>
              </a:solidFill>
            </a:endParaRPr>
          </a:p>
          <a:p>
            <a:r>
              <a:rPr lang="is-IS" sz="2200" dirty="0" err="1">
                <a:solidFill>
                  <a:schemeClr val="bg1"/>
                </a:solidFill>
              </a:rPr>
              <a:t>Using</a:t>
            </a:r>
            <a:r>
              <a:rPr lang="is-IS" sz="2200" dirty="0">
                <a:solidFill>
                  <a:schemeClr val="bg1"/>
                </a:solidFill>
              </a:rPr>
              <a:t> </a:t>
            </a:r>
            <a:r>
              <a:rPr lang="is-IS" sz="2200" dirty="0" err="1">
                <a:solidFill>
                  <a:schemeClr val="bg1"/>
                </a:solidFill>
              </a:rPr>
              <a:t>standardzation</a:t>
            </a:r>
            <a:r>
              <a:rPr lang="is-IS" sz="2200" dirty="0">
                <a:solidFill>
                  <a:schemeClr val="bg1"/>
                </a:solidFill>
              </a:rPr>
              <a:t> </a:t>
            </a:r>
            <a:r>
              <a:rPr lang="is-IS" sz="2200" dirty="0" err="1">
                <a:solidFill>
                  <a:schemeClr val="bg1"/>
                </a:solidFill>
              </a:rPr>
              <a:t>over</a:t>
            </a:r>
            <a:r>
              <a:rPr lang="is-IS" sz="2200" dirty="0">
                <a:solidFill>
                  <a:schemeClr val="bg1"/>
                </a:solidFill>
              </a:rPr>
              <a:t> </a:t>
            </a:r>
            <a:r>
              <a:rPr lang="is-IS" sz="2200" dirty="0" err="1">
                <a:solidFill>
                  <a:schemeClr val="bg1"/>
                </a:solidFill>
              </a:rPr>
              <a:t>normalization</a:t>
            </a:r>
            <a:r>
              <a:rPr lang="is-IS" sz="2200" dirty="0">
                <a:solidFill>
                  <a:schemeClr val="bg1"/>
                </a:solidFill>
              </a:rPr>
              <a:t> </a:t>
            </a:r>
            <a:r>
              <a:rPr lang="is-IS" sz="2200" dirty="0" err="1">
                <a:solidFill>
                  <a:schemeClr val="bg1"/>
                </a:solidFill>
              </a:rPr>
              <a:t>to</a:t>
            </a:r>
            <a:r>
              <a:rPr lang="is-IS" sz="2200" dirty="0">
                <a:solidFill>
                  <a:schemeClr val="bg1"/>
                </a:solidFill>
              </a:rPr>
              <a:t> </a:t>
            </a:r>
            <a:r>
              <a:rPr lang="is-IS" sz="2200" dirty="0" err="1">
                <a:solidFill>
                  <a:schemeClr val="bg1"/>
                </a:solidFill>
              </a:rPr>
              <a:t>perserve</a:t>
            </a:r>
            <a:r>
              <a:rPr lang="is-IS" sz="2200" dirty="0">
                <a:solidFill>
                  <a:schemeClr val="bg1"/>
                </a:solidFill>
              </a:rPr>
              <a:t> </a:t>
            </a:r>
            <a:r>
              <a:rPr lang="is-IS" sz="2200" dirty="0" err="1">
                <a:solidFill>
                  <a:schemeClr val="bg1"/>
                </a:solidFill>
              </a:rPr>
              <a:t>outliers</a:t>
            </a:r>
            <a:r>
              <a:rPr lang="is-IS" sz="2200" dirty="0">
                <a:solidFill>
                  <a:schemeClr val="bg1"/>
                </a:solidFill>
              </a:rPr>
              <a:t>. </a:t>
            </a:r>
            <a:r>
              <a:rPr lang="is-IS" sz="2200" dirty="0" err="1">
                <a:solidFill>
                  <a:schemeClr val="bg1"/>
                </a:solidFill>
              </a:rPr>
              <a:t>Using</a:t>
            </a:r>
            <a:r>
              <a:rPr lang="is-IS" sz="2200" dirty="0">
                <a:solidFill>
                  <a:schemeClr val="bg1"/>
                </a:solidFill>
              </a:rPr>
              <a:t> z-</a:t>
            </a:r>
            <a:r>
              <a:rPr lang="is-IS" sz="2200" dirty="0" err="1">
                <a:solidFill>
                  <a:schemeClr val="bg1"/>
                </a:solidFill>
              </a:rPr>
              <a:t>score</a:t>
            </a:r>
            <a:r>
              <a:rPr lang="is-IS" sz="2200" dirty="0">
                <a:solidFill>
                  <a:schemeClr val="bg1"/>
                </a:solidFill>
              </a:rPr>
              <a:t> with </a:t>
            </a:r>
            <a:r>
              <a:rPr lang="is-IS" sz="2200" dirty="0" err="1">
                <a:solidFill>
                  <a:schemeClr val="bg1"/>
                </a:solidFill>
              </a:rPr>
              <a:t>filtering</a:t>
            </a:r>
            <a:endParaRPr lang="is-IS" sz="2200" dirty="0">
              <a:solidFill>
                <a:schemeClr val="bg1"/>
              </a:solidFill>
            </a:endParaRPr>
          </a:p>
          <a:p>
            <a:endParaRPr lang="is-IS" sz="2200" dirty="0">
              <a:solidFill>
                <a:schemeClr val="bg1"/>
              </a:solidFill>
            </a:endParaRPr>
          </a:p>
          <a:p>
            <a:endParaRPr lang="is-IS" sz="2200" dirty="0">
              <a:solidFill>
                <a:schemeClr val="bg1"/>
              </a:solidFill>
            </a:endParaRPr>
          </a:p>
          <a:p>
            <a:endParaRPr lang="is-IS" sz="2200" dirty="0">
              <a:solidFill>
                <a:schemeClr val="bg1"/>
              </a:solidFill>
            </a:endParaRPr>
          </a:p>
        </p:txBody>
      </p:sp>
    </p:spTree>
    <p:extLst>
      <p:ext uri="{BB962C8B-B14F-4D97-AF65-F5344CB8AC3E}">
        <p14:creationId xmlns:p14="http://schemas.microsoft.com/office/powerpoint/2010/main" val="42028310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804673" y="1445494"/>
            <a:ext cx="3616856" cy="4376572"/>
          </a:xfrm>
        </p:spPr>
        <p:txBody>
          <a:bodyPr anchor="ctr">
            <a:normAutofit/>
          </a:bodyPr>
          <a:lstStyle/>
          <a:p>
            <a:r>
              <a:rPr lang="is-IS" sz="4800"/>
              <a:t>Pre-processing</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6096000" y="1399032"/>
            <a:ext cx="5501834" cy="4471416"/>
          </a:xfrm>
        </p:spPr>
        <p:txBody>
          <a:bodyPr anchor="ctr">
            <a:normAutofit/>
          </a:bodyPr>
          <a:lstStyle/>
          <a:p>
            <a:r>
              <a:rPr lang="is-IS" sz="2200" dirty="0" err="1">
                <a:solidFill>
                  <a:schemeClr val="bg1"/>
                </a:solidFill>
              </a:rPr>
              <a:t>Distribution</a:t>
            </a:r>
            <a:r>
              <a:rPr lang="is-IS" sz="2200" dirty="0">
                <a:solidFill>
                  <a:schemeClr val="bg1"/>
                </a:solidFill>
              </a:rPr>
              <a:t> of </a:t>
            </a:r>
            <a:r>
              <a:rPr lang="is-IS" sz="2200" dirty="0" err="1">
                <a:solidFill>
                  <a:schemeClr val="bg1"/>
                </a:solidFill>
              </a:rPr>
              <a:t>instances</a:t>
            </a:r>
            <a:r>
              <a:rPr lang="is-IS" sz="2200" dirty="0">
                <a:solidFill>
                  <a:schemeClr val="bg1"/>
                </a:solidFill>
              </a:rPr>
              <a:t> </a:t>
            </a:r>
            <a:r>
              <a:rPr lang="is-IS" sz="2200" dirty="0" err="1">
                <a:solidFill>
                  <a:schemeClr val="bg1"/>
                </a:solidFill>
              </a:rPr>
              <a:t>in</a:t>
            </a:r>
            <a:r>
              <a:rPr lang="is-IS" sz="2200" dirty="0">
                <a:solidFill>
                  <a:schemeClr val="bg1"/>
                </a:solidFill>
              </a:rPr>
              <a:t> </a:t>
            </a:r>
            <a:r>
              <a:rPr lang="is-IS" sz="2200" dirty="0" err="1">
                <a:solidFill>
                  <a:schemeClr val="bg1"/>
                </a:solidFill>
              </a:rPr>
              <a:t>the</a:t>
            </a:r>
            <a:r>
              <a:rPr lang="is-IS" sz="2200" dirty="0">
                <a:solidFill>
                  <a:schemeClr val="bg1"/>
                </a:solidFill>
              </a:rPr>
              <a:t> </a:t>
            </a:r>
            <a:r>
              <a:rPr lang="is-IS" sz="2200" dirty="0" err="1">
                <a:solidFill>
                  <a:schemeClr val="bg1"/>
                </a:solidFill>
              </a:rPr>
              <a:t>dataset</a:t>
            </a:r>
            <a:r>
              <a:rPr lang="is-IS" sz="2200" dirty="0">
                <a:solidFill>
                  <a:schemeClr val="bg1"/>
                </a:solidFill>
              </a:rPr>
              <a:t> </a:t>
            </a:r>
            <a:r>
              <a:rPr lang="is-IS" sz="2200" dirty="0" err="1">
                <a:solidFill>
                  <a:schemeClr val="bg1"/>
                </a:solidFill>
              </a:rPr>
              <a:t>where</a:t>
            </a:r>
            <a:r>
              <a:rPr lang="is-IS" sz="2200" dirty="0">
                <a:solidFill>
                  <a:schemeClr val="bg1"/>
                </a:solidFill>
              </a:rPr>
              <a:t> </a:t>
            </a:r>
            <a:r>
              <a:rPr lang="is-IS" sz="2200" dirty="0" err="1">
                <a:solidFill>
                  <a:schemeClr val="bg1"/>
                </a:solidFill>
              </a:rPr>
              <a:t>balanced</a:t>
            </a:r>
            <a:endParaRPr lang="is-IS" sz="2200" dirty="0">
              <a:solidFill>
                <a:schemeClr val="bg1"/>
              </a:solidFill>
            </a:endParaRPr>
          </a:p>
          <a:p>
            <a:endParaRPr lang="is-IS" sz="2200" dirty="0">
              <a:solidFill>
                <a:schemeClr val="bg1"/>
              </a:solidFill>
            </a:endParaRPr>
          </a:p>
          <a:p>
            <a:endParaRPr lang="is-IS" sz="2200" dirty="0">
              <a:solidFill>
                <a:schemeClr val="bg1"/>
              </a:solidFill>
            </a:endParaRPr>
          </a:p>
          <a:p>
            <a:endParaRPr lang="is-IS" sz="2200" dirty="0">
              <a:solidFill>
                <a:schemeClr val="bg1"/>
              </a:solidFill>
            </a:endParaRPr>
          </a:p>
          <a:p>
            <a:endParaRPr lang="is-IS" sz="2200" dirty="0">
              <a:solidFill>
                <a:schemeClr val="bg1"/>
              </a:solidFill>
            </a:endParaRPr>
          </a:p>
        </p:txBody>
      </p:sp>
      <p:pic>
        <p:nvPicPr>
          <p:cNvPr id="5" name="Picture 4" descr="Chart, bar chart&#10;&#10;Description automatically generated">
            <a:extLst>
              <a:ext uri="{FF2B5EF4-FFF2-40B4-BE49-F238E27FC236}">
                <a16:creationId xmlns:a16="http://schemas.microsoft.com/office/drawing/2014/main" id="{DE48BE6A-327F-480B-8B0C-46FB2636C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39164" cy="2514951"/>
          </a:xfrm>
          <a:prstGeom prst="rect">
            <a:avLst/>
          </a:prstGeom>
        </p:spPr>
      </p:pic>
    </p:spTree>
    <p:extLst>
      <p:ext uri="{BB962C8B-B14F-4D97-AF65-F5344CB8AC3E}">
        <p14:creationId xmlns:p14="http://schemas.microsoft.com/office/powerpoint/2010/main" val="22267264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804673" y="1445494"/>
            <a:ext cx="3616856" cy="4376572"/>
          </a:xfrm>
        </p:spPr>
        <p:txBody>
          <a:bodyPr anchor="ctr">
            <a:normAutofit/>
          </a:bodyPr>
          <a:lstStyle/>
          <a:p>
            <a:r>
              <a:rPr lang="is-IS" sz="4800"/>
              <a:t>Pre-processing</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6096000" y="1399032"/>
            <a:ext cx="5501834" cy="4471416"/>
          </a:xfrm>
        </p:spPr>
        <p:txBody>
          <a:bodyPr anchor="ctr">
            <a:normAutofit/>
          </a:bodyPr>
          <a:lstStyle/>
          <a:p>
            <a:endParaRPr lang="is-IS" sz="2200" dirty="0">
              <a:solidFill>
                <a:schemeClr val="bg1"/>
              </a:solidFill>
            </a:endParaRPr>
          </a:p>
          <a:p>
            <a:endParaRPr lang="is-IS" sz="2200" dirty="0">
              <a:solidFill>
                <a:schemeClr val="bg1"/>
              </a:solidFill>
            </a:endParaRPr>
          </a:p>
        </p:txBody>
      </p:sp>
      <p:pic>
        <p:nvPicPr>
          <p:cNvPr id="7" name="Picture 6" descr="A picture containing curtain&#10;&#10;Description automatically generated">
            <a:extLst>
              <a:ext uri="{FF2B5EF4-FFF2-40B4-BE49-F238E27FC236}">
                <a16:creationId xmlns:a16="http://schemas.microsoft.com/office/drawing/2014/main" id="{9350DEA7-4317-465B-8928-99FBC7D95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827" y="0"/>
            <a:ext cx="7435174" cy="6858000"/>
          </a:xfrm>
          <a:prstGeom prst="rect">
            <a:avLst/>
          </a:prstGeom>
        </p:spPr>
      </p:pic>
    </p:spTree>
    <p:extLst>
      <p:ext uri="{BB962C8B-B14F-4D97-AF65-F5344CB8AC3E}">
        <p14:creationId xmlns:p14="http://schemas.microsoft.com/office/powerpoint/2010/main" val="29071776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804673" y="1445494"/>
            <a:ext cx="3616856" cy="4376572"/>
          </a:xfrm>
        </p:spPr>
        <p:txBody>
          <a:bodyPr anchor="ctr">
            <a:normAutofit/>
          </a:bodyPr>
          <a:lstStyle/>
          <a:p>
            <a:r>
              <a:rPr lang="is-IS" sz="4800" dirty="0" err="1"/>
              <a:t>Pre-processing</a:t>
            </a:r>
            <a:endParaRPr lang="is-IS" sz="4800" dirty="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6096000" y="1399032"/>
            <a:ext cx="5501834" cy="4471416"/>
          </a:xfrm>
        </p:spPr>
        <p:txBody>
          <a:bodyPr anchor="ctr">
            <a:normAutofit/>
          </a:bodyPr>
          <a:lstStyle/>
          <a:p>
            <a:endParaRPr lang="is-IS" sz="2200" dirty="0">
              <a:solidFill>
                <a:schemeClr val="bg1"/>
              </a:solidFill>
            </a:endParaRPr>
          </a:p>
          <a:p>
            <a:endParaRPr lang="is-IS" sz="2200" dirty="0">
              <a:solidFill>
                <a:schemeClr val="bg1"/>
              </a:solidFill>
            </a:endParaRPr>
          </a:p>
        </p:txBody>
      </p:sp>
      <p:pic>
        <p:nvPicPr>
          <p:cNvPr id="4" name="Picture 3" descr="Chart, histogram&#10;&#10;Description automatically generated">
            <a:extLst>
              <a:ext uri="{FF2B5EF4-FFF2-40B4-BE49-F238E27FC236}">
                <a16:creationId xmlns:a16="http://schemas.microsoft.com/office/drawing/2014/main" id="{2CBEAB70-3C2C-4E49-90BC-EE7329381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46" y="433420"/>
            <a:ext cx="3201373" cy="1931223"/>
          </a:xfrm>
          <a:prstGeom prst="rect">
            <a:avLst/>
          </a:prstGeom>
        </p:spPr>
      </p:pic>
      <p:pic>
        <p:nvPicPr>
          <p:cNvPr id="6" name="Picture 5" descr="Background pattern, scatter chart&#10;&#10;Description automatically generated">
            <a:extLst>
              <a:ext uri="{FF2B5EF4-FFF2-40B4-BE49-F238E27FC236}">
                <a16:creationId xmlns:a16="http://schemas.microsoft.com/office/drawing/2014/main" id="{22305487-D212-4703-8FF9-E7AC3A752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940" y="1"/>
            <a:ext cx="7663012" cy="6858000"/>
          </a:xfrm>
          <a:prstGeom prst="rect">
            <a:avLst/>
          </a:prstGeom>
        </p:spPr>
      </p:pic>
    </p:spTree>
    <p:extLst>
      <p:ext uri="{BB962C8B-B14F-4D97-AF65-F5344CB8AC3E}">
        <p14:creationId xmlns:p14="http://schemas.microsoft.com/office/powerpoint/2010/main" val="8665567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184473" y="115525"/>
            <a:ext cx="4332109" cy="1500839"/>
          </a:xfrm>
        </p:spPr>
        <p:txBody>
          <a:bodyPr anchor="ctr">
            <a:normAutofit/>
          </a:bodyPr>
          <a:lstStyle/>
          <a:p>
            <a:r>
              <a:rPr lang="is-IS" sz="4800" dirty="0" err="1"/>
              <a:t>Pre-processing</a:t>
            </a:r>
            <a:br>
              <a:rPr lang="is-IS" sz="4800" dirty="0"/>
            </a:br>
            <a:r>
              <a:rPr lang="is-IS" sz="4800" dirty="0"/>
              <a:t>-</a:t>
            </a:r>
            <a:r>
              <a:rPr lang="is-IS" sz="4800" dirty="0" err="1"/>
              <a:t>Correlation</a:t>
            </a:r>
            <a:endParaRPr lang="is-IS" sz="4800" dirty="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117120" y="1290817"/>
            <a:ext cx="4695025" cy="5451658"/>
          </a:xfrm>
        </p:spPr>
        <p:txBody>
          <a:bodyPr anchor="ctr">
            <a:normAutofit/>
          </a:bodyPr>
          <a:lstStyle/>
          <a:p>
            <a:endParaRPr lang="is-IS" sz="2200" dirty="0"/>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Weight of abalones is proportional to the size</a:t>
            </a:r>
            <a:br>
              <a:rPr lang="en-US" sz="1800" b="0" i="0" u="none" strike="noStrike" dirty="0">
                <a:effectLst/>
                <a:latin typeface="Arial" panose="020B0604020202020204" pitchFamily="34" charset="0"/>
              </a:rPr>
            </a:b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By observing correlation of the target variable (rings) with other variables. The size and weight of the abalone varies accordingly to age until the adult age. After reaching adult stage the size and weight stops varying. </a:t>
            </a:r>
            <a:br>
              <a:rPr lang="en-US" sz="1800" b="0" i="0" u="none" strike="noStrike" dirty="0">
                <a:effectLst/>
                <a:latin typeface="Arial" panose="020B0604020202020204" pitchFamily="34" charset="0"/>
              </a:rPr>
            </a:b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No significant differences in size/weight between m/f abalones</a:t>
            </a:r>
            <a:br>
              <a:rPr lang="en-US" sz="1800" b="0" i="0" u="none" strike="noStrike" dirty="0">
                <a:effectLst/>
                <a:latin typeface="Arial" panose="020B0604020202020204" pitchFamily="34" charset="0"/>
              </a:rPr>
            </a:b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Infant abalone group has lower mean </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values of size/weight</a:t>
            </a:r>
            <a:br>
              <a:rPr lang="en-US" sz="1800" b="0" i="0" u="none" strike="noStrike" dirty="0">
                <a:effectLst/>
                <a:latin typeface="Arial" panose="020B0604020202020204" pitchFamily="34" charset="0"/>
              </a:rPr>
            </a:b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err="1">
                <a:effectLst/>
                <a:latin typeface="Arial" panose="020B0604020202020204" pitchFamily="34" charset="0"/>
              </a:rPr>
              <a:t>Multicolinearity</a:t>
            </a:r>
            <a:r>
              <a:rPr lang="en-US" sz="1800" b="0" i="0" u="none" strike="noStrike" dirty="0">
                <a:effectLst/>
                <a:latin typeface="Arial" panose="020B0604020202020204" pitchFamily="34" charset="0"/>
              </a:rPr>
              <a:t> between weight attributes</a:t>
            </a:r>
          </a:p>
        </p:txBody>
      </p:sp>
      <p:pic>
        <p:nvPicPr>
          <p:cNvPr id="7" name="Picture 6" descr="A picture containing application&#10;&#10;Description automatically generated">
            <a:extLst>
              <a:ext uri="{FF2B5EF4-FFF2-40B4-BE49-F238E27FC236}">
                <a16:creationId xmlns:a16="http://schemas.microsoft.com/office/drawing/2014/main" id="{1B51E602-CDE6-4166-9B7C-D400C1DAF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370" y="325546"/>
            <a:ext cx="4105848" cy="2581635"/>
          </a:xfrm>
          <a:prstGeom prst="rect">
            <a:avLst/>
          </a:prstGeom>
        </p:spPr>
      </p:pic>
      <p:pic>
        <p:nvPicPr>
          <p:cNvPr id="11" name="Picture 10" descr="Chart&#10;&#10;Description automatically generated">
            <a:extLst>
              <a:ext uri="{FF2B5EF4-FFF2-40B4-BE49-F238E27FC236}">
                <a16:creationId xmlns:a16="http://schemas.microsoft.com/office/drawing/2014/main" id="{2093EBB3-D9FC-4C64-A49E-D68AB9EBA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331" y="4016646"/>
            <a:ext cx="4105847" cy="2410161"/>
          </a:xfrm>
          <a:prstGeom prst="rect">
            <a:avLst/>
          </a:prstGeom>
        </p:spPr>
      </p:pic>
    </p:spTree>
    <p:extLst>
      <p:ext uri="{BB962C8B-B14F-4D97-AF65-F5344CB8AC3E}">
        <p14:creationId xmlns:p14="http://schemas.microsoft.com/office/powerpoint/2010/main" val="30660371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5BC4-A074-4C40-A05B-4B2B83C1032C}"/>
              </a:ext>
            </a:extLst>
          </p:cNvPr>
          <p:cNvSpPr>
            <a:spLocks noGrp="1"/>
          </p:cNvSpPr>
          <p:nvPr>
            <p:ph type="title"/>
          </p:nvPr>
        </p:nvSpPr>
        <p:spPr>
          <a:xfrm>
            <a:off x="666128" y="1224974"/>
            <a:ext cx="3616856" cy="4376572"/>
          </a:xfrm>
        </p:spPr>
        <p:txBody>
          <a:bodyPr anchor="ctr">
            <a:normAutofit/>
          </a:bodyPr>
          <a:lstStyle/>
          <a:p>
            <a:r>
              <a:rPr lang="is-IS" sz="4800" b="1" dirty="0" err="1"/>
              <a:t>Clustering</a:t>
            </a:r>
            <a:r>
              <a:rPr lang="is-IS" sz="4800" b="1" dirty="0"/>
              <a:t> - </a:t>
            </a:r>
            <a:br>
              <a:rPr lang="is-IS" sz="4800" b="1" dirty="0"/>
            </a:br>
            <a:r>
              <a:rPr lang="is-IS" sz="4800" b="1" dirty="0"/>
              <a:t>Best K</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67F1D-29E8-4120-952D-9BA979E9298B}"/>
              </a:ext>
            </a:extLst>
          </p:cNvPr>
          <p:cNvSpPr>
            <a:spLocks noGrp="1"/>
          </p:cNvSpPr>
          <p:nvPr>
            <p:ph idx="1"/>
          </p:nvPr>
        </p:nvSpPr>
        <p:spPr>
          <a:xfrm>
            <a:off x="5591175" y="205804"/>
            <a:ext cx="5752465" cy="820293"/>
          </a:xfrm>
        </p:spPr>
        <p:txBody>
          <a:bodyPr anchor="ctr">
            <a:normAutofit fontScale="62500" lnSpcReduction="20000"/>
          </a:bodyPr>
          <a:lstStyle/>
          <a:p>
            <a:r>
              <a:rPr lang="is-IS" sz="2200" dirty="0">
                <a:solidFill>
                  <a:schemeClr val="bg1"/>
                </a:solidFill>
              </a:rPr>
              <a:t>Best K at 4-15 </a:t>
            </a:r>
            <a:r>
              <a:rPr lang="is-IS" sz="2200" dirty="0" err="1">
                <a:solidFill>
                  <a:schemeClr val="bg1"/>
                </a:solidFill>
              </a:rPr>
              <a:t>according</a:t>
            </a:r>
            <a:r>
              <a:rPr lang="is-IS" sz="2200" dirty="0">
                <a:solidFill>
                  <a:schemeClr val="bg1"/>
                </a:solidFill>
              </a:rPr>
              <a:t> </a:t>
            </a:r>
            <a:r>
              <a:rPr lang="is-IS" sz="2200" dirty="0" err="1">
                <a:solidFill>
                  <a:schemeClr val="bg1"/>
                </a:solidFill>
              </a:rPr>
              <a:t>to</a:t>
            </a:r>
            <a:r>
              <a:rPr lang="is-IS" sz="2200" dirty="0">
                <a:solidFill>
                  <a:schemeClr val="bg1"/>
                </a:solidFill>
              </a:rPr>
              <a:t> </a:t>
            </a:r>
            <a:r>
              <a:rPr lang="is-IS" sz="2200" dirty="0" err="1">
                <a:solidFill>
                  <a:schemeClr val="bg1"/>
                </a:solidFill>
              </a:rPr>
              <a:t>classRing</a:t>
            </a:r>
            <a:r>
              <a:rPr lang="is-IS" sz="2200" dirty="0">
                <a:solidFill>
                  <a:schemeClr val="bg1"/>
                </a:solidFill>
              </a:rPr>
              <a:t> </a:t>
            </a:r>
            <a:r>
              <a:rPr lang="is-IS" sz="2200" dirty="0" err="1">
                <a:solidFill>
                  <a:schemeClr val="bg1"/>
                </a:solidFill>
              </a:rPr>
              <a:t>Graph</a:t>
            </a:r>
            <a:endParaRPr lang="is-IS" sz="2200" dirty="0">
              <a:solidFill>
                <a:schemeClr val="bg1"/>
              </a:solidFill>
            </a:endParaRPr>
          </a:p>
          <a:p>
            <a:r>
              <a:rPr lang="is-IS" sz="2200" dirty="0" err="1">
                <a:solidFill>
                  <a:schemeClr val="bg1"/>
                </a:solidFill>
              </a:rPr>
              <a:t>Intertia</a:t>
            </a:r>
            <a:r>
              <a:rPr lang="is-IS" sz="2200" dirty="0">
                <a:solidFill>
                  <a:schemeClr val="bg1"/>
                </a:solidFill>
              </a:rPr>
              <a:t> </a:t>
            </a:r>
            <a:r>
              <a:rPr lang="is-IS" sz="2200" dirty="0" err="1">
                <a:solidFill>
                  <a:schemeClr val="bg1"/>
                </a:solidFill>
              </a:rPr>
              <a:t>stable</a:t>
            </a:r>
            <a:r>
              <a:rPr lang="is-IS" sz="2200" dirty="0">
                <a:solidFill>
                  <a:schemeClr val="bg1"/>
                </a:solidFill>
              </a:rPr>
              <a:t> at 5</a:t>
            </a:r>
          </a:p>
          <a:p>
            <a:r>
              <a:rPr lang="is-IS" sz="2200" dirty="0" err="1">
                <a:solidFill>
                  <a:schemeClr val="bg1"/>
                </a:solidFill>
              </a:rPr>
              <a:t>Difference</a:t>
            </a:r>
            <a:r>
              <a:rPr lang="is-IS" sz="2200" dirty="0">
                <a:solidFill>
                  <a:schemeClr val="bg1"/>
                </a:solidFill>
              </a:rPr>
              <a:t> </a:t>
            </a:r>
            <a:r>
              <a:rPr lang="is-IS" sz="2200" dirty="0" err="1">
                <a:solidFill>
                  <a:schemeClr val="bg1"/>
                </a:solidFill>
              </a:rPr>
              <a:t>between</a:t>
            </a:r>
            <a:r>
              <a:rPr lang="is-IS" sz="2200" dirty="0">
                <a:solidFill>
                  <a:schemeClr val="bg1"/>
                </a:solidFill>
              </a:rPr>
              <a:t> 5 </a:t>
            </a:r>
            <a:r>
              <a:rPr lang="is-IS" sz="2200" dirty="0" err="1">
                <a:solidFill>
                  <a:schemeClr val="bg1"/>
                </a:solidFill>
              </a:rPr>
              <a:t>and</a:t>
            </a:r>
            <a:r>
              <a:rPr lang="is-IS" sz="2200" dirty="0">
                <a:solidFill>
                  <a:schemeClr val="bg1"/>
                </a:solidFill>
              </a:rPr>
              <a:t> 15 not </a:t>
            </a:r>
            <a:r>
              <a:rPr lang="is-IS" sz="2200" dirty="0" err="1">
                <a:solidFill>
                  <a:schemeClr val="bg1"/>
                </a:solidFill>
              </a:rPr>
              <a:t>ideal</a:t>
            </a:r>
            <a:r>
              <a:rPr lang="is-IS" sz="2200" dirty="0">
                <a:solidFill>
                  <a:schemeClr val="bg1"/>
                </a:solidFill>
              </a:rPr>
              <a:t>. 5 </a:t>
            </a:r>
            <a:r>
              <a:rPr lang="is-IS" sz="2200" dirty="0" err="1">
                <a:solidFill>
                  <a:schemeClr val="bg1"/>
                </a:solidFill>
              </a:rPr>
              <a:t>does</a:t>
            </a:r>
            <a:r>
              <a:rPr lang="is-IS" sz="2200" dirty="0">
                <a:solidFill>
                  <a:schemeClr val="bg1"/>
                </a:solidFill>
              </a:rPr>
              <a:t> not </a:t>
            </a:r>
            <a:r>
              <a:rPr lang="is-IS" sz="2200" dirty="0" err="1">
                <a:solidFill>
                  <a:schemeClr val="bg1"/>
                </a:solidFill>
              </a:rPr>
              <a:t>overfit</a:t>
            </a:r>
            <a:r>
              <a:rPr lang="is-IS" sz="2200" dirty="0">
                <a:solidFill>
                  <a:schemeClr val="bg1"/>
                </a:solidFill>
              </a:rPr>
              <a:t> </a:t>
            </a:r>
            <a:r>
              <a:rPr lang="is-IS" sz="2200" dirty="0" err="1">
                <a:solidFill>
                  <a:schemeClr val="bg1"/>
                </a:solidFill>
              </a:rPr>
              <a:t>data</a:t>
            </a:r>
            <a:endParaRPr lang="is-IS" sz="2200" dirty="0">
              <a:solidFill>
                <a:schemeClr val="bg1"/>
              </a:solidFill>
            </a:endParaRPr>
          </a:p>
        </p:txBody>
      </p:sp>
      <p:pic>
        <p:nvPicPr>
          <p:cNvPr id="1026" name="Picture 2">
            <a:extLst>
              <a:ext uri="{FF2B5EF4-FFF2-40B4-BE49-F238E27FC236}">
                <a16:creationId xmlns:a16="http://schemas.microsoft.com/office/drawing/2014/main" id="{96D1EF13-47BF-4F4D-899F-F8FE3C26E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215" y="1231901"/>
            <a:ext cx="38957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B75E80-95AE-44CB-9498-A3926C3AC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8205" y="3747071"/>
            <a:ext cx="57340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1863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04592A-8396-4334-B243-002ED414161C}"/>
              </a:ext>
            </a:extLst>
          </p:cNvPr>
          <p:cNvSpPr>
            <a:spLocks noGrp="1"/>
          </p:cNvSpPr>
          <p:nvPr>
            <p:ph type="title"/>
          </p:nvPr>
        </p:nvSpPr>
        <p:spPr>
          <a:xfrm>
            <a:off x="804671" y="640263"/>
            <a:ext cx="3284331" cy="5254510"/>
          </a:xfrm>
        </p:spPr>
        <p:txBody>
          <a:bodyPr>
            <a:normAutofit/>
          </a:bodyPr>
          <a:lstStyle/>
          <a:p>
            <a:r>
              <a:rPr lang="en-GB" dirty="0"/>
              <a:t>Cluster results</a:t>
            </a:r>
          </a:p>
        </p:txBody>
      </p:sp>
      <p:sp>
        <p:nvSpPr>
          <p:cNvPr id="3" name="Content Placeholder 2">
            <a:extLst>
              <a:ext uri="{FF2B5EF4-FFF2-40B4-BE49-F238E27FC236}">
                <a16:creationId xmlns:a16="http://schemas.microsoft.com/office/drawing/2014/main" id="{C7D40349-A38E-4D72-B9CA-F0091DA538BD}"/>
              </a:ext>
            </a:extLst>
          </p:cNvPr>
          <p:cNvSpPr>
            <a:spLocks noGrp="1"/>
          </p:cNvSpPr>
          <p:nvPr>
            <p:ph idx="1"/>
          </p:nvPr>
        </p:nvSpPr>
        <p:spPr>
          <a:xfrm>
            <a:off x="5205985" y="307092"/>
            <a:ext cx="1970670" cy="2500764"/>
          </a:xfrm>
        </p:spPr>
        <p:txBody>
          <a:bodyPr anchor="ctr">
            <a:normAutofit/>
          </a:bodyPr>
          <a:lstStyle/>
          <a:p>
            <a:pPr marL="0" indent="0" rtl="0" fontAlgn="base">
              <a:spcBef>
                <a:spcPts val="0"/>
              </a:spcBef>
              <a:spcAft>
                <a:spcPts val="0"/>
              </a:spcAft>
              <a:buNone/>
            </a:pPr>
            <a:r>
              <a:rPr lang="is-IS" sz="2200" dirty="0" err="1">
                <a:solidFill>
                  <a:schemeClr val="bg1"/>
                </a:solidFill>
              </a:rPr>
              <a:t>Centroid</a:t>
            </a:r>
            <a:r>
              <a:rPr lang="is-IS" sz="2200" dirty="0">
                <a:solidFill>
                  <a:schemeClr val="bg1"/>
                </a:solidFill>
              </a:rPr>
              <a:t> </a:t>
            </a:r>
            <a:r>
              <a:rPr lang="is-IS" sz="2200" dirty="0" err="1">
                <a:solidFill>
                  <a:schemeClr val="bg1"/>
                </a:solidFill>
              </a:rPr>
              <a:t>locations</a:t>
            </a:r>
            <a:br>
              <a:rPr lang="is-IS" sz="1600" dirty="0"/>
            </a:br>
            <a:endParaRPr lang="is-IS" sz="1600" dirty="0"/>
          </a:p>
          <a:p>
            <a:pPr rtl="0" fontAlgn="base">
              <a:spcBef>
                <a:spcPts val="0"/>
              </a:spcBef>
              <a:spcAft>
                <a:spcPts val="0"/>
              </a:spcAft>
              <a:buFont typeface="+mj-lt"/>
              <a:buAutoNum type="arabicPeriod"/>
            </a:pPr>
            <a:r>
              <a:rPr lang="is-IS" sz="1800" b="0" i="0" u="none" strike="noStrike" dirty="0">
                <a:solidFill>
                  <a:srgbClr val="000000"/>
                </a:solidFill>
                <a:effectLst/>
                <a:latin typeface="Arial" panose="020B0604020202020204" pitchFamily="34" charset="0"/>
              </a:rPr>
              <a:t>2900.9516</a:t>
            </a:r>
          </a:p>
          <a:p>
            <a:pPr rtl="0" fontAlgn="base">
              <a:spcBef>
                <a:spcPts val="0"/>
              </a:spcBef>
              <a:spcAft>
                <a:spcPts val="0"/>
              </a:spcAft>
              <a:buFont typeface="+mj-lt"/>
              <a:buAutoNum type="arabicPeriod"/>
            </a:pPr>
            <a:r>
              <a:rPr lang="is-IS" sz="1800" b="0" i="0" u="none" strike="noStrike" dirty="0">
                <a:solidFill>
                  <a:srgbClr val="000000"/>
                </a:solidFill>
                <a:effectLst/>
                <a:latin typeface="Arial" panose="020B0604020202020204" pitchFamily="34" charset="0"/>
              </a:rPr>
              <a:t>407.9750</a:t>
            </a:r>
          </a:p>
          <a:p>
            <a:pPr rtl="0" fontAlgn="base">
              <a:spcBef>
                <a:spcPts val="0"/>
              </a:spcBef>
              <a:spcAft>
                <a:spcPts val="0"/>
              </a:spcAft>
              <a:buFont typeface="+mj-lt"/>
              <a:buAutoNum type="arabicPeriod"/>
            </a:pPr>
            <a:r>
              <a:rPr lang="is-IS" sz="1800" b="0" i="0" u="none" strike="noStrike" dirty="0">
                <a:solidFill>
                  <a:srgbClr val="000000"/>
                </a:solidFill>
                <a:effectLst/>
                <a:latin typeface="Arial" panose="020B0604020202020204" pitchFamily="34" charset="0"/>
              </a:rPr>
              <a:t>2056.5657</a:t>
            </a:r>
          </a:p>
          <a:p>
            <a:pPr rtl="0" fontAlgn="base">
              <a:spcBef>
                <a:spcPts val="0"/>
              </a:spcBef>
              <a:spcAft>
                <a:spcPts val="0"/>
              </a:spcAft>
              <a:buFont typeface="+mj-lt"/>
              <a:buAutoNum type="arabicPeriod"/>
            </a:pPr>
            <a:r>
              <a:rPr lang="is-IS" sz="1800" b="0" i="0" u="none" strike="noStrike" dirty="0">
                <a:solidFill>
                  <a:srgbClr val="000000"/>
                </a:solidFill>
                <a:effectLst/>
                <a:latin typeface="Arial" panose="020B0604020202020204" pitchFamily="34" charset="0"/>
              </a:rPr>
              <a:t>3754.0314</a:t>
            </a:r>
          </a:p>
          <a:p>
            <a:pPr rtl="0" fontAlgn="base">
              <a:spcBef>
                <a:spcPts val="0"/>
              </a:spcBef>
              <a:spcAft>
                <a:spcPts val="0"/>
              </a:spcAft>
              <a:buFont typeface="+mj-lt"/>
              <a:buAutoNum type="arabicPeriod"/>
            </a:pPr>
            <a:r>
              <a:rPr lang="is-IS" sz="1800" b="0" i="0" u="none" strike="noStrike" dirty="0">
                <a:solidFill>
                  <a:srgbClr val="000000"/>
                </a:solidFill>
                <a:effectLst/>
                <a:latin typeface="Arial" panose="020B0604020202020204" pitchFamily="34" charset="0"/>
              </a:rPr>
              <a:t>1232.5006</a:t>
            </a:r>
          </a:p>
          <a:p>
            <a:endParaRPr lang="is-IS" sz="2200" dirty="0">
              <a:solidFill>
                <a:schemeClr val="bg1"/>
              </a:solidFill>
            </a:endParaRPr>
          </a:p>
        </p:txBody>
      </p:sp>
      <p:sp>
        <p:nvSpPr>
          <p:cNvPr id="11" name="TextBox 10">
            <a:extLst>
              <a:ext uri="{FF2B5EF4-FFF2-40B4-BE49-F238E27FC236}">
                <a16:creationId xmlns:a16="http://schemas.microsoft.com/office/drawing/2014/main" id="{894CAAD6-4348-4C21-ADE0-951D96F3D38E}"/>
              </a:ext>
            </a:extLst>
          </p:cNvPr>
          <p:cNvSpPr txBox="1"/>
          <p:nvPr/>
        </p:nvSpPr>
        <p:spPr>
          <a:xfrm>
            <a:off x="5138928" y="3358633"/>
            <a:ext cx="6767321" cy="369332"/>
          </a:xfrm>
          <a:prstGeom prst="rect">
            <a:avLst/>
          </a:prstGeom>
          <a:noFill/>
        </p:spPr>
        <p:txBody>
          <a:bodyPr wrap="square">
            <a:spAutoFit/>
          </a:bodyPr>
          <a:lstStyle/>
          <a:p>
            <a:r>
              <a:rPr lang="is-IS" dirty="0" err="1"/>
              <a:t>dfsafkm</a:t>
            </a:r>
            <a:endParaRPr lang="is-IS" dirty="0"/>
          </a:p>
        </p:txBody>
      </p:sp>
      <p:sp>
        <p:nvSpPr>
          <p:cNvPr id="9" name="Content Placeholder 2">
            <a:extLst>
              <a:ext uri="{FF2B5EF4-FFF2-40B4-BE49-F238E27FC236}">
                <a16:creationId xmlns:a16="http://schemas.microsoft.com/office/drawing/2014/main" id="{158496FA-F10D-4F29-A19D-76BFF4B00790}"/>
              </a:ext>
            </a:extLst>
          </p:cNvPr>
          <p:cNvSpPr txBox="1">
            <a:spLocks/>
          </p:cNvSpPr>
          <p:nvPr/>
        </p:nvSpPr>
        <p:spPr>
          <a:xfrm>
            <a:off x="5115439" y="2807856"/>
            <a:ext cx="1773998" cy="36155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s-IS" sz="2200" dirty="0">
                <a:solidFill>
                  <a:schemeClr val="bg1"/>
                </a:solidFill>
              </a:rPr>
              <a:t>s</a:t>
            </a:r>
          </a:p>
        </p:txBody>
      </p:sp>
      <p:pic>
        <p:nvPicPr>
          <p:cNvPr id="2050" name="Picture 2">
            <a:extLst>
              <a:ext uri="{FF2B5EF4-FFF2-40B4-BE49-F238E27FC236}">
                <a16:creationId xmlns:a16="http://schemas.microsoft.com/office/drawing/2014/main" id="{6E9A784A-0B26-47A2-9A80-29201859D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437" y="0"/>
            <a:ext cx="53245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9248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247</Words>
  <Application>Microsoft Office PowerPoint</Application>
  <PresentationFormat>Widescreen</PresentationFormat>
  <Paragraphs>62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3 Presentation - Abalone dataset</vt:lpstr>
      <vt:lpstr>The right dataset</vt:lpstr>
      <vt:lpstr>Pre-processing</vt:lpstr>
      <vt:lpstr>Pre-processing</vt:lpstr>
      <vt:lpstr>Pre-processing</vt:lpstr>
      <vt:lpstr>Pre-processing</vt:lpstr>
      <vt:lpstr>Pre-processing -Correlation</vt:lpstr>
      <vt:lpstr>Clustering -  Best K</vt:lpstr>
      <vt:lpstr>Cluster results</vt:lpstr>
      <vt:lpstr>Cluster results</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Presentation - Data mining</dc:title>
  <dc:creator>Matthías Dan Flemmingsson</dc:creator>
  <cp:lastModifiedBy>Matthías Dan Flemmingsson</cp:lastModifiedBy>
  <cp:revision>67</cp:revision>
  <dcterms:created xsi:type="dcterms:W3CDTF">2020-09-21T20:41:10Z</dcterms:created>
  <dcterms:modified xsi:type="dcterms:W3CDTF">2020-11-17T01:51:20Z</dcterms:modified>
</cp:coreProperties>
</file>