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8" r:id="rId5"/>
    <p:sldId id="385" r:id="rId6"/>
    <p:sldId id="446" r:id="rId7"/>
    <p:sldId id="447" r:id="rId8"/>
    <p:sldId id="449" r:id="rId9"/>
    <p:sldId id="448" r:id="rId10"/>
    <p:sldId id="450" r:id="rId11"/>
    <p:sldId id="451" r:id="rId12"/>
    <p:sldId id="452" r:id="rId13"/>
    <p:sldId id="445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C69F-731F-3D40-9836-5A3B2D004D11}">
          <p14:sldIdLst>
            <p14:sldId id="258"/>
            <p14:sldId id="385"/>
            <p14:sldId id="446"/>
            <p14:sldId id="447"/>
            <p14:sldId id="449"/>
            <p14:sldId id="448"/>
            <p14:sldId id="450"/>
            <p14:sldId id="451"/>
            <p14:sldId id="452"/>
            <p14:sldId id="4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050"/>
    <a:srgbClr val="FFFFFF"/>
    <a:srgbClr val="FF5C00"/>
    <a:srgbClr val="FFC19F"/>
    <a:srgbClr val="BFBFBF"/>
    <a:srgbClr val="9A433E"/>
    <a:srgbClr val="A5A5A5"/>
    <a:srgbClr val="FAC332"/>
    <a:srgbClr val="BBDBEE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/>
    <p:restoredTop sz="94500"/>
  </p:normalViewPr>
  <p:slideViewPr>
    <p:cSldViewPr snapToGrid="0">
      <p:cViewPr varScale="1">
        <p:scale>
          <a:sx n="75" d="100"/>
          <a:sy n="75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r">
              <a:defRPr sz="1200"/>
            </a:lvl1pPr>
          </a:lstStyle>
          <a:p>
            <a:fld id="{30012786-B68D-194B-9851-6F01D6730E7E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9" tIns="46654" rIns="93309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5"/>
            <a:ext cx="5618480" cy="3665458"/>
          </a:xfrm>
          <a:prstGeom prst="rect">
            <a:avLst/>
          </a:prstGeom>
        </p:spPr>
        <p:txBody>
          <a:bodyPr vert="horz" lIns="93309" tIns="46654" rIns="93309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r">
              <a:defRPr sz="1200"/>
            </a:lvl1pPr>
          </a:lstStyle>
          <a:p>
            <a:fld id="{9DC4BEA5-5098-3547-B799-9E1EC3C3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B-E105-D54C-BE13-A856BDC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2DAE-28F1-BC43-926B-68E8A66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8349" y="6312807"/>
            <a:ext cx="4953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0DA6E-3D8D-BC59-6B5A-D42593E5BC26}"/>
              </a:ext>
            </a:extLst>
          </p:cNvPr>
          <p:cNvSpPr/>
          <p:nvPr userDrawn="1"/>
        </p:nvSpPr>
        <p:spPr>
          <a:xfrm>
            <a:off x="0" y="57991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49CBD-E884-7F71-E624-0A37957EFCED}"/>
              </a:ext>
            </a:extLst>
          </p:cNvPr>
          <p:cNvSpPr/>
          <p:nvPr userDrawn="1"/>
        </p:nvSpPr>
        <p:spPr>
          <a:xfrm>
            <a:off x="0" y="5951537"/>
            <a:ext cx="12192000" cy="14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EF1B5F8C-441D-80DB-5D19-CE9BD6C37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4" b="33260"/>
          <a:stretch/>
        </p:blipFill>
        <p:spPr>
          <a:xfrm>
            <a:off x="10202778" y="256673"/>
            <a:ext cx="1776425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185-885B-4240-90CB-CB44B6A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FFB9-F071-EC42-A4D3-2C2A0D5D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36CD-9A4F-FC4A-B4F5-169EF38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A2E-C303-4F63-AE6B-4C5D98419F56}" type="datetime1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BF2D-6BE0-244E-B5CF-D8391D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1FA5-771F-E74E-9AE9-155E4AD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B92A-B1EA-1D45-8652-3C08432E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E3997-9787-3B4E-BCE2-69B20CB6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9A07-C50B-3646-B33F-4D8FC4E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EDEA-6B5F-42E3-8404-4D808F24C050}" type="datetime1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7368-A6AF-844C-BFC6-3306692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C87A-C9DF-FF46-9DF1-103059C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8F55-5CC5-0940-90C9-D769B5E3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22C381DB-A720-546D-6D55-DA9BAD763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3900" y="-452437"/>
            <a:ext cx="2336800" cy="233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0" y="62055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0" y="6357937"/>
            <a:ext cx="12192000" cy="144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" y="226226"/>
            <a:ext cx="10515600" cy="54767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DD633251-A304-BAF9-2BC1-3A15B1479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8E3-8CB6-E17E-F0C1-B7FA7D8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0B6EB-4521-39F1-837F-05ADADF2CA9D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D7668-3E32-E494-476E-C081FEE198D1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68648F-8EA7-59DB-EC11-BDD79BAE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CD8B3B76-83C0-205D-22AE-B3828168A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DDA12E-3BE3-DB83-7625-D720CAC8B5AD}"/>
              </a:ext>
            </a:extLst>
          </p:cNvPr>
          <p:cNvSpPr txBox="1">
            <a:spLocks/>
          </p:cNvSpPr>
          <p:nvPr userDrawn="1"/>
        </p:nvSpPr>
        <p:spPr>
          <a:xfrm>
            <a:off x="1555516" y="185629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B9D-ED2A-054C-973D-8E5ABE4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98B-5E82-9947-9EAA-9E6E7180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944C-DC51-E345-B09B-E49E6B1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35AF-DB18-2048-8E3B-3B0838A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EF48-9EC9-4D64-B8B1-66509736220E}" type="datetime1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C2F8-5F8B-D847-96B7-0BF053D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483-9B71-A24A-AB7F-9314DD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E90-709F-DC44-8054-143862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9052-1D67-AD4B-A427-1AD9762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24D4-22A3-1847-99CD-B040DAC7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E9588-F48C-BB48-A7DF-D0C375A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929B5-42CC-CB46-BF9F-1D8E394B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8A72-A05A-D44B-8412-997D287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2486-3403-4A9F-8919-C754C46C58DC}" type="datetime1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0F5B-F76D-DE4E-B649-FF84A459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CEFF-E6EC-904A-9A70-D99D295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862-278D-A649-A31D-CB30AAF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AA198-D396-5541-A46E-E8583F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B36E-D1D7-404A-BD6A-75C171ECB795}" type="datetime1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3918-330B-0746-B93D-00E0464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C7E89-4CD6-4C43-9B01-E0778F1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80DB-841B-EE43-A08E-6B2FCE3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C6E6-169F-4063-B599-7C27D19E08EF}" type="datetime1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DCC8-E70B-5C44-B6B4-A2277C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83F3-DEF8-BE4E-B385-8CE0DCB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08D-4E8A-134A-98CD-96DDFED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E3F-E430-2949-B4D6-DA468691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4CCE-85B0-4448-BCB9-2752F15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0103-15B0-F447-A29E-F75A28A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1B0-9705-4BCF-9F61-30733382C6AB}" type="datetime1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861-9851-7D4A-B2E0-95A16B3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E046-6886-B847-A71A-9DDF988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E5-67D4-5447-BA02-729C866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4D2D-45A6-7045-91A0-E2D4D60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2078-9D56-9C48-B8EF-062AC0E3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8F69-4188-B44A-8342-934B0D2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781B-5CB6-46C0-8970-B89EEBBD16F8}" type="datetime1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7B20-1D71-834D-AAE9-722409C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DCFC-BE2A-B744-ACDB-9EEE8C2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78D4-3E29-554F-BF48-3895D73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7AFE-6079-4E4D-8A1D-E536FE71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C8C-97FD-5440-9CC6-DDEFA132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D7D4-74BD-4DA3-A0A0-1C0A711866D8}" type="datetime1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06F-74DD-1D4C-95E1-DA15C5BE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ABF8-8A78-E04B-9D52-0B559F3A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C18ED-F9DE-836A-A247-1F47EF913DF1}"/>
              </a:ext>
            </a:extLst>
          </p:cNvPr>
          <p:cNvSpPr/>
          <p:nvPr/>
        </p:nvSpPr>
        <p:spPr>
          <a:xfrm>
            <a:off x="8984688" y="51071"/>
            <a:ext cx="3162300" cy="1154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3CBE8-8FF1-A340-B35F-83C34C9EA10E}"/>
              </a:ext>
            </a:extLst>
          </p:cNvPr>
          <p:cNvSpPr/>
          <p:nvPr/>
        </p:nvSpPr>
        <p:spPr>
          <a:xfrm>
            <a:off x="-204186" y="5045710"/>
            <a:ext cx="12677312" cy="115474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B985EF-E433-6E43-828C-46E3B4BB7005}"/>
              </a:ext>
            </a:extLst>
          </p:cNvPr>
          <p:cNvSpPr txBox="1">
            <a:spLocks/>
          </p:cNvSpPr>
          <p:nvPr/>
        </p:nvSpPr>
        <p:spPr>
          <a:xfrm>
            <a:off x="3576020" y="5160729"/>
            <a:ext cx="8071268" cy="635954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4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Capstone Project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E7EBC71-E7E8-B98A-0E4A-704FC08B07FE}"/>
              </a:ext>
            </a:extLst>
          </p:cNvPr>
          <p:cNvSpPr/>
          <p:nvPr/>
        </p:nvSpPr>
        <p:spPr>
          <a:xfrm rot="16200000">
            <a:off x="11517215" y="228685"/>
            <a:ext cx="670243" cy="589302"/>
          </a:xfrm>
          <a:prstGeom prst="triangle">
            <a:avLst>
              <a:gd name="adj" fmla="val 51351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5F77B34-E2F5-D2F6-56F6-1C14604C0DD5}"/>
              </a:ext>
            </a:extLst>
          </p:cNvPr>
          <p:cNvSpPr/>
          <p:nvPr/>
        </p:nvSpPr>
        <p:spPr>
          <a:xfrm rot="10800000">
            <a:off x="10753417" y="-16476"/>
            <a:ext cx="1472022" cy="493390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E99BE46-FB39-550F-2D9C-129782997879}"/>
              </a:ext>
            </a:extLst>
          </p:cNvPr>
          <p:cNvSpPr/>
          <p:nvPr/>
        </p:nvSpPr>
        <p:spPr>
          <a:xfrm rot="6920618">
            <a:off x="11033566" y="-180661"/>
            <a:ext cx="561474" cy="1676400"/>
          </a:xfrm>
          <a:prstGeom prst="triangle">
            <a:avLst>
              <a:gd name="adj" fmla="val 403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DD8F-B383-1204-2941-2FB550DA1F91}"/>
              </a:ext>
            </a:extLst>
          </p:cNvPr>
          <p:cNvSpPr txBox="1"/>
          <p:nvPr/>
        </p:nvSpPr>
        <p:spPr>
          <a:xfrm>
            <a:off x="5053263" y="5622025"/>
            <a:ext cx="659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en-US" sz="2400" b="1" spc="50" dirty="0">
                <a:solidFill>
                  <a:schemeClr val="bg1"/>
                </a:solidFill>
                <a:latin typeface="+mj-lt"/>
                <a:cs typeface="Bai Jamjuree Medium" panose="00000600000000000000" pitchFamily="2" charset="-34"/>
              </a:rPr>
              <a:t>Wednesday, April 23rd, 2025</a:t>
            </a:r>
          </a:p>
        </p:txBody>
      </p:sp>
      <p:pic>
        <p:nvPicPr>
          <p:cNvPr id="9" name="Picture 8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56EB8725-B89A-6292-C3C4-B4135418D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20" b="37268"/>
          <a:stretch/>
        </p:blipFill>
        <p:spPr>
          <a:xfrm>
            <a:off x="3916682" y="475787"/>
            <a:ext cx="3863333" cy="11710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5F8F5-7938-9DF4-9075-BF2CDFF9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41A4A-0DF0-3267-2CFA-229F2480F5D3}"/>
              </a:ext>
            </a:extLst>
          </p:cNvPr>
          <p:cNvSpPr txBox="1"/>
          <p:nvPr/>
        </p:nvSpPr>
        <p:spPr>
          <a:xfrm>
            <a:off x="1730138" y="2239396"/>
            <a:ext cx="8236420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i="1" dirty="0"/>
              <a:t>Physics-Informed Neural Networks for Futures Pricing and Signal-Generation Under Stochastic Volatility</a:t>
            </a:r>
          </a:p>
          <a:p>
            <a:pPr algn="ctr">
              <a:lnSpc>
                <a:spcPct val="150000"/>
              </a:lnSpc>
            </a:pPr>
            <a:r>
              <a:rPr lang="en-US" sz="2400" i="1" dirty="0"/>
              <a:t>Andria Gonzalez Lopez</a:t>
            </a:r>
          </a:p>
        </p:txBody>
      </p:sp>
    </p:spTree>
    <p:extLst>
      <p:ext uri="{BB962C8B-B14F-4D97-AF65-F5344CB8AC3E}">
        <p14:creationId xmlns:p14="http://schemas.microsoft.com/office/powerpoint/2010/main" val="280437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CA32-2042-3A2E-13EE-6C800A7F8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BBB43-8621-5456-5A3D-D90FA116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3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2DA4-FBBF-A887-D9C5-E84B835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7A86-7BAF-673E-0D52-109806AA13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48548"/>
            <a:ext cx="9533467" cy="4972050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Introduction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Mathematical Foundations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PINN Architecture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Asset Selection and Training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Signal-Generation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Future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5D5B-BF19-CEB9-1978-17865324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02E36-9900-8B1A-4233-72954E52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0EF74-1644-E446-31E1-EC035B67CF39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4CE402-4952-FA07-B1C3-AC5ABEECADC0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17DFEE-DFAC-CC64-32FB-9B70EC6A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D02BA6-E63C-68B4-3293-F194B7D5AC60}"/>
              </a:ext>
            </a:extLst>
          </p:cNvPr>
          <p:cNvSpPr txBox="1">
            <a:spLocks/>
          </p:cNvSpPr>
          <p:nvPr/>
        </p:nvSpPr>
        <p:spPr>
          <a:xfrm>
            <a:off x="914400" y="119906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Importance of having our own pricing model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Understanding contract value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Identifying investment opportunities from mispricing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Problems with mathematical pricing models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Cost-of-Carry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Black-Scholes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Heston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Benefits of using the Physics-Informed Neural Network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Captures hidden relationships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Fast calculation</a:t>
            </a:r>
          </a:p>
        </p:txBody>
      </p:sp>
    </p:spTree>
    <p:extLst>
      <p:ext uri="{BB962C8B-B14F-4D97-AF65-F5344CB8AC3E}">
        <p14:creationId xmlns:p14="http://schemas.microsoft.com/office/powerpoint/2010/main" val="70389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56B4-0573-9888-33D4-772B8469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15CBA-2BBD-23EC-EFD8-27FCEED7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5FBF47-68C7-90DE-141C-8DF67EEC9034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EF5FC1-7724-0615-9716-DA6413A5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Mathematical Foundations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B633F-C06E-B132-9958-B6085BFA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41" y="3258253"/>
            <a:ext cx="5925843" cy="608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C4F9D1-4920-D9B8-2A11-39CBCA84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6" y="3972707"/>
            <a:ext cx="7411172" cy="596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F523A1-89E3-48C1-1055-B21D6E1FC9CF}"/>
              </a:ext>
            </a:extLst>
          </p:cNvPr>
          <p:cNvSpPr txBox="1"/>
          <p:nvPr/>
        </p:nvSpPr>
        <p:spPr>
          <a:xfrm>
            <a:off x="2706925" y="1151014"/>
            <a:ext cx="256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Heston SDE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5FE9CA-627A-0FE2-2D4B-355939F55D5D}"/>
              </a:ext>
            </a:extLst>
          </p:cNvPr>
          <p:cNvSpPr txBox="1"/>
          <p:nvPr/>
        </p:nvSpPr>
        <p:spPr>
          <a:xfrm>
            <a:off x="2489498" y="2690159"/>
            <a:ext cx="3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Feynman-Kac PDE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3BB2B3-2666-88A2-951D-00B850C400FA}"/>
              </a:ext>
            </a:extLst>
          </p:cNvPr>
          <p:cNvSpPr txBox="1"/>
          <p:nvPr/>
        </p:nvSpPr>
        <p:spPr>
          <a:xfrm>
            <a:off x="2489498" y="4675727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Terminal Condition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5EB0FF-AC49-E574-C005-7154346B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117" y="5182265"/>
            <a:ext cx="1450691" cy="3641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1A4BE6-A5E8-46F1-99AC-D4E748BCB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101" y="1719108"/>
            <a:ext cx="4258722" cy="8646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B607CF9-121A-5C95-4644-28DAFF342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70" y="1871534"/>
            <a:ext cx="3810854" cy="3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8CC0-A9E1-C68F-F8D5-FDE16566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B3118-7670-F5C8-3DB5-89CB3494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7A8858-AE3B-4A20-7124-3AF99F99040C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C4E37A-4671-1F24-B753-AD188098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Mathematical Foundations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10D76D-C026-C892-1328-1F36CD9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4" y="1675002"/>
            <a:ext cx="5257800" cy="539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9D3A4-0299-AD06-784B-FA343F6B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19" y="2326968"/>
            <a:ext cx="6831830" cy="549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E091BB-09AE-851C-F502-35E7DC5D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775" y="1566562"/>
            <a:ext cx="940529" cy="647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C5D913-73B5-0677-99E1-39146105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375" y="3750344"/>
            <a:ext cx="2507820" cy="658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617E25-9025-79F2-5531-0F551FE49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378" y="4447442"/>
            <a:ext cx="1097814" cy="9051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5EA669-59B8-2D15-7D67-CC3DAEC7B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1418" y="4569777"/>
            <a:ext cx="2419305" cy="7369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45500B-A435-C6FF-C312-B342A8BA39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291" y="3995624"/>
            <a:ext cx="2206566" cy="9426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003780-2579-2C32-C90B-0DD5E60B6E63}"/>
              </a:ext>
            </a:extLst>
          </p:cNvPr>
          <p:cNvSpPr txBox="1"/>
          <p:nvPr/>
        </p:nvSpPr>
        <p:spPr>
          <a:xfrm>
            <a:off x="3828570" y="1100851"/>
            <a:ext cx="300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Matrix Operations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94618F-86D9-1BDF-571B-0F43410A020D}"/>
              </a:ext>
            </a:extLst>
          </p:cNvPr>
          <p:cNvSpPr txBox="1"/>
          <p:nvPr/>
        </p:nvSpPr>
        <p:spPr>
          <a:xfrm>
            <a:off x="902778" y="3323474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Drift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56D79-F02D-1B92-9160-E3F2A8E85B70}"/>
              </a:ext>
            </a:extLst>
          </p:cNvPr>
          <p:cNvSpPr txBox="1"/>
          <p:nvPr/>
        </p:nvSpPr>
        <p:spPr>
          <a:xfrm>
            <a:off x="7002118" y="3323474"/>
            <a:ext cx="300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DBD72BF-879F-6D46-574E-14D6EC6B58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105" y="3938251"/>
            <a:ext cx="2487930" cy="587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1ED140-F4D0-2074-869C-97C8506A45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785" y="5390762"/>
            <a:ext cx="26670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4DEB1-C2E3-54A3-F830-72CB50566D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1450" y="5350578"/>
            <a:ext cx="5672350" cy="6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1064-8618-7333-2F76-D16E3FF0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99E8A-367D-A3D6-A8A4-733EDA3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CFD558-85C6-E9A9-B2BC-2486BC7BB34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5F2B3A-2B83-67E3-7BA4-9AD90A8F475E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2A168A-84F2-323C-67C1-C1DC69BB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PINN Architecture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B1AED-8405-9EB2-24DC-5A8E356D81A6}"/>
              </a:ext>
            </a:extLst>
          </p:cNvPr>
          <p:cNvSpPr txBox="1">
            <a:spLocks/>
          </p:cNvSpPr>
          <p:nvPr/>
        </p:nvSpPr>
        <p:spPr>
          <a:xfrm>
            <a:off x="1143001" y="1353348"/>
            <a:ext cx="5516186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Input – FK variables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Type – Residual Neural Network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Activation Function – tanh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Loss – weighted physics loss + mean-squared error (MSE)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Output – futures price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042A7-0AF5-F15B-28BE-00571D6A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1" y="4867884"/>
            <a:ext cx="5676996" cy="1339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D6972-0491-3539-35E4-08F3AB19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27" y="967628"/>
            <a:ext cx="4438973" cy="50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E3E60-51DF-D26C-8AF1-43BEC8B7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4390A-E3F5-8EF8-163E-953F4B8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14F2E4-0ED2-AD60-1651-2F30BE97797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8BAA3-DEBC-5256-F003-C1EE234CB232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4B5E5E-2A08-30AD-EC34-DE2698E4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Asset Selection and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937A0-2CD6-33F6-FDB2-A8248535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5" y="976409"/>
            <a:ext cx="3766959" cy="3061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F75C6-4C77-9C6A-344B-B9060841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311"/>
          <a:stretch/>
        </p:blipFill>
        <p:spPr>
          <a:xfrm>
            <a:off x="5328424" y="1200948"/>
            <a:ext cx="5338359" cy="2817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68D5B4-5B36-569A-D988-90D266E82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5" y="4170404"/>
            <a:ext cx="9413168" cy="19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42E5-B471-70D2-F085-CA9EE029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33940-FEA3-1B31-9F59-5CCF452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2E1C68-1F73-29E0-1146-DCFF0B477165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8CBD0F-8F05-718B-9F90-3426CDE26DA7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C78133-DB14-EE2B-CF1E-4A199AA0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Signal-Generation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2637D-ADEF-62C1-509C-14780BF8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00" y="1097682"/>
            <a:ext cx="5112602" cy="497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3FAE1-F517-7711-B854-0B096754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98" y="1097682"/>
            <a:ext cx="5112602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52C6-BA50-B6AF-389C-EF8A7847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2C4BD-8075-5799-D7D5-B2B2092C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C1FF5-9A0F-E77C-3061-9E427D9BB928}"/>
              </a:ext>
            </a:extLst>
          </p:cNvPr>
          <p:cNvSpPr txBox="1">
            <a:spLocks/>
          </p:cNvSpPr>
          <p:nvPr/>
        </p:nvSpPr>
        <p:spPr>
          <a:xfrm>
            <a:off x="838200" y="10485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ADB581-9D58-6739-17AB-71DE26210AD2}"/>
              </a:ext>
            </a:extLst>
          </p:cNvPr>
          <p:cNvSpPr txBox="1">
            <a:spLocks/>
          </p:cNvSpPr>
          <p:nvPr/>
        </p:nvSpPr>
        <p:spPr>
          <a:xfrm>
            <a:off x="990600" y="120094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F89804-B49F-407D-F375-E8CFC79D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0"/>
            <a:ext cx="10515600" cy="1325563"/>
          </a:xfrm>
        </p:spPr>
        <p:txBody>
          <a:bodyPr/>
          <a:lstStyle/>
          <a:p>
            <a:r>
              <a:rPr lang="en-US" b="1" dirty="0"/>
              <a:t>Future Improvements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0332A4-6470-0AC2-3B7D-3608C9E40DD3}"/>
              </a:ext>
            </a:extLst>
          </p:cNvPr>
          <p:cNvSpPr txBox="1">
            <a:spLocks/>
          </p:cNvSpPr>
          <p:nvPr/>
        </p:nvSpPr>
        <p:spPr>
          <a:xfrm>
            <a:off x="914400" y="1199068"/>
            <a:ext cx="9533467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Finding optimal weights for physics loss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Conducting additional statistical tests to evaluate causal relationships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Backtesting strategies based on price spread signals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Modifying model to train up to a target loss rather than target number of epochs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21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C00"/>
      </a:accent1>
      <a:accent2>
        <a:srgbClr val="000000"/>
      </a:accent2>
      <a:accent3>
        <a:srgbClr val="FFFFFF"/>
      </a:accent3>
      <a:accent4>
        <a:srgbClr val="D8D8D8"/>
      </a:accent4>
      <a:accent5>
        <a:srgbClr val="FF5C00"/>
      </a:accent5>
      <a:accent6>
        <a:srgbClr val="000000"/>
      </a:accent6>
      <a:hlink>
        <a:srgbClr val="0E548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88ae0-0cf9-4d28-8151-9284d740e56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ABF73DC9C404284278D8980A83785" ma:contentTypeVersion="16" ma:contentTypeDescription="Create a new document." ma:contentTypeScope="" ma:versionID="49ccc3f2420885339d5adf094a6b7f94">
  <xsd:schema xmlns:xsd="http://www.w3.org/2001/XMLSchema" xmlns:xs="http://www.w3.org/2001/XMLSchema" xmlns:p="http://schemas.microsoft.com/office/2006/metadata/properties" xmlns:ns3="40188ae0-0cf9-4d28-8151-9284d740e569" xmlns:ns4="af9a0b7c-c7dd-48c4-b55c-8830117c3066" targetNamespace="http://schemas.microsoft.com/office/2006/metadata/properties" ma:root="true" ma:fieldsID="c9bc01549c9de6178a902b69e600552b" ns3:_="" ns4:_="">
    <xsd:import namespace="40188ae0-0cf9-4d28-8151-9284d740e569"/>
    <xsd:import namespace="af9a0b7c-c7dd-48c4-b55c-8830117c30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8ae0-0cf9-4d28-8151-9284d740e56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0b7c-c7dd-48c4-b55c-8830117c30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CE5B35-784C-48FD-B203-7B0ADDE660C2}">
  <ds:schemaRefs>
    <ds:schemaRef ds:uri="40188ae0-0cf9-4d28-8151-9284d740e569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af9a0b7c-c7dd-48c4-b55c-8830117c3066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2FB68B-BE50-4495-AE78-7C3A6AED8423}">
  <ds:schemaRefs>
    <ds:schemaRef ds:uri="40188ae0-0cf9-4d28-8151-9284d740e569"/>
    <ds:schemaRef ds:uri="af9a0b7c-c7dd-48c4-b55c-8830117c3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1B5C58-F0DE-4161-9CE8-76BFC8404D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Algo Fund Meeting - 10.12.23 (Strategies 1 - 4)</Template>
  <TotalTime>834</TotalTime>
  <Words>171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Agenda</vt:lpstr>
      <vt:lpstr>Introduction</vt:lpstr>
      <vt:lpstr>Mathematical Foundations</vt:lpstr>
      <vt:lpstr>Mathematical Foundations</vt:lpstr>
      <vt:lpstr>PINN Architecture</vt:lpstr>
      <vt:lpstr>Asset Selection and Training</vt:lpstr>
      <vt:lpstr>Signal-Generation</vt:lpstr>
      <vt:lpstr>Future Improvements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Bott</dc:creator>
  <cp:lastModifiedBy>Andria Gonzalez Lopez &lt;Student&gt;</cp:lastModifiedBy>
  <cp:revision>44</cp:revision>
  <cp:lastPrinted>2023-06-21T14:32:31Z</cp:lastPrinted>
  <dcterms:created xsi:type="dcterms:W3CDTF">2023-10-26T15:43:08Z</dcterms:created>
  <dcterms:modified xsi:type="dcterms:W3CDTF">2025-07-07T23:24:47Z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0x0101000BAABF73DC9C404284278D8980A83785</vt:lpwstr>
  </property>
</Properties>
</file>