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300" y="6395718"/>
            <a:ext cx="2351405" cy="34162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905" y="6376668"/>
            <a:ext cx="3296285" cy="3784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29667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634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257" y="652716"/>
            <a:ext cx="459613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1857" y="1692338"/>
            <a:ext cx="4813300" cy="3892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2209" y="1692338"/>
            <a:ext cx="4707890" cy="417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300" y="6395718"/>
            <a:ext cx="2351405" cy="34162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905" y="6376668"/>
            <a:ext cx="3296285" cy="3784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635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520" y="6234430"/>
            <a:ext cx="189230" cy="387350"/>
          </a:xfrm>
          <a:custGeom>
            <a:avLst/>
            <a:gdLst/>
            <a:ahLst/>
            <a:cxnLst/>
            <a:rect l="l" t="t" r="r" b="b"/>
            <a:pathLst>
              <a:path w="189230" h="387350">
                <a:moveTo>
                  <a:pt x="189230" y="0"/>
                </a:moveTo>
                <a:lnTo>
                  <a:pt x="8890" y="0"/>
                </a:lnTo>
                <a:lnTo>
                  <a:pt x="8890" y="8890"/>
                </a:lnTo>
                <a:lnTo>
                  <a:pt x="0" y="8890"/>
                </a:lnTo>
                <a:lnTo>
                  <a:pt x="0" y="369570"/>
                </a:lnTo>
                <a:lnTo>
                  <a:pt x="8890" y="369570"/>
                </a:lnTo>
                <a:lnTo>
                  <a:pt x="8890" y="387350"/>
                </a:lnTo>
                <a:lnTo>
                  <a:pt x="189230" y="387350"/>
                </a:lnTo>
                <a:lnTo>
                  <a:pt x="189230" y="369570"/>
                </a:lnTo>
                <a:lnTo>
                  <a:pt x="189230" y="8890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300" y="6395718"/>
            <a:ext cx="2351405" cy="34162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0905" y="6376668"/>
            <a:ext cx="3296285" cy="3784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842" y="195516"/>
            <a:ext cx="10928054" cy="1210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2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3815" y="1710563"/>
            <a:ext cx="6449695" cy="4113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E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github.com/andriamanjakaramasondrano/IBM_Data_Analyst_Certificat_Professionne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jp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jp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57630"/>
              <a:ext cx="10515600" cy="635"/>
            </a:xfrm>
            <a:custGeom>
              <a:avLst/>
              <a:gdLst/>
              <a:ahLst/>
              <a:cxnLst/>
              <a:rect l="l" t="t" r="r" b="b"/>
              <a:pathLst>
                <a:path w="10515600" h="634">
                  <a:moveTo>
                    <a:pt x="0" y="0"/>
                  </a:moveTo>
                  <a:lnTo>
                    <a:pt x="10515600" y="635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4134" y="4899660"/>
              <a:ext cx="1497965" cy="508634"/>
            </a:xfrm>
            <a:custGeom>
              <a:avLst/>
              <a:gdLst/>
              <a:ahLst/>
              <a:cxnLst/>
              <a:rect l="l" t="t" r="r" b="b"/>
              <a:pathLst>
                <a:path w="1497964" h="508635">
                  <a:moveTo>
                    <a:pt x="242570" y="180339"/>
                  </a:moveTo>
                  <a:lnTo>
                    <a:pt x="134620" y="180339"/>
                  </a:lnTo>
                  <a:lnTo>
                    <a:pt x="17145" y="181609"/>
                  </a:lnTo>
                  <a:lnTo>
                    <a:pt x="1270" y="183514"/>
                  </a:lnTo>
                  <a:lnTo>
                    <a:pt x="0" y="183514"/>
                  </a:lnTo>
                  <a:lnTo>
                    <a:pt x="0" y="401954"/>
                  </a:lnTo>
                  <a:lnTo>
                    <a:pt x="7620" y="405129"/>
                  </a:lnTo>
                  <a:lnTo>
                    <a:pt x="109220" y="431799"/>
                  </a:lnTo>
                  <a:lnTo>
                    <a:pt x="165734" y="443864"/>
                  </a:lnTo>
                  <a:lnTo>
                    <a:pt x="223520" y="453389"/>
                  </a:lnTo>
                  <a:lnTo>
                    <a:pt x="370204" y="468629"/>
                  </a:lnTo>
                  <a:lnTo>
                    <a:pt x="429259" y="476884"/>
                  </a:lnTo>
                  <a:lnTo>
                    <a:pt x="509904" y="492124"/>
                  </a:lnTo>
                  <a:lnTo>
                    <a:pt x="530860" y="497204"/>
                  </a:lnTo>
                  <a:lnTo>
                    <a:pt x="552450" y="501649"/>
                  </a:lnTo>
                  <a:lnTo>
                    <a:pt x="574040" y="504824"/>
                  </a:lnTo>
                  <a:lnTo>
                    <a:pt x="595629" y="506729"/>
                  </a:lnTo>
                  <a:lnTo>
                    <a:pt x="636904" y="508634"/>
                  </a:lnTo>
                  <a:lnTo>
                    <a:pt x="744854" y="508634"/>
                  </a:lnTo>
                  <a:lnTo>
                    <a:pt x="1400810" y="507364"/>
                  </a:lnTo>
                  <a:lnTo>
                    <a:pt x="1400810" y="434339"/>
                  </a:lnTo>
                  <a:lnTo>
                    <a:pt x="1497965" y="434339"/>
                  </a:lnTo>
                  <a:lnTo>
                    <a:pt x="1497965" y="422274"/>
                  </a:lnTo>
                  <a:lnTo>
                    <a:pt x="636904" y="422274"/>
                  </a:lnTo>
                  <a:lnTo>
                    <a:pt x="636904" y="205739"/>
                  </a:lnTo>
                  <a:lnTo>
                    <a:pt x="602615" y="205739"/>
                  </a:lnTo>
                  <a:lnTo>
                    <a:pt x="602615" y="202564"/>
                  </a:lnTo>
                  <a:lnTo>
                    <a:pt x="413384" y="202564"/>
                  </a:lnTo>
                  <a:lnTo>
                    <a:pt x="410845" y="201929"/>
                  </a:lnTo>
                  <a:lnTo>
                    <a:pt x="398145" y="199389"/>
                  </a:lnTo>
                  <a:lnTo>
                    <a:pt x="381634" y="195579"/>
                  </a:lnTo>
                  <a:lnTo>
                    <a:pt x="339725" y="186689"/>
                  </a:lnTo>
                  <a:lnTo>
                    <a:pt x="291465" y="182244"/>
                  </a:lnTo>
                  <a:lnTo>
                    <a:pt x="242570" y="180339"/>
                  </a:lnTo>
                  <a:close/>
                </a:path>
                <a:path w="1497964" h="508635">
                  <a:moveTo>
                    <a:pt x="636904" y="421639"/>
                  </a:moveTo>
                  <a:lnTo>
                    <a:pt x="587375" y="421639"/>
                  </a:lnTo>
                  <a:lnTo>
                    <a:pt x="636904" y="422274"/>
                  </a:lnTo>
                  <a:lnTo>
                    <a:pt x="636904" y="421639"/>
                  </a:lnTo>
                  <a:close/>
                </a:path>
                <a:path w="1497964" h="508635">
                  <a:moveTo>
                    <a:pt x="636904" y="205739"/>
                  </a:moveTo>
                  <a:lnTo>
                    <a:pt x="636904" y="422274"/>
                  </a:lnTo>
                  <a:lnTo>
                    <a:pt x="1497965" y="422274"/>
                  </a:lnTo>
                  <a:lnTo>
                    <a:pt x="1497965" y="218439"/>
                  </a:lnTo>
                  <a:lnTo>
                    <a:pt x="1040129" y="218439"/>
                  </a:lnTo>
                  <a:lnTo>
                    <a:pt x="998854" y="216534"/>
                  </a:lnTo>
                  <a:lnTo>
                    <a:pt x="948690" y="212089"/>
                  </a:lnTo>
                  <a:lnTo>
                    <a:pt x="868045" y="206375"/>
                  </a:lnTo>
                  <a:lnTo>
                    <a:pt x="636904" y="205739"/>
                  </a:lnTo>
                  <a:close/>
                </a:path>
                <a:path w="1497964" h="508635">
                  <a:moveTo>
                    <a:pt x="602615" y="0"/>
                  </a:moveTo>
                  <a:lnTo>
                    <a:pt x="422275" y="0"/>
                  </a:lnTo>
                  <a:lnTo>
                    <a:pt x="422275" y="8254"/>
                  </a:lnTo>
                  <a:lnTo>
                    <a:pt x="413384" y="8254"/>
                  </a:lnTo>
                  <a:lnTo>
                    <a:pt x="413384" y="202564"/>
                  </a:lnTo>
                  <a:lnTo>
                    <a:pt x="602615" y="202564"/>
                  </a:lnTo>
                  <a:lnTo>
                    <a:pt x="602615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83030" y="2334368"/>
            <a:ext cx="487680" cy="46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3200" b="1" spc="-35" dirty="0">
                <a:solidFill>
                  <a:srgbClr val="0D639B"/>
                </a:solidFill>
                <a:latin typeface="Courier New"/>
                <a:cs typeface="Courier New"/>
              </a:rPr>
              <a:t>BM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26530" y="2253551"/>
            <a:ext cx="4413885" cy="9740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620"/>
              </a:lnSpc>
              <a:spcBef>
                <a:spcPts val="405"/>
              </a:spcBef>
              <a:tabLst>
                <a:tab pos="987425" algn="l"/>
              </a:tabLst>
            </a:pPr>
            <a:r>
              <a:rPr sz="3200" spc="-50" dirty="0">
                <a:solidFill>
                  <a:srgbClr val="0D639B"/>
                </a:solidFill>
              </a:rPr>
              <a:t>I</a:t>
            </a:r>
            <a:r>
              <a:rPr sz="3200" dirty="0">
                <a:solidFill>
                  <a:srgbClr val="0D639B"/>
                </a:solidFill>
              </a:rPr>
              <a:t>	Data</a:t>
            </a:r>
            <a:r>
              <a:rPr sz="3200" spc="-30" dirty="0">
                <a:solidFill>
                  <a:srgbClr val="0D639B"/>
                </a:solidFill>
              </a:rPr>
              <a:t> </a:t>
            </a:r>
            <a:r>
              <a:rPr sz="3200" spc="-10" dirty="0">
                <a:solidFill>
                  <a:srgbClr val="0D639B"/>
                </a:solidFill>
              </a:rPr>
              <a:t>Analytics </a:t>
            </a:r>
            <a:r>
              <a:rPr sz="3200" dirty="0">
                <a:solidFill>
                  <a:srgbClr val="0D639B"/>
                </a:solidFill>
              </a:rPr>
              <a:t>Capstone</a:t>
            </a:r>
            <a:r>
              <a:rPr sz="3200" spc="-15" dirty="0">
                <a:solidFill>
                  <a:srgbClr val="0D639B"/>
                </a:solidFill>
              </a:rPr>
              <a:t> </a:t>
            </a:r>
            <a:r>
              <a:rPr sz="3200" spc="-10" dirty="0">
                <a:solidFill>
                  <a:srgbClr val="0D639B"/>
                </a:solidFill>
              </a:rPr>
              <a:t>Project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1031239" y="777240"/>
            <a:ext cx="10908030" cy="5372100"/>
            <a:chOff x="1031239" y="777240"/>
            <a:chExt cx="10908030" cy="5372100"/>
          </a:xfrm>
        </p:grpSpPr>
        <p:sp>
          <p:nvSpPr>
            <p:cNvPr id="8" name="object 8"/>
            <p:cNvSpPr/>
            <p:nvPr/>
          </p:nvSpPr>
          <p:spPr>
            <a:xfrm>
              <a:off x="1903095" y="777239"/>
              <a:ext cx="1920239" cy="457200"/>
            </a:xfrm>
            <a:custGeom>
              <a:avLst/>
              <a:gdLst/>
              <a:ahLst/>
              <a:cxnLst/>
              <a:rect l="l" t="t" r="r" b="b"/>
              <a:pathLst>
                <a:path w="1920239" h="457200">
                  <a:moveTo>
                    <a:pt x="281305" y="59690"/>
                  </a:moveTo>
                  <a:lnTo>
                    <a:pt x="0" y="59690"/>
                  </a:lnTo>
                  <a:lnTo>
                    <a:pt x="0" y="407670"/>
                  </a:lnTo>
                  <a:lnTo>
                    <a:pt x="60325" y="407670"/>
                  </a:lnTo>
                  <a:lnTo>
                    <a:pt x="60325" y="420370"/>
                  </a:lnTo>
                  <a:lnTo>
                    <a:pt x="281305" y="420370"/>
                  </a:lnTo>
                  <a:lnTo>
                    <a:pt x="281305" y="407670"/>
                  </a:lnTo>
                  <a:lnTo>
                    <a:pt x="281305" y="59690"/>
                  </a:lnTo>
                  <a:close/>
                </a:path>
                <a:path w="1920239" h="457200">
                  <a:moveTo>
                    <a:pt x="1191260" y="85725"/>
                  </a:moveTo>
                  <a:lnTo>
                    <a:pt x="1005840" y="85725"/>
                  </a:lnTo>
                  <a:lnTo>
                    <a:pt x="1005840" y="445770"/>
                  </a:lnTo>
                  <a:lnTo>
                    <a:pt x="1191260" y="445770"/>
                  </a:lnTo>
                  <a:lnTo>
                    <a:pt x="1191260" y="85725"/>
                  </a:lnTo>
                  <a:close/>
                </a:path>
                <a:path w="1920239" h="457200">
                  <a:moveTo>
                    <a:pt x="1920240" y="0"/>
                  </a:moveTo>
                  <a:lnTo>
                    <a:pt x="1739900" y="0"/>
                  </a:lnTo>
                  <a:lnTo>
                    <a:pt x="1739900" y="97790"/>
                  </a:lnTo>
                  <a:lnTo>
                    <a:pt x="1630680" y="97790"/>
                  </a:lnTo>
                  <a:lnTo>
                    <a:pt x="1630680" y="360680"/>
                  </a:lnTo>
                  <a:lnTo>
                    <a:pt x="1630680" y="457200"/>
                  </a:lnTo>
                  <a:lnTo>
                    <a:pt x="1810385" y="457200"/>
                  </a:lnTo>
                  <a:lnTo>
                    <a:pt x="1810385" y="360680"/>
                  </a:lnTo>
                  <a:lnTo>
                    <a:pt x="1920240" y="360680"/>
                  </a:lnTo>
                  <a:lnTo>
                    <a:pt x="1920240" y="97790"/>
                  </a:lnTo>
                  <a:lnTo>
                    <a:pt x="192024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1239" y="1798282"/>
              <a:ext cx="4794250" cy="43507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42149" y="2254884"/>
              <a:ext cx="179705" cy="408305"/>
            </a:xfrm>
            <a:custGeom>
              <a:avLst/>
              <a:gdLst/>
              <a:ahLst/>
              <a:cxnLst/>
              <a:rect l="l" t="t" r="r" b="b"/>
              <a:pathLst>
                <a:path w="179704" h="408305">
                  <a:moveTo>
                    <a:pt x="179704" y="0"/>
                  </a:moveTo>
                  <a:lnTo>
                    <a:pt x="0" y="0"/>
                  </a:lnTo>
                  <a:lnTo>
                    <a:pt x="0" y="408304"/>
                  </a:lnTo>
                  <a:lnTo>
                    <a:pt x="179704" y="408304"/>
                  </a:lnTo>
                  <a:lnTo>
                    <a:pt x="179704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35394" y="3552825"/>
              <a:ext cx="5603875" cy="1946275"/>
            </a:xfrm>
            <a:custGeom>
              <a:avLst/>
              <a:gdLst/>
              <a:ahLst/>
              <a:cxnLst/>
              <a:rect l="l" t="t" r="r" b="b"/>
              <a:pathLst>
                <a:path w="5603875" h="1946275">
                  <a:moveTo>
                    <a:pt x="5603875" y="0"/>
                  </a:moveTo>
                  <a:lnTo>
                    <a:pt x="0" y="0"/>
                  </a:lnTo>
                  <a:lnTo>
                    <a:pt x="0" y="1946275"/>
                  </a:lnTo>
                  <a:lnTo>
                    <a:pt x="5603875" y="1946275"/>
                  </a:lnTo>
                  <a:lnTo>
                    <a:pt x="5603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8819" y="3649992"/>
              <a:ext cx="4244594" cy="5438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3220" y="3972572"/>
              <a:ext cx="2418333" cy="5438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7460" y="4295152"/>
              <a:ext cx="1150873" cy="5438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7460" y="4617732"/>
              <a:ext cx="5438394" cy="543801"/>
            </a:xfrm>
            <a:prstGeom prst="rect">
              <a:avLst/>
            </a:prstGeom>
          </p:spPr>
        </p:pic>
        <p:pic>
          <p:nvPicPr>
            <p:cNvPr id="16" name="object 16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8580" y="4945316"/>
              <a:ext cx="5222494" cy="511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47460" y="4942840"/>
              <a:ext cx="4597653" cy="4978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427470" y="3676777"/>
            <a:ext cx="520827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2120" marR="591185" indent="-915035">
              <a:lnSpc>
                <a:spcPct val="105900"/>
              </a:lnSpc>
              <a:spcBef>
                <a:spcPts val="100"/>
              </a:spcBef>
            </a:pPr>
            <a:r>
              <a:rPr sz="2000" spc="-10" dirty="0">
                <a:solidFill>
                  <a:srgbClr val="4F81BC"/>
                </a:solidFill>
                <a:latin typeface="Times New Roman"/>
                <a:cs typeface="Times New Roman"/>
              </a:rPr>
              <a:t>RAMASONDRANO</a:t>
            </a:r>
            <a:r>
              <a:rPr sz="2000" spc="-7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F81BC"/>
                </a:solidFill>
                <a:latin typeface="Times New Roman"/>
                <a:cs typeface="Times New Roman"/>
              </a:rPr>
              <a:t>Andriamanjaka </a:t>
            </a:r>
            <a:r>
              <a:rPr sz="2000" dirty="0">
                <a:solidFill>
                  <a:srgbClr val="4F81BC"/>
                </a:solidFill>
                <a:latin typeface="Times New Roman"/>
                <a:cs typeface="Times New Roman"/>
              </a:rPr>
              <a:t>20</a:t>
            </a:r>
            <a:r>
              <a:rPr sz="2000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F81BC"/>
                </a:solidFill>
                <a:latin typeface="Times New Roman"/>
                <a:cs typeface="Times New Roman"/>
              </a:rPr>
              <a:t>September</a:t>
            </a:r>
            <a:r>
              <a:rPr sz="2000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F81BC"/>
                </a:solidFill>
                <a:latin typeface="Times New Roman"/>
                <a:cs typeface="Times New Roman"/>
              </a:rPr>
              <a:t>2023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10" dirty="0">
                <a:solidFill>
                  <a:srgbClr val="4F81BC"/>
                </a:solidFill>
                <a:latin typeface="Times New Roman"/>
                <a:cs typeface="Times New Roman"/>
              </a:rPr>
              <a:t>GitHub: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560"/>
              </a:lnSpc>
              <a:spcBef>
                <a:spcPts val="85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https://github.com/andriamanjakaramasondrano/IB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M_Data_Analyst_Certificat_Professionnel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9" name="object 19">
            <a:hlinkClick r:id="rId7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18579" y="5270436"/>
            <a:ext cx="4381754" cy="511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85775" marR="5080">
              <a:lnSpc>
                <a:spcPts val="3879"/>
              </a:lnSpc>
              <a:spcBef>
                <a:spcPts val="595"/>
              </a:spcBef>
            </a:pPr>
            <a:r>
              <a:rPr sz="3600" dirty="0"/>
              <a:t>DATABASE</a:t>
            </a:r>
            <a:r>
              <a:rPr sz="3600" spc="-30" dirty="0"/>
              <a:t> </a:t>
            </a:r>
            <a:r>
              <a:rPr sz="3600" dirty="0"/>
              <a:t>TRENDS</a:t>
            </a:r>
            <a:r>
              <a:rPr sz="3600" spc="-20" dirty="0"/>
              <a:t> </a:t>
            </a:r>
            <a:r>
              <a:rPr sz="3600" dirty="0"/>
              <a:t>-</a:t>
            </a:r>
            <a:r>
              <a:rPr sz="3600" spc="-30" dirty="0"/>
              <a:t> </a:t>
            </a:r>
            <a:r>
              <a:rPr sz="3600" dirty="0"/>
              <a:t>FINDINGS</a:t>
            </a:r>
            <a:r>
              <a:rPr sz="3600" spc="-25" dirty="0"/>
              <a:t> </a:t>
            </a:r>
            <a:r>
              <a:rPr sz="3600" spc="-50" dirty="0"/>
              <a:t>&amp; </a:t>
            </a:r>
            <a:r>
              <a:rPr sz="3600" spc="-10" dirty="0"/>
              <a:t>IMPLICATIONS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91857" y="2553715"/>
            <a:ext cx="4938395" cy="34556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marR="74930" indent="-228600">
              <a:lnSpc>
                <a:spcPct val="699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MySQL</a:t>
            </a:r>
            <a:r>
              <a:rPr sz="24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comes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out</a:t>
            </a:r>
            <a:r>
              <a:rPr sz="2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to be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popular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choice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current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whereas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PostgreSQL</a:t>
            </a:r>
            <a:r>
              <a:rPr sz="2400" spc="-10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overcomes</a:t>
            </a:r>
            <a:r>
              <a:rPr sz="240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every</a:t>
            </a:r>
            <a:r>
              <a:rPr sz="2400" spc="-8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other</a:t>
            </a:r>
            <a:r>
              <a:rPr sz="24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case</a:t>
            </a:r>
            <a:r>
              <a:rPr sz="24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desired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next</a:t>
            </a:r>
            <a:r>
              <a:rPr sz="24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year</a:t>
            </a:r>
            <a:r>
              <a:rPr sz="24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choice.</a:t>
            </a:r>
            <a:endParaRPr sz="2400">
              <a:latin typeface="Calibri"/>
              <a:cs typeface="Calibri"/>
            </a:endParaRPr>
          </a:p>
          <a:p>
            <a:pPr marL="241300" marR="40005" indent="-228600">
              <a:lnSpc>
                <a:spcPct val="702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Couchbase</a:t>
            </a:r>
            <a:r>
              <a:rPr sz="240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comes</a:t>
            </a:r>
            <a:r>
              <a:rPr sz="240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as</a:t>
            </a:r>
            <a:r>
              <a:rPr sz="24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least</a:t>
            </a:r>
            <a:r>
              <a:rPr sz="24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popular</a:t>
            </a:r>
            <a:r>
              <a:rPr sz="240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current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years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well</a:t>
            </a:r>
            <a:r>
              <a:rPr sz="24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next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A6A6A6"/>
                </a:solidFill>
                <a:latin typeface="Calibri"/>
                <a:cs typeface="Calibri"/>
              </a:rPr>
              <a:t>year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well.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Elasticsearch,</a:t>
            </a:r>
            <a:r>
              <a:rPr sz="2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Redis</a:t>
            </a:r>
            <a:r>
              <a:rPr sz="24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&amp;</a:t>
            </a:r>
            <a:r>
              <a:rPr sz="2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MongoDB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comes</a:t>
            </a:r>
            <a:r>
              <a:rPr sz="2400" spc="-7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out</a:t>
            </a:r>
            <a:r>
              <a:rPr sz="240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show</a:t>
            </a:r>
            <a:r>
              <a:rPr sz="24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progressive</a:t>
            </a:r>
            <a:r>
              <a:rPr sz="24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trends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upcoming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years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whereas</a:t>
            </a:r>
            <a:r>
              <a:rPr sz="24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MySQL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shows</a:t>
            </a:r>
            <a:r>
              <a:rPr sz="240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declining</a:t>
            </a:r>
            <a:r>
              <a:rPr sz="240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trend</a:t>
            </a:r>
            <a:r>
              <a:rPr sz="240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as</a:t>
            </a:r>
            <a:r>
              <a:rPr sz="24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compared</a:t>
            </a:r>
            <a:r>
              <a:rPr sz="2400" spc="-7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current-next</a:t>
            </a:r>
            <a:r>
              <a:rPr sz="24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years</a:t>
            </a:r>
            <a:r>
              <a:rPr sz="24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charts.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857" y="1585277"/>
            <a:ext cx="776795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735" algn="l"/>
              </a:tabLst>
            </a:pPr>
            <a:r>
              <a:rPr sz="3700" b="1" i="1" spc="-10" dirty="0">
                <a:solidFill>
                  <a:srgbClr val="C55A11"/>
                </a:solidFill>
                <a:latin typeface="Calibri"/>
                <a:cs typeface="Calibri"/>
              </a:rPr>
              <a:t>Findings</a:t>
            </a:r>
            <a:r>
              <a:rPr sz="3700" b="1" i="1" dirty="0">
                <a:solidFill>
                  <a:srgbClr val="C55A11"/>
                </a:solidFill>
                <a:latin typeface="Calibri"/>
                <a:cs typeface="Calibri"/>
              </a:rPr>
              <a:t>	</a:t>
            </a:r>
            <a:r>
              <a:rPr sz="3700" b="1" i="1" spc="-10" dirty="0">
                <a:solidFill>
                  <a:srgbClr val="C55A11"/>
                </a:solidFill>
                <a:latin typeface="Calibri"/>
                <a:cs typeface="Calibri"/>
              </a:rPr>
              <a:t>Implications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2209" y="2553715"/>
            <a:ext cx="4977765" cy="26885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41300" marR="286385" indent="-228600">
              <a:lnSpc>
                <a:spcPct val="702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PostgreSQL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becoming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new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upcoming</a:t>
            </a:r>
            <a:r>
              <a:rPr sz="2400" spc="-9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popular</a:t>
            </a:r>
            <a:r>
              <a:rPr sz="240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desired</a:t>
            </a:r>
            <a:r>
              <a:rPr sz="240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database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skills</a:t>
            </a:r>
            <a:r>
              <a:rPr sz="240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among</a:t>
            </a:r>
            <a:r>
              <a:rPr sz="240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users</a:t>
            </a:r>
            <a:r>
              <a:rPr sz="240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replacing</a:t>
            </a:r>
            <a:r>
              <a:rPr sz="24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MySQL.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702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Couchbase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has</a:t>
            </a:r>
            <a:r>
              <a:rPr sz="2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been</a:t>
            </a:r>
            <a:r>
              <a:rPr sz="240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replaced</a:t>
            </a:r>
            <a:r>
              <a:rPr sz="2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other</a:t>
            </a:r>
            <a:r>
              <a:rPr sz="2400" spc="-8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programming</a:t>
            </a:r>
            <a:r>
              <a:rPr sz="240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languages</a:t>
            </a:r>
            <a:r>
              <a:rPr sz="2400" spc="-8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at</a:t>
            </a:r>
            <a:r>
              <a:rPr sz="240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A6A6A6"/>
                </a:solidFill>
                <a:latin typeface="Calibri"/>
                <a:cs typeface="Calibri"/>
              </a:rPr>
              <a:t>most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places.</a:t>
            </a:r>
            <a:endParaRPr sz="2400">
              <a:latin typeface="Calibri"/>
              <a:cs typeface="Calibri"/>
            </a:endParaRPr>
          </a:p>
          <a:p>
            <a:pPr marL="241300" marR="300355" indent="-228600">
              <a:lnSpc>
                <a:spcPct val="702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Elasticsearch,</a:t>
            </a:r>
            <a:r>
              <a:rPr sz="2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Redis</a:t>
            </a:r>
            <a:r>
              <a:rPr sz="24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&amp;</a:t>
            </a:r>
            <a:r>
              <a:rPr sz="240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MongoDB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appears</a:t>
            </a:r>
            <a:r>
              <a:rPr sz="240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more</a:t>
            </a:r>
            <a:r>
              <a:rPr sz="240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popular</a:t>
            </a:r>
            <a:r>
              <a:rPr sz="2400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desired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choice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compared</a:t>
            </a:r>
            <a:r>
              <a:rPr sz="24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latin typeface="Calibri"/>
                <a:cs typeface="Calibri"/>
              </a:rPr>
              <a:t>MySQL.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0695" y="6153150"/>
            <a:ext cx="188595" cy="387350"/>
          </a:xfrm>
          <a:custGeom>
            <a:avLst/>
            <a:gdLst/>
            <a:ahLst/>
            <a:cxnLst/>
            <a:rect l="l" t="t" r="r" b="b"/>
            <a:pathLst>
              <a:path w="188594" h="387350">
                <a:moveTo>
                  <a:pt x="188595" y="0"/>
                </a:moveTo>
                <a:lnTo>
                  <a:pt x="8890" y="0"/>
                </a:lnTo>
                <a:lnTo>
                  <a:pt x="8890" y="8890"/>
                </a:lnTo>
                <a:lnTo>
                  <a:pt x="0" y="8890"/>
                </a:lnTo>
                <a:lnTo>
                  <a:pt x="0" y="369570"/>
                </a:lnTo>
                <a:lnTo>
                  <a:pt x="8890" y="369570"/>
                </a:lnTo>
                <a:lnTo>
                  <a:pt x="8890" y="387350"/>
                </a:lnTo>
                <a:lnTo>
                  <a:pt x="188595" y="387350"/>
                </a:lnTo>
                <a:lnTo>
                  <a:pt x="188595" y="369570"/>
                </a:lnTo>
                <a:lnTo>
                  <a:pt x="188595" y="8890"/>
                </a:lnTo>
                <a:lnTo>
                  <a:pt x="18859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DASHBOARD</a:t>
            </a:r>
            <a:r>
              <a:rPr spc="-55" dirty="0"/>
              <a:t> </a:t>
            </a:r>
            <a:r>
              <a:rPr dirty="0"/>
              <a:t>TAB</a:t>
            </a:r>
            <a:r>
              <a:rPr spc="-3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57" y="2680970"/>
            <a:ext cx="5920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Screenshot</a:t>
            </a:r>
            <a:r>
              <a:rPr sz="28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dashboard</a:t>
            </a:r>
            <a:r>
              <a:rPr sz="28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tab</a:t>
            </a:r>
            <a:r>
              <a:rPr sz="28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1</a:t>
            </a:r>
            <a:r>
              <a:rPr sz="28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goes</a:t>
            </a:r>
            <a:r>
              <a:rPr sz="2800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here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1287780"/>
            <a:ext cx="11681841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DASHBOARD</a:t>
            </a:r>
            <a:r>
              <a:rPr spc="-55" dirty="0"/>
              <a:t> </a:t>
            </a:r>
            <a:r>
              <a:rPr dirty="0"/>
              <a:t>TAB</a:t>
            </a:r>
            <a:r>
              <a:rPr spc="-3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57" y="2680970"/>
            <a:ext cx="5920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Screenshot</a:t>
            </a:r>
            <a:r>
              <a:rPr sz="28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dashboard</a:t>
            </a:r>
            <a:r>
              <a:rPr sz="28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tab</a:t>
            </a:r>
            <a:r>
              <a:rPr sz="28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2</a:t>
            </a:r>
            <a:r>
              <a:rPr sz="28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goes</a:t>
            </a:r>
            <a:r>
              <a:rPr sz="2800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here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6220" y="1257300"/>
            <a:ext cx="11719560" cy="4996180"/>
            <a:chOff x="236220" y="1257300"/>
            <a:chExt cx="11719560" cy="4996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20" y="1257300"/>
              <a:ext cx="11719559" cy="49961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" y="1257300"/>
              <a:ext cx="11668125" cy="49961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DASHBOARD</a:t>
            </a:r>
            <a:r>
              <a:rPr spc="-55" dirty="0"/>
              <a:t> </a:t>
            </a:r>
            <a:r>
              <a:rPr dirty="0"/>
              <a:t>TAB</a:t>
            </a:r>
            <a:r>
              <a:rPr spc="-30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57" y="2680970"/>
            <a:ext cx="5920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Screenshot</a:t>
            </a:r>
            <a:r>
              <a:rPr sz="28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dashboard</a:t>
            </a:r>
            <a:r>
              <a:rPr sz="28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tab</a:t>
            </a:r>
            <a:r>
              <a:rPr sz="28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3</a:t>
            </a:r>
            <a:r>
              <a:rPr sz="28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goes</a:t>
            </a:r>
            <a:r>
              <a:rPr sz="2800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here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544" y="1269364"/>
            <a:ext cx="11520297" cy="5085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520" y="6254750"/>
            <a:ext cx="189230" cy="386080"/>
          </a:xfrm>
          <a:custGeom>
            <a:avLst/>
            <a:gdLst/>
            <a:ahLst/>
            <a:cxnLst/>
            <a:rect l="l" t="t" r="r" b="b"/>
            <a:pathLst>
              <a:path w="189230" h="386079">
                <a:moveTo>
                  <a:pt x="189230" y="0"/>
                </a:moveTo>
                <a:lnTo>
                  <a:pt x="8890" y="0"/>
                </a:lnTo>
                <a:lnTo>
                  <a:pt x="8890" y="7620"/>
                </a:lnTo>
                <a:lnTo>
                  <a:pt x="0" y="7620"/>
                </a:lnTo>
                <a:lnTo>
                  <a:pt x="0" y="368300"/>
                </a:lnTo>
                <a:lnTo>
                  <a:pt x="8890" y="368300"/>
                </a:lnTo>
                <a:lnTo>
                  <a:pt x="8890" y="386080"/>
                </a:lnTo>
                <a:lnTo>
                  <a:pt x="189230" y="386080"/>
                </a:lnTo>
                <a:lnTo>
                  <a:pt x="189230" y="368300"/>
                </a:lnTo>
                <a:lnTo>
                  <a:pt x="189230" y="7620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  <a:tabLst>
                <a:tab pos="10915015" algn="l"/>
              </a:tabLst>
            </a:pPr>
            <a:r>
              <a:rPr u="sng" spc="-10" dirty="0">
                <a:uFill>
                  <a:solidFill>
                    <a:srgbClr val="4470C4"/>
                  </a:solidFill>
                </a:uFill>
              </a:rPr>
              <a:t>DISCUSSION</a:t>
            </a:r>
            <a:r>
              <a:rPr u="sng" dirty="0">
                <a:uFill>
                  <a:solidFill>
                    <a:srgbClr val="4470C4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9409" y="1722881"/>
            <a:ext cx="4442460" cy="4167504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86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All</a:t>
            </a:r>
            <a:r>
              <a:rPr sz="26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age</a:t>
            </a:r>
            <a:r>
              <a:rPr sz="2600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used</a:t>
            </a:r>
            <a:r>
              <a:rPr sz="26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sz="26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Calibri"/>
                <a:cs typeface="Calibri"/>
              </a:rPr>
              <a:t>survey</a:t>
            </a:r>
            <a:endParaRPr sz="2600">
              <a:latin typeface="Calibri"/>
              <a:cs typeface="Calibri"/>
            </a:endParaRPr>
          </a:p>
          <a:p>
            <a:pPr marL="241300" marR="833755" indent="-229235">
              <a:lnSpc>
                <a:spcPct val="139800"/>
              </a:lnSpc>
              <a:spcBef>
                <a:spcPts val="52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All</a:t>
            </a:r>
            <a:r>
              <a:rPr sz="2600" spc="-10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gender</a:t>
            </a:r>
            <a:r>
              <a:rPr sz="2600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considered</a:t>
            </a:r>
            <a:r>
              <a:rPr sz="2600" spc="-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EC0"/>
                </a:solidFill>
                <a:latin typeface="Calibri"/>
                <a:cs typeface="Calibri"/>
              </a:rPr>
              <a:t>for </a:t>
            </a:r>
            <a:r>
              <a:rPr sz="2600" spc="-10" dirty="0">
                <a:solidFill>
                  <a:srgbClr val="006EC0"/>
                </a:solidFill>
                <a:latin typeface="Calibri"/>
                <a:cs typeface="Calibri"/>
              </a:rPr>
              <a:t>survey.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ct val="141000"/>
              </a:lnSpc>
              <a:spcBef>
                <a:spcPts val="44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People</a:t>
            </a:r>
            <a:r>
              <a:rPr sz="2600" spc="-114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from</a:t>
            </a:r>
            <a:r>
              <a:rPr sz="2600" spc="-1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Calibri"/>
                <a:cs typeface="Calibri"/>
              </a:rPr>
              <a:t>different</a:t>
            </a:r>
            <a:r>
              <a:rPr sz="2600" spc="-1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Calibri"/>
                <a:cs typeface="Calibri"/>
              </a:rPr>
              <a:t>countries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were</a:t>
            </a:r>
            <a:r>
              <a:rPr sz="2600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asked</a:t>
            </a:r>
            <a:r>
              <a:rPr sz="26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sz="26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Calibri"/>
                <a:cs typeface="Calibri"/>
              </a:rPr>
              <a:t>survey.</a:t>
            </a:r>
            <a:endParaRPr sz="2600">
              <a:latin typeface="Calibri"/>
              <a:cs typeface="Calibri"/>
            </a:endParaRPr>
          </a:p>
          <a:p>
            <a:pPr marL="241300" marR="88900" indent="-229235">
              <a:lnSpc>
                <a:spcPct val="14050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Various</a:t>
            </a:r>
            <a:r>
              <a:rPr sz="2600" spc="-1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education</a:t>
            </a:r>
            <a:r>
              <a:rPr sz="2600" spc="-10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level</a:t>
            </a:r>
            <a:r>
              <a:rPr sz="2600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Calibri"/>
                <a:cs typeface="Calibri"/>
              </a:rPr>
              <a:t>people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were</a:t>
            </a:r>
            <a:r>
              <a:rPr sz="26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included</a:t>
            </a:r>
            <a:r>
              <a:rPr sz="2600" spc="-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EC0"/>
                </a:solidFill>
                <a:latin typeface="Calibri"/>
                <a:cs typeface="Calibri"/>
              </a:rPr>
              <a:t>as</a:t>
            </a:r>
            <a:r>
              <a:rPr sz="26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EC0"/>
                </a:solidFill>
                <a:latin typeface="Calibri"/>
                <a:cs typeface="Calibri"/>
              </a:rPr>
              <a:t>well.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219" y="1825929"/>
            <a:ext cx="4352289" cy="43507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635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dirty="0"/>
              <a:t>OVERALL</a:t>
            </a:r>
            <a:r>
              <a:rPr spc="-45" dirty="0"/>
              <a:t> </a:t>
            </a:r>
            <a:r>
              <a:rPr dirty="0"/>
              <a:t>FINDINGS</a:t>
            </a:r>
            <a:r>
              <a:rPr spc="-40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10" dirty="0"/>
              <a:t>IMPLICATIONS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857" y="2795270"/>
            <a:ext cx="4327525" cy="24999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2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800" spc="-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upcoming</a:t>
            </a:r>
            <a:r>
              <a:rPr sz="2800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programming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trend is</a:t>
            </a:r>
            <a:r>
              <a:rPr sz="28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sz="2800" spc="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advanced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programming</a:t>
            </a:r>
            <a:r>
              <a:rPr sz="28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languages.</a:t>
            </a:r>
            <a:endParaRPr sz="2800">
              <a:latin typeface="Calibri"/>
              <a:cs typeface="Calibri"/>
            </a:endParaRPr>
          </a:p>
          <a:p>
            <a:pPr marL="241300" marR="207645" indent="-228600">
              <a:lnSpc>
                <a:spcPts val="304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upcoming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trend</a:t>
            </a:r>
            <a:r>
              <a:rPr sz="28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EC0"/>
                </a:solidFill>
                <a:latin typeface="Calibri"/>
                <a:cs typeface="Calibri"/>
              </a:rPr>
              <a:t>for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databases</a:t>
            </a:r>
            <a:r>
              <a:rPr sz="28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is</a:t>
            </a:r>
            <a:r>
              <a:rPr sz="2800" spc="-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non-relational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databases</a:t>
            </a:r>
            <a:r>
              <a:rPr sz="2800" spc="-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mostly.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857" y="1783969"/>
            <a:ext cx="7145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735" algn="l"/>
              </a:tabLst>
            </a:pP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2209" y="2795270"/>
            <a:ext cx="4873625" cy="24999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2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People</a:t>
            </a:r>
            <a:r>
              <a:rPr sz="2800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are</a:t>
            </a:r>
            <a:r>
              <a:rPr sz="28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looking</a:t>
            </a:r>
            <a:r>
              <a:rPr sz="2800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sz="2800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advanced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programming</a:t>
            </a:r>
            <a:r>
              <a:rPr sz="2800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languages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 with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easy</a:t>
            </a:r>
            <a:r>
              <a:rPr sz="28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learning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focus.</a:t>
            </a:r>
            <a:endParaRPr sz="2800">
              <a:latin typeface="Calibri"/>
              <a:cs typeface="Calibri"/>
            </a:endParaRPr>
          </a:p>
          <a:p>
            <a:pPr marL="241300" marR="224154" indent="-228600" algn="just">
              <a:lnSpc>
                <a:spcPts val="304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People</a:t>
            </a:r>
            <a:r>
              <a:rPr sz="28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are</a:t>
            </a:r>
            <a:r>
              <a:rPr sz="28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looking</a:t>
            </a:r>
            <a:r>
              <a:rPr sz="28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sz="28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big</a:t>
            </a:r>
            <a:r>
              <a:rPr sz="28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data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because</a:t>
            </a:r>
            <a:r>
              <a:rPr sz="2800" spc="1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it</a:t>
            </a:r>
            <a:r>
              <a:rPr sz="2800" spc="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seem</a:t>
            </a:r>
            <a:r>
              <a:rPr sz="2800" spc="10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to</a:t>
            </a:r>
            <a:r>
              <a:rPr sz="2800" spc="10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have</a:t>
            </a:r>
            <a:r>
              <a:rPr sz="2800" spc="10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great future.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0695" y="6231890"/>
            <a:ext cx="188595" cy="386080"/>
          </a:xfrm>
          <a:custGeom>
            <a:avLst/>
            <a:gdLst/>
            <a:ahLst/>
            <a:cxnLst/>
            <a:rect l="l" t="t" r="r" b="b"/>
            <a:pathLst>
              <a:path w="188594" h="386079">
                <a:moveTo>
                  <a:pt x="188595" y="0"/>
                </a:moveTo>
                <a:lnTo>
                  <a:pt x="8890" y="0"/>
                </a:lnTo>
                <a:lnTo>
                  <a:pt x="8890" y="8890"/>
                </a:lnTo>
                <a:lnTo>
                  <a:pt x="0" y="8890"/>
                </a:lnTo>
                <a:lnTo>
                  <a:pt x="0" y="368300"/>
                </a:lnTo>
                <a:lnTo>
                  <a:pt x="8890" y="368300"/>
                </a:lnTo>
                <a:lnTo>
                  <a:pt x="8890" y="386080"/>
                </a:lnTo>
                <a:lnTo>
                  <a:pt x="188595" y="386080"/>
                </a:lnTo>
                <a:lnTo>
                  <a:pt x="188595" y="368300"/>
                </a:lnTo>
                <a:lnTo>
                  <a:pt x="188595" y="8890"/>
                </a:lnTo>
                <a:lnTo>
                  <a:pt x="18859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520" y="6253480"/>
            <a:ext cx="189230" cy="387350"/>
          </a:xfrm>
          <a:custGeom>
            <a:avLst/>
            <a:gdLst/>
            <a:ahLst/>
            <a:cxnLst/>
            <a:rect l="l" t="t" r="r" b="b"/>
            <a:pathLst>
              <a:path w="189230" h="387350">
                <a:moveTo>
                  <a:pt x="189230" y="0"/>
                </a:moveTo>
                <a:lnTo>
                  <a:pt x="8890" y="0"/>
                </a:lnTo>
                <a:lnTo>
                  <a:pt x="8890" y="8890"/>
                </a:lnTo>
                <a:lnTo>
                  <a:pt x="0" y="8890"/>
                </a:lnTo>
                <a:lnTo>
                  <a:pt x="0" y="369570"/>
                </a:lnTo>
                <a:lnTo>
                  <a:pt x="8890" y="369570"/>
                </a:lnTo>
                <a:lnTo>
                  <a:pt x="8890" y="387350"/>
                </a:lnTo>
                <a:lnTo>
                  <a:pt x="189230" y="387350"/>
                </a:lnTo>
                <a:lnTo>
                  <a:pt x="189230" y="369570"/>
                </a:lnTo>
                <a:lnTo>
                  <a:pt x="189230" y="8890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  <a:tabLst>
                <a:tab pos="10915015" algn="l"/>
              </a:tabLst>
            </a:pPr>
            <a:r>
              <a:rPr u="sng" spc="-10" dirty="0">
                <a:uFill>
                  <a:solidFill>
                    <a:srgbClr val="4470C4"/>
                  </a:solidFill>
                </a:uFill>
              </a:rPr>
              <a:t>CONCLUSION</a:t>
            </a:r>
            <a:r>
              <a:rPr u="sng" dirty="0">
                <a:uFill>
                  <a:solidFill>
                    <a:srgbClr val="4470C4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66675" indent="-243840">
              <a:lnSpc>
                <a:spcPct val="119600"/>
              </a:lnSpc>
              <a:spcBef>
                <a:spcPts val="100"/>
              </a:spcBef>
              <a:buFont typeface="Arial MT"/>
              <a:buChar char="•"/>
              <a:tabLst>
                <a:tab pos="243840" algn="l"/>
              </a:tabLst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top</a:t>
            </a:r>
            <a:r>
              <a:rPr spc="-65" dirty="0"/>
              <a:t> </a:t>
            </a:r>
            <a:r>
              <a:rPr dirty="0"/>
              <a:t>programming</a:t>
            </a:r>
            <a:r>
              <a:rPr spc="-65" dirty="0"/>
              <a:t> </a:t>
            </a:r>
            <a:r>
              <a:rPr dirty="0"/>
              <a:t>language</a:t>
            </a:r>
            <a:r>
              <a:rPr spc="-6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demand </a:t>
            </a:r>
            <a:r>
              <a:rPr dirty="0"/>
              <a:t>Present</a:t>
            </a:r>
            <a:r>
              <a:rPr spc="-2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dirty="0"/>
              <a:t>Future-</a:t>
            </a:r>
            <a:r>
              <a:rPr spc="5" dirty="0"/>
              <a:t> </a:t>
            </a:r>
            <a:r>
              <a:rPr dirty="0"/>
              <a:t>Java-</a:t>
            </a:r>
            <a:r>
              <a:rPr spc="-10" dirty="0"/>
              <a:t>script.</a:t>
            </a:r>
          </a:p>
          <a:p>
            <a:pPr marL="255904" marR="466090" indent="-243840">
              <a:lnSpc>
                <a:spcPct val="119600"/>
              </a:lnSpc>
              <a:spcBef>
                <a:spcPts val="25"/>
              </a:spcBef>
              <a:buFont typeface="Arial MT"/>
              <a:buChar char="•"/>
              <a:tabLst>
                <a:tab pos="243840" algn="l"/>
              </a:tabLst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top</a:t>
            </a:r>
            <a:r>
              <a:rPr spc="-5" dirty="0"/>
              <a:t> </a:t>
            </a:r>
            <a:r>
              <a:rPr dirty="0"/>
              <a:t>database</a:t>
            </a:r>
            <a:r>
              <a:rPr spc="-30" dirty="0"/>
              <a:t> </a:t>
            </a:r>
            <a:r>
              <a:rPr dirty="0"/>
              <a:t>skills</a:t>
            </a:r>
            <a:r>
              <a:rPr spc="-5" dirty="0"/>
              <a:t> </a:t>
            </a:r>
            <a:r>
              <a:rPr dirty="0"/>
              <a:t>in</a:t>
            </a:r>
            <a:r>
              <a:rPr spc="-10" dirty="0"/>
              <a:t> demand </a:t>
            </a:r>
            <a:r>
              <a:rPr dirty="0"/>
              <a:t>Present</a:t>
            </a:r>
            <a:r>
              <a:rPr spc="-6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MySQL</a:t>
            </a:r>
            <a:r>
              <a:rPr spc="-55" dirty="0"/>
              <a:t> </a:t>
            </a:r>
            <a:r>
              <a:rPr dirty="0"/>
              <a:t>;</a:t>
            </a:r>
            <a:r>
              <a:rPr spc="-30" dirty="0"/>
              <a:t> </a:t>
            </a:r>
            <a:r>
              <a:rPr dirty="0"/>
              <a:t>Future</a:t>
            </a:r>
            <a:r>
              <a:rPr spc="-2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10" dirty="0"/>
              <a:t>PostgreSQL.</a:t>
            </a: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Popular</a:t>
            </a:r>
            <a:r>
              <a:rPr spc="-70" dirty="0"/>
              <a:t> </a:t>
            </a:r>
            <a:r>
              <a:rPr spc="-10" dirty="0"/>
              <a:t>Platform</a:t>
            </a:r>
          </a:p>
          <a:p>
            <a:pPr marL="255904">
              <a:lnSpc>
                <a:spcPct val="100000"/>
              </a:lnSpc>
              <a:spcBef>
                <a:spcPts val="565"/>
              </a:spcBef>
            </a:pPr>
            <a:r>
              <a:rPr dirty="0"/>
              <a:t>Present</a:t>
            </a:r>
            <a:r>
              <a:rPr spc="-50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Windows</a:t>
            </a:r>
            <a:r>
              <a:rPr spc="-40" dirty="0"/>
              <a:t> </a:t>
            </a:r>
            <a:r>
              <a:rPr dirty="0"/>
              <a:t>;</a:t>
            </a:r>
            <a:r>
              <a:rPr spc="-35" dirty="0"/>
              <a:t> </a:t>
            </a:r>
            <a:r>
              <a:rPr dirty="0"/>
              <a:t>Future</a:t>
            </a:r>
            <a:r>
              <a:rPr spc="-3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Linux</a:t>
            </a:r>
            <a:r>
              <a:rPr spc="-35" dirty="0"/>
              <a:t> </a:t>
            </a:r>
            <a:r>
              <a:rPr spc="-10" dirty="0"/>
              <a:t>Docker</a:t>
            </a:r>
          </a:p>
          <a:p>
            <a:pPr marL="255904" marR="1112520" indent="-243840">
              <a:lnSpc>
                <a:spcPts val="4040"/>
              </a:lnSpc>
              <a:spcBef>
                <a:spcPts val="80"/>
              </a:spcBef>
              <a:buFont typeface="Arial MT"/>
              <a:buChar char="•"/>
              <a:tabLst>
                <a:tab pos="243840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top</a:t>
            </a:r>
            <a:r>
              <a:rPr spc="-5" dirty="0"/>
              <a:t> </a:t>
            </a:r>
            <a:r>
              <a:rPr dirty="0"/>
              <a:t>Web-frame</a:t>
            </a:r>
            <a:r>
              <a:rPr spc="-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Demand </a:t>
            </a:r>
            <a:r>
              <a:rPr dirty="0"/>
              <a:t>Present</a:t>
            </a:r>
            <a:r>
              <a:rPr spc="-3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jQuery</a:t>
            </a:r>
            <a:r>
              <a:rPr spc="-50" dirty="0"/>
              <a:t> </a:t>
            </a:r>
            <a:r>
              <a:rPr dirty="0"/>
              <a:t>;</a:t>
            </a:r>
            <a:r>
              <a:rPr spc="-40" dirty="0"/>
              <a:t> </a:t>
            </a:r>
            <a:r>
              <a:rPr dirty="0"/>
              <a:t>Future –</a:t>
            </a:r>
            <a:r>
              <a:rPr spc="-25" dirty="0"/>
              <a:t> </a:t>
            </a:r>
            <a:r>
              <a:rPr spc="-10" dirty="0"/>
              <a:t>React.js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855" y="2113407"/>
            <a:ext cx="3053715" cy="30537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63345"/>
              <a:ext cx="10515600" cy="635"/>
            </a:xfrm>
            <a:custGeom>
              <a:avLst/>
              <a:gdLst/>
              <a:ahLst/>
              <a:cxnLst/>
              <a:rect l="l" t="t" r="r" b="b"/>
              <a:pathLst>
                <a:path w="10515600" h="634">
                  <a:moveTo>
                    <a:pt x="0" y="0"/>
                  </a:moveTo>
                  <a:lnTo>
                    <a:pt x="10515600" y="634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7520" y="6230619"/>
              <a:ext cx="189230" cy="387350"/>
            </a:xfrm>
            <a:custGeom>
              <a:avLst/>
              <a:gdLst/>
              <a:ahLst/>
              <a:cxnLst/>
              <a:rect l="l" t="t" r="r" b="b"/>
              <a:pathLst>
                <a:path w="189230" h="387350">
                  <a:moveTo>
                    <a:pt x="189230" y="0"/>
                  </a:moveTo>
                  <a:lnTo>
                    <a:pt x="8890" y="0"/>
                  </a:lnTo>
                  <a:lnTo>
                    <a:pt x="8890" y="8890"/>
                  </a:lnTo>
                  <a:lnTo>
                    <a:pt x="0" y="8890"/>
                  </a:lnTo>
                  <a:lnTo>
                    <a:pt x="0" y="368300"/>
                  </a:lnTo>
                  <a:lnTo>
                    <a:pt x="8890" y="368300"/>
                  </a:lnTo>
                  <a:lnTo>
                    <a:pt x="8890" y="387350"/>
                  </a:lnTo>
                  <a:lnTo>
                    <a:pt x="189230" y="387350"/>
                  </a:lnTo>
                  <a:lnTo>
                    <a:pt x="189230" y="368300"/>
                  </a:lnTo>
                  <a:lnTo>
                    <a:pt x="189230" y="889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006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APPENDIX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23815" y="1771396"/>
            <a:ext cx="6604000" cy="1224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ct val="905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Include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any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relevant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additional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charts,</a:t>
            </a:r>
            <a:r>
              <a:rPr sz="28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EC0"/>
                </a:solidFill>
                <a:latin typeface="Calibri"/>
                <a:cs typeface="Calibri"/>
              </a:rPr>
              <a:t>or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tables</a:t>
            </a:r>
            <a:r>
              <a:rPr sz="2800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that</a:t>
            </a:r>
            <a:r>
              <a:rPr sz="28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you</a:t>
            </a:r>
            <a:r>
              <a:rPr sz="2800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may</a:t>
            </a:r>
            <a:r>
              <a:rPr sz="2800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have</a:t>
            </a:r>
            <a:r>
              <a:rPr sz="28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created</a:t>
            </a:r>
            <a:r>
              <a:rPr sz="28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during</a:t>
            </a:r>
            <a:r>
              <a:rPr sz="2800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EC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analysis</a:t>
            </a:r>
            <a:r>
              <a:rPr sz="2800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EC0"/>
                </a:solidFill>
                <a:latin typeface="Calibri"/>
                <a:cs typeface="Calibri"/>
              </a:rPr>
              <a:t>phase.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6005" y="1363980"/>
            <a:ext cx="10297795" cy="4625340"/>
            <a:chOff x="1056005" y="1363980"/>
            <a:chExt cx="10297795" cy="46253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005" y="1827530"/>
              <a:ext cx="3194685" cy="31946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0055" y="1363980"/>
              <a:ext cx="7103745" cy="46253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5304" y="6397752"/>
            <a:ext cx="624840" cy="457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3183" y="4815840"/>
            <a:ext cx="414528" cy="188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320" y="4090415"/>
            <a:ext cx="798576" cy="2255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8320" y="3749040"/>
            <a:ext cx="902207" cy="2194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8320" y="3383279"/>
            <a:ext cx="963168" cy="2255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8032" y="3057144"/>
            <a:ext cx="1776983" cy="1798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86127" y="2645664"/>
            <a:ext cx="1347215" cy="2560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03960" y="2029967"/>
            <a:ext cx="521208" cy="1280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98320" y="1981200"/>
            <a:ext cx="2773680" cy="2316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98320" y="1627632"/>
            <a:ext cx="3493007" cy="2499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86127" y="1274063"/>
            <a:ext cx="4468368" cy="21945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98320" y="920496"/>
            <a:ext cx="9838944" cy="219456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835895" y="5308091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3088" y="0"/>
                </a:lnTo>
              </a:path>
            </a:pathLst>
          </a:custGeom>
          <a:ln w="21336">
            <a:solidFill>
              <a:srgbClr val="83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9279" y="2510027"/>
            <a:ext cx="2493645" cy="0"/>
          </a:xfrm>
          <a:custGeom>
            <a:avLst/>
            <a:gdLst/>
            <a:ahLst/>
            <a:cxnLst/>
            <a:rect l="l" t="t" r="r" b="b"/>
            <a:pathLst>
              <a:path w="2493645">
                <a:moveTo>
                  <a:pt x="0" y="0"/>
                </a:moveTo>
                <a:lnTo>
                  <a:pt x="2493264" y="0"/>
                </a:lnTo>
              </a:path>
            </a:pathLst>
          </a:custGeom>
          <a:ln w="21336">
            <a:solidFill>
              <a:srgbClr val="9028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39335" y="513689"/>
            <a:ext cx="330835" cy="233045"/>
          </a:xfrm>
          <a:prstGeom prst="rect">
            <a:avLst/>
          </a:prstGeom>
        </p:spPr>
        <p:txBody>
          <a:bodyPr vert="vert270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75" spc="-562" baseline="28735" dirty="0">
                <a:solidFill>
                  <a:srgbClr val="676767"/>
                </a:solidFill>
                <a:latin typeface="Courier New"/>
                <a:cs typeface="Courier New"/>
              </a:rPr>
              <a:t>0</a:t>
            </a:r>
            <a:r>
              <a:rPr sz="1500" spc="-375" dirty="0">
                <a:solidFill>
                  <a:srgbClr val="333333"/>
                </a:solidFill>
                <a:latin typeface="Courier New"/>
                <a:cs typeface="Courier New"/>
              </a:rPr>
              <a:t>•*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5378" y="630895"/>
            <a:ext cx="248920" cy="111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550" dirty="0">
                <a:solidFill>
                  <a:srgbClr val="4D4D4D"/>
                </a:solidFill>
                <a:latin typeface="Courier New"/>
                <a:cs typeface="Courier New"/>
              </a:rPr>
              <a:t>0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15633" y="599545"/>
            <a:ext cx="241300" cy="1606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500" dirty="0">
                <a:solidFill>
                  <a:srgbClr val="0C0C0C"/>
                </a:solidFill>
                <a:latin typeface="Courier New"/>
                <a:cs typeface="Courier New"/>
              </a:rPr>
              <a:t>V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90600" y="1362455"/>
            <a:ext cx="719327" cy="4389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90672" y="5513832"/>
            <a:ext cx="158495" cy="9448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16552" y="5419344"/>
            <a:ext cx="152400" cy="18897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36335" y="5513832"/>
            <a:ext cx="152400" cy="9448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656064" y="5462015"/>
            <a:ext cx="234696" cy="14630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336280" y="5410200"/>
            <a:ext cx="243840" cy="19811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786581" y="5446521"/>
            <a:ext cx="9969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AEAEAE"/>
                </a:solidFill>
                <a:latin typeface="Calibri"/>
                <a:cs typeface="Calibri"/>
              </a:rPr>
              <a:t>0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62627" y="429767"/>
            <a:ext cx="27552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35" dirty="0">
                <a:latin typeface="Calibri"/>
                <a:cs typeface="Calibri"/>
              </a:rPr>
              <a:t>horizoncal</a:t>
            </a:r>
            <a:r>
              <a:rPr sz="1700" spc="220" dirty="0">
                <a:latin typeface="Calibri"/>
                <a:cs typeface="Calibri"/>
              </a:rPr>
              <a:t> </a:t>
            </a:r>
            <a:r>
              <a:rPr sz="1700" spc="160" dirty="0">
                <a:latin typeface="Calibri"/>
                <a:cs typeface="Calibri"/>
              </a:rPr>
              <a:t>Dar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3D3D3D"/>
                </a:solidFill>
                <a:latin typeface="Calibri"/>
                <a:cs typeface="Calibri"/>
              </a:rPr>
              <a:t>of</a:t>
            </a:r>
            <a:r>
              <a:rPr sz="1700" spc="160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62626"/>
                </a:solidFill>
                <a:latin typeface="Calibri"/>
                <a:cs typeface="Calibri"/>
              </a:rPr>
              <a:t>r›urr›ber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783" y="5440171"/>
            <a:ext cx="791337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7445">
              <a:lnSpc>
                <a:spcPts val="1345"/>
              </a:lnSpc>
              <a:spcBef>
                <a:spcPts val="100"/>
              </a:spcBef>
            </a:pPr>
            <a:r>
              <a:rPr sz="1200" spc="-25" dirty="0">
                <a:solidFill>
                  <a:srgbClr val="8C8C8C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  <a:p>
            <a:pPr marL="5161280">
              <a:lnSpc>
                <a:spcPts val="1405"/>
              </a:lnSpc>
              <a:tabLst>
                <a:tab pos="5585460" algn="l"/>
              </a:tabLst>
            </a:pPr>
            <a:r>
              <a:rPr sz="1250" spc="50" dirty="0">
                <a:solidFill>
                  <a:srgbClr val="979797"/>
                </a:solidFill>
                <a:latin typeface="Calibri"/>
                <a:cs typeface="Calibri"/>
              </a:rPr>
              <a:t>mm</a:t>
            </a:r>
            <a:r>
              <a:rPr sz="1250" dirty="0">
                <a:solidFill>
                  <a:srgbClr val="979797"/>
                </a:solidFill>
                <a:latin typeface="Calibri"/>
                <a:cs typeface="Calibri"/>
              </a:rPr>
              <a:t>	</a:t>
            </a:r>
            <a:r>
              <a:rPr sz="1250" dirty="0">
                <a:solidFill>
                  <a:srgbClr val="878787"/>
                </a:solidFill>
                <a:latin typeface="Calibri"/>
                <a:cs typeface="Calibri"/>
              </a:rPr>
              <a:t>ber</a:t>
            </a:r>
            <a:r>
              <a:rPr sz="1250" spc="254" dirty="0">
                <a:solidFill>
                  <a:srgbClr val="878787"/>
                </a:solidFill>
                <a:latin typeface="Calibri"/>
                <a:cs typeface="Calibri"/>
              </a:rPr>
              <a:t>  </a:t>
            </a:r>
            <a:r>
              <a:rPr sz="1250" dirty="0">
                <a:solidFill>
                  <a:srgbClr val="6D6D6D"/>
                </a:solidFill>
                <a:latin typeface="Calibri"/>
                <a:cs typeface="Calibri"/>
              </a:rPr>
              <a:t>of</a:t>
            </a:r>
            <a:r>
              <a:rPr sz="1250" spc="145" dirty="0">
                <a:solidFill>
                  <a:srgbClr val="6D6D6D"/>
                </a:solidFill>
                <a:latin typeface="Calibri"/>
                <a:cs typeface="Calibri"/>
              </a:rPr>
              <a:t>  </a:t>
            </a:r>
            <a:r>
              <a:rPr sz="1250" dirty="0">
                <a:solidFill>
                  <a:srgbClr val="7C7C7C"/>
                </a:solidFill>
                <a:latin typeface="Calibri"/>
                <a:cs typeface="Calibri"/>
              </a:rPr>
              <a:t>jab</a:t>
            </a:r>
            <a:r>
              <a:rPr sz="1250" spc="240" dirty="0">
                <a:solidFill>
                  <a:srgbClr val="7C7C7C"/>
                </a:solidFill>
                <a:latin typeface="Calibri"/>
                <a:cs typeface="Calibri"/>
              </a:rPr>
              <a:t>  </a:t>
            </a:r>
            <a:r>
              <a:rPr sz="1250" spc="195" dirty="0">
                <a:solidFill>
                  <a:srgbClr val="646464"/>
                </a:solidFill>
                <a:latin typeface="Calibri"/>
                <a:cs typeface="Calibri"/>
              </a:rPr>
              <a:t>pasLinp</a:t>
            </a:r>
            <a:endParaRPr sz="12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5100" spc="-997" baseline="-37581" dirty="0">
                <a:solidFill>
                  <a:srgbClr val="184664"/>
                </a:solidFill>
                <a:latin typeface="Courier New"/>
                <a:cs typeface="Courier New"/>
              </a:rPr>
              <a:t>D</a:t>
            </a:r>
            <a:r>
              <a:rPr sz="7200" spc="-997" baseline="-26620" dirty="0">
                <a:solidFill>
                  <a:srgbClr val="184664"/>
                </a:solidFill>
                <a:latin typeface="Courier New"/>
                <a:cs typeface="Courier New"/>
              </a:rPr>
              <a:t>evc1ope*"</a:t>
            </a:r>
            <a:r>
              <a:rPr sz="4800" spc="-665" dirty="0">
                <a:solidFill>
                  <a:srgbClr val="184664"/>
                </a:solidFill>
                <a:latin typeface="Courier New"/>
                <a:cs typeface="Courier New"/>
              </a:rPr>
              <a:t>HUB</a:t>
            </a:r>
            <a:r>
              <a:rPr sz="4800" spc="-1535" dirty="0">
                <a:solidFill>
                  <a:srgbClr val="184664"/>
                </a:solidFill>
                <a:latin typeface="Courier New"/>
                <a:cs typeface="Courier New"/>
              </a:rPr>
              <a:t> </a:t>
            </a:r>
            <a:r>
              <a:rPr sz="4800" spc="-135" dirty="0">
                <a:solidFill>
                  <a:srgbClr val="03528E"/>
                </a:solidFill>
                <a:latin typeface="Courier New"/>
                <a:cs typeface="Courier New"/>
              </a:rPr>
              <a:t>JOB</a:t>
            </a:r>
            <a:r>
              <a:rPr sz="4800" spc="-1135" dirty="0">
                <a:solidFill>
                  <a:srgbClr val="03528E"/>
                </a:solidFill>
                <a:latin typeface="Courier New"/>
                <a:cs typeface="Courier New"/>
              </a:rPr>
              <a:t> </a:t>
            </a:r>
            <a:r>
              <a:rPr sz="4800" spc="-55" dirty="0">
                <a:solidFill>
                  <a:srgbClr val="014B8E"/>
                </a:solidFill>
                <a:latin typeface="Courier New"/>
                <a:cs typeface="Courier New"/>
              </a:rPr>
              <a:t>POSTINGS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250432" y="416052"/>
            <a:ext cx="958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2D2D2D"/>
                </a:solidFill>
                <a:latin typeface="Calibri"/>
                <a:cs typeface="Calibri"/>
              </a:rPr>
              <a:t>Po•t</a:t>
            </a:r>
            <a:r>
              <a:rPr sz="2000" b="0" spc="-4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2000" b="0" spc="-140" dirty="0">
                <a:solidFill>
                  <a:srgbClr val="2D2D2D"/>
                </a:solidFill>
                <a:latin typeface="Calibri"/>
                <a:cs typeface="Calibri"/>
              </a:rPr>
              <a:t>•*es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49282" y="5415279"/>
            <a:ext cx="2921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898989"/>
                </a:solidFill>
                <a:latin typeface="Consolas"/>
                <a:cs typeface="Consolas"/>
              </a:rPr>
              <a:t>l7s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8352" y="6388608"/>
            <a:ext cx="606551" cy="365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3247" y="5510784"/>
            <a:ext cx="6114287" cy="2194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87256" y="5647944"/>
            <a:ext cx="295655" cy="640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3247" y="5120640"/>
            <a:ext cx="6114287" cy="2011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03247" y="4724400"/>
            <a:ext cx="6412991" cy="2072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9888" y="4334255"/>
            <a:ext cx="10802112" cy="2011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3247" y="3938015"/>
            <a:ext cx="6803135" cy="219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3247" y="3560064"/>
            <a:ext cx="7309104" cy="2011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03247" y="3157727"/>
            <a:ext cx="8010144" cy="2133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03247" y="2773679"/>
            <a:ext cx="8229600" cy="2133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03247" y="2383535"/>
            <a:ext cx="8266176" cy="2072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03247" y="1993392"/>
            <a:ext cx="9454896" cy="2072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17464" y="923544"/>
            <a:ext cx="268224" cy="36271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82751" y="1440180"/>
            <a:ext cx="11085830" cy="0"/>
          </a:xfrm>
          <a:custGeom>
            <a:avLst/>
            <a:gdLst/>
            <a:ahLst/>
            <a:cxnLst/>
            <a:rect l="l" t="t" r="r" b="b"/>
            <a:pathLst>
              <a:path w="11085830">
                <a:moveTo>
                  <a:pt x="0" y="0"/>
                </a:moveTo>
                <a:lnTo>
                  <a:pt x="11085576" y="0"/>
                </a:lnTo>
              </a:path>
            </a:pathLst>
          </a:custGeom>
          <a:ln w="9144">
            <a:solidFill>
              <a:srgbClr val="4470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0978" y="2043908"/>
            <a:ext cx="274320" cy="1022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35"/>
              </a:lnSpc>
            </a:pPr>
            <a:r>
              <a:rPr sz="1750" dirty="0">
                <a:solidFill>
                  <a:srgbClr val="424242"/>
                </a:solidFill>
                <a:latin typeface="Arial MT"/>
                <a:cs typeface="Arial MT"/>
              </a:rPr>
              <a:t>v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94047" y="1627632"/>
            <a:ext cx="2688336" cy="13106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845552" y="1636776"/>
            <a:ext cx="1085088" cy="12192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704831" y="5638800"/>
            <a:ext cx="1676400" cy="9144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43842" y="737361"/>
            <a:ext cx="220218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b="0" spc="-50" dirty="0">
                <a:solidFill>
                  <a:srgbClr val="005493"/>
                </a:solidFill>
                <a:latin typeface="Cambria"/>
                <a:cs typeface="Cambria"/>
              </a:rPr>
              <a:t>POPULAR</a:t>
            </a:r>
            <a:endParaRPr sz="41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5499" y="737361"/>
            <a:ext cx="219392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spc="-130" dirty="0">
                <a:solidFill>
                  <a:srgbClr val="005493"/>
                </a:solidFill>
                <a:latin typeface="Cambria"/>
                <a:cs typeface="Cambria"/>
              </a:rPr>
              <a:t>LANGUAG</a:t>
            </a:r>
            <a:endParaRPr sz="41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510" y="6250178"/>
            <a:ext cx="238760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dirty="0">
                <a:solidFill>
                  <a:srgbClr val="164969"/>
                </a:solidFill>
                <a:latin typeface="Calibri"/>
                <a:cs typeface="Calibri"/>
              </a:rPr>
              <a:t>IBM</a:t>
            </a:r>
            <a:r>
              <a:rPr sz="3150" spc="-114" dirty="0">
                <a:solidFill>
                  <a:srgbClr val="164969"/>
                </a:solidFill>
                <a:latin typeface="Calibri"/>
                <a:cs typeface="Calibri"/>
              </a:rPr>
              <a:t> </a:t>
            </a:r>
            <a:r>
              <a:rPr sz="3150" spc="-45" dirty="0">
                <a:solidFill>
                  <a:srgbClr val="164969"/>
                </a:solidFill>
                <a:latin typeface="Calibri"/>
                <a:cs typeface="Calibri"/>
              </a:rPr>
              <a:t>Developer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7522" y="6306565"/>
            <a:ext cx="2512695" cy="45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0775" algn="l"/>
              </a:tabLst>
            </a:pPr>
            <a:r>
              <a:rPr sz="2850" spc="-10" dirty="0">
                <a:solidFill>
                  <a:srgbClr val="0F4D6B"/>
                </a:solidFill>
                <a:latin typeface="Cambria"/>
                <a:cs typeface="Cambria"/>
              </a:rPr>
              <a:t>SKILLS</a:t>
            </a:r>
            <a:r>
              <a:rPr sz="2850" dirty="0">
                <a:solidFill>
                  <a:srgbClr val="0F4D6B"/>
                </a:solidFill>
                <a:latin typeface="Cambria"/>
                <a:cs typeface="Cambria"/>
              </a:rPr>
              <a:t>	</a:t>
            </a:r>
            <a:r>
              <a:rPr sz="2850" spc="-155" dirty="0">
                <a:solidFill>
                  <a:srgbClr val="15496B"/>
                </a:solidFill>
                <a:latin typeface="Cambria"/>
                <a:cs typeface="Cambria"/>
              </a:rPr>
              <a:t>NITHORK</a:t>
            </a:r>
            <a:endParaRPr sz="2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6398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7520" y="6205219"/>
              <a:ext cx="189230" cy="387350"/>
            </a:xfrm>
            <a:custGeom>
              <a:avLst/>
              <a:gdLst/>
              <a:ahLst/>
              <a:cxnLst/>
              <a:rect l="l" t="t" r="r" b="b"/>
              <a:pathLst>
                <a:path w="189230" h="387350">
                  <a:moveTo>
                    <a:pt x="189230" y="0"/>
                  </a:moveTo>
                  <a:lnTo>
                    <a:pt x="8890" y="0"/>
                  </a:lnTo>
                  <a:lnTo>
                    <a:pt x="8890" y="8890"/>
                  </a:lnTo>
                  <a:lnTo>
                    <a:pt x="0" y="8890"/>
                  </a:lnTo>
                  <a:lnTo>
                    <a:pt x="0" y="369570"/>
                  </a:lnTo>
                  <a:lnTo>
                    <a:pt x="8890" y="369570"/>
                  </a:lnTo>
                  <a:lnTo>
                    <a:pt x="8890" y="387350"/>
                  </a:lnTo>
                  <a:lnTo>
                    <a:pt x="189230" y="387350"/>
                  </a:lnTo>
                  <a:lnTo>
                    <a:pt x="189230" y="369570"/>
                  </a:lnTo>
                  <a:lnTo>
                    <a:pt x="189230" y="889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299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52209" y="1666494"/>
            <a:ext cx="2860675" cy="39566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Executive</a:t>
            </a:r>
            <a:r>
              <a:rPr sz="2200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006EC0"/>
                </a:solidFill>
                <a:latin typeface="Calibri"/>
                <a:cs typeface="Calibri"/>
              </a:rPr>
              <a:t>Visualization</a:t>
            </a:r>
            <a:r>
              <a:rPr sz="18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EC0"/>
                </a:solidFill>
                <a:latin typeface="Calibri"/>
                <a:cs typeface="Calibri"/>
              </a:rPr>
              <a:t>–</a:t>
            </a:r>
            <a:r>
              <a:rPr sz="18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solidFill>
                  <a:srgbClr val="006E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987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solidFill>
                  <a:srgbClr val="006EC0"/>
                </a:solidFill>
                <a:latin typeface="Calibri"/>
                <a:cs typeface="Calibri"/>
              </a:rPr>
              <a:t>Findings</a:t>
            </a:r>
            <a:r>
              <a:rPr sz="18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EC0"/>
                </a:solidFill>
                <a:latin typeface="Calibri"/>
                <a:cs typeface="Calibri"/>
              </a:rPr>
              <a:t>&amp;</a:t>
            </a:r>
            <a:r>
              <a:rPr sz="18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E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339" y="1974342"/>
            <a:ext cx="3194050" cy="319404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99589" y="819150"/>
            <a:ext cx="179705" cy="360045"/>
          </a:xfrm>
          <a:custGeom>
            <a:avLst/>
            <a:gdLst/>
            <a:ahLst/>
            <a:cxnLst/>
            <a:rect l="l" t="t" r="r" b="b"/>
            <a:pathLst>
              <a:path w="179705" h="360044">
                <a:moveTo>
                  <a:pt x="179705" y="0"/>
                </a:moveTo>
                <a:lnTo>
                  <a:pt x="0" y="0"/>
                </a:lnTo>
                <a:lnTo>
                  <a:pt x="0" y="360045"/>
                </a:lnTo>
                <a:lnTo>
                  <a:pt x="179705" y="360045"/>
                </a:lnTo>
                <a:lnTo>
                  <a:pt x="17970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8375" y="782955"/>
            <a:ext cx="179705" cy="360045"/>
          </a:xfrm>
          <a:custGeom>
            <a:avLst/>
            <a:gdLst/>
            <a:ahLst/>
            <a:cxnLst/>
            <a:rect l="l" t="t" r="r" b="b"/>
            <a:pathLst>
              <a:path w="179705" h="360044">
                <a:moveTo>
                  <a:pt x="179705" y="0"/>
                </a:moveTo>
                <a:lnTo>
                  <a:pt x="0" y="0"/>
                </a:lnTo>
                <a:lnTo>
                  <a:pt x="0" y="360045"/>
                </a:lnTo>
                <a:lnTo>
                  <a:pt x="179705" y="360045"/>
                </a:lnTo>
                <a:lnTo>
                  <a:pt x="17970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664" y="2540"/>
                </a:lnTo>
                <a:lnTo>
                  <a:pt x="182664" y="0"/>
                </a:lnTo>
                <a:lnTo>
                  <a:pt x="0" y="0"/>
                </a:lnTo>
                <a:lnTo>
                  <a:pt x="0" y="2540"/>
                </a:lnTo>
                <a:lnTo>
                  <a:pt x="0" y="360680"/>
                </a:lnTo>
                <a:lnTo>
                  <a:pt x="2540" y="360680"/>
                </a:lnTo>
                <a:lnTo>
                  <a:pt x="2540" y="363220"/>
                </a:lnTo>
                <a:lnTo>
                  <a:pt x="3175" y="363220"/>
                </a:lnTo>
                <a:lnTo>
                  <a:pt x="3175" y="365760"/>
                </a:lnTo>
                <a:lnTo>
                  <a:pt x="182880" y="365760"/>
                </a:lnTo>
                <a:lnTo>
                  <a:pt x="182880" y="363220"/>
                </a:lnTo>
                <a:lnTo>
                  <a:pt x="182880" y="360680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6134" y="2658745"/>
            <a:ext cx="179705" cy="360045"/>
          </a:xfrm>
          <a:custGeom>
            <a:avLst/>
            <a:gdLst/>
            <a:ahLst/>
            <a:cxnLst/>
            <a:rect l="l" t="t" r="r" b="b"/>
            <a:pathLst>
              <a:path w="179704" h="360044">
                <a:moveTo>
                  <a:pt x="179704" y="0"/>
                </a:moveTo>
                <a:lnTo>
                  <a:pt x="0" y="0"/>
                </a:lnTo>
                <a:lnTo>
                  <a:pt x="0" y="360045"/>
                </a:lnTo>
                <a:lnTo>
                  <a:pt x="179704" y="360045"/>
                </a:lnTo>
                <a:lnTo>
                  <a:pt x="17970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0665" y="2647314"/>
            <a:ext cx="179705" cy="360045"/>
          </a:xfrm>
          <a:custGeom>
            <a:avLst/>
            <a:gdLst/>
            <a:ahLst/>
            <a:cxnLst/>
            <a:rect l="l" t="t" r="r" b="b"/>
            <a:pathLst>
              <a:path w="179704" h="360044">
                <a:moveTo>
                  <a:pt x="179704" y="0"/>
                </a:moveTo>
                <a:lnTo>
                  <a:pt x="0" y="0"/>
                </a:lnTo>
                <a:lnTo>
                  <a:pt x="0" y="360045"/>
                </a:lnTo>
                <a:lnTo>
                  <a:pt x="179704" y="360045"/>
                </a:lnTo>
                <a:lnTo>
                  <a:pt x="17970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6398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7520" y="6201410"/>
              <a:ext cx="189230" cy="386080"/>
            </a:xfrm>
            <a:custGeom>
              <a:avLst/>
              <a:gdLst/>
              <a:ahLst/>
              <a:cxnLst/>
              <a:rect l="l" t="t" r="r" b="b"/>
              <a:pathLst>
                <a:path w="189230" h="386079">
                  <a:moveTo>
                    <a:pt x="189230" y="0"/>
                  </a:moveTo>
                  <a:lnTo>
                    <a:pt x="8890" y="0"/>
                  </a:lnTo>
                  <a:lnTo>
                    <a:pt x="8890" y="7620"/>
                  </a:lnTo>
                  <a:lnTo>
                    <a:pt x="0" y="7620"/>
                  </a:lnTo>
                  <a:lnTo>
                    <a:pt x="0" y="368300"/>
                  </a:lnTo>
                  <a:lnTo>
                    <a:pt x="8890" y="368300"/>
                  </a:lnTo>
                  <a:lnTo>
                    <a:pt x="8890" y="386080"/>
                  </a:lnTo>
                  <a:lnTo>
                    <a:pt x="189230" y="386080"/>
                  </a:lnTo>
                  <a:lnTo>
                    <a:pt x="189230" y="368300"/>
                  </a:lnTo>
                  <a:lnTo>
                    <a:pt x="189230" y="762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8939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EXECUTIVE</a:t>
            </a:r>
            <a:r>
              <a:rPr spc="-8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2590" y="1597338"/>
            <a:ext cx="4852670" cy="45161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i="1" dirty="0">
                <a:solidFill>
                  <a:srgbClr val="C55A11"/>
                </a:solidFill>
                <a:latin typeface="Calibri"/>
                <a:cs typeface="Calibri"/>
              </a:rPr>
              <a:t>Current</a:t>
            </a:r>
            <a:r>
              <a:rPr sz="1900" b="1" i="1" spc="-8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900" b="1" i="1" dirty="0">
                <a:solidFill>
                  <a:srgbClr val="C55A11"/>
                </a:solidFill>
                <a:latin typeface="Calibri"/>
                <a:cs typeface="Calibri"/>
              </a:rPr>
              <a:t>Technology</a:t>
            </a:r>
            <a:r>
              <a:rPr sz="1900" b="1" i="1" spc="-8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1900" b="1" i="1" spc="-20" dirty="0">
                <a:solidFill>
                  <a:srgbClr val="C55A11"/>
                </a:solidFill>
                <a:latin typeface="Calibri"/>
                <a:cs typeface="Calibri"/>
              </a:rPr>
              <a:t>Usage</a:t>
            </a:r>
            <a:endParaRPr sz="1900" dirty="0">
              <a:latin typeface="Calibri"/>
              <a:cs typeface="Calibri"/>
            </a:endParaRPr>
          </a:p>
          <a:p>
            <a:pPr marL="584200" marR="1908810" indent="-38100">
              <a:lnSpc>
                <a:spcPts val="2240"/>
              </a:lnSpc>
              <a:spcBef>
                <a:spcPts val="170"/>
              </a:spcBef>
            </a:pP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Top</a:t>
            </a:r>
            <a:r>
              <a:rPr sz="13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10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Languages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Worked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with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Top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10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Database</a:t>
            </a:r>
            <a:r>
              <a:rPr sz="13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Worked</a:t>
            </a:r>
            <a:r>
              <a:rPr sz="1300" b="1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with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Platform</a:t>
            </a:r>
            <a:r>
              <a:rPr sz="1300" b="1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worked</a:t>
            </a:r>
            <a:r>
              <a:rPr sz="1300" b="1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with</a:t>
            </a:r>
            <a:r>
              <a:rPr sz="13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Word-Cloud</a:t>
            </a:r>
            <a:endParaRPr sz="13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515"/>
              </a:spcBef>
            </a:pP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Top</a:t>
            </a:r>
            <a:r>
              <a:rPr sz="1300" b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10</a:t>
            </a:r>
            <a:r>
              <a:rPr sz="1300" b="1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Web-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frame</a:t>
            </a:r>
            <a:r>
              <a:rPr sz="1300" b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Worked</a:t>
            </a:r>
            <a:r>
              <a:rPr sz="1300" b="1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with</a:t>
            </a:r>
            <a:endParaRPr sz="13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i="1" spc="-75" dirty="0">
                <a:solidFill>
                  <a:srgbClr val="C55A11"/>
                </a:solidFill>
                <a:latin typeface="Arial"/>
                <a:cs typeface="Arial"/>
              </a:rPr>
              <a:t>Future</a:t>
            </a:r>
            <a:r>
              <a:rPr sz="1700" b="1" i="1" spc="1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1700" b="1" i="1" spc="-95" dirty="0">
                <a:solidFill>
                  <a:srgbClr val="C55A11"/>
                </a:solidFill>
                <a:latin typeface="Arial"/>
                <a:cs typeface="Arial"/>
              </a:rPr>
              <a:t>Technology</a:t>
            </a:r>
            <a:r>
              <a:rPr sz="1700" b="1" i="1" spc="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1700" b="1" i="1" spc="-20" dirty="0">
                <a:solidFill>
                  <a:srgbClr val="C55A11"/>
                </a:solidFill>
                <a:latin typeface="Arial"/>
                <a:cs typeface="Arial"/>
              </a:rPr>
              <a:t>Trend</a:t>
            </a:r>
            <a:endParaRPr sz="1700" dirty="0">
              <a:latin typeface="Arial"/>
              <a:cs typeface="Arial"/>
            </a:endParaRPr>
          </a:p>
          <a:p>
            <a:pPr marL="584200" marR="1882775" indent="-134620">
              <a:lnSpc>
                <a:spcPts val="2260"/>
              </a:lnSpc>
              <a:spcBef>
                <a:spcPts val="135"/>
              </a:spcBef>
            </a:pP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Top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10 Languages</a:t>
            </a:r>
            <a:r>
              <a:rPr sz="1300" b="1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Desired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Next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Year 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Top</a:t>
            </a:r>
            <a:r>
              <a:rPr sz="1300" b="1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10</a:t>
            </a:r>
            <a:r>
              <a:rPr sz="13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Database</a:t>
            </a:r>
            <a:r>
              <a:rPr sz="1300" b="1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Desired</a:t>
            </a:r>
            <a:r>
              <a:rPr sz="1300" b="1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Next</a:t>
            </a:r>
            <a:r>
              <a:rPr sz="1300" b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Year</a:t>
            </a:r>
            <a:endParaRPr sz="13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489"/>
              </a:spcBef>
            </a:pP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Platform</a:t>
            </a:r>
            <a:r>
              <a:rPr sz="1300" b="1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worked</a:t>
            </a:r>
            <a:r>
              <a:rPr sz="1300" b="1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with</a:t>
            </a:r>
            <a:r>
              <a:rPr sz="1300" b="1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Desired</a:t>
            </a:r>
            <a:r>
              <a:rPr sz="1300" b="1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Next</a:t>
            </a:r>
            <a:r>
              <a:rPr sz="1300" b="1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Year</a:t>
            </a:r>
            <a:endParaRPr sz="13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680"/>
              </a:spcBef>
            </a:pP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Top</a:t>
            </a:r>
            <a:r>
              <a:rPr sz="13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10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A6A6A6"/>
                </a:solidFill>
                <a:latin typeface="Calibri"/>
                <a:cs typeface="Calibri"/>
              </a:rPr>
              <a:t>Web-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frame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Desired</a:t>
            </a:r>
            <a:r>
              <a:rPr sz="13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A6A6A6"/>
                </a:solidFill>
                <a:latin typeface="Calibri"/>
                <a:cs typeface="Calibri"/>
              </a:rPr>
              <a:t>Next</a:t>
            </a:r>
            <a:r>
              <a:rPr sz="1300" b="1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A6A6A6"/>
                </a:solidFill>
                <a:latin typeface="Calibri"/>
                <a:cs typeface="Calibri"/>
              </a:rPr>
              <a:t>Year</a:t>
            </a:r>
            <a:endParaRPr sz="13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i="1" spc="-10" dirty="0">
                <a:solidFill>
                  <a:srgbClr val="C55A11"/>
                </a:solidFill>
                <a:latin typeface="Arial"/>
                <a:cs typeface="Arial"/>
              </a:rPr>
              <a:t>Demographics</a:t>
            </a:r>
            <a:endParaRPr sz="1700" dirty="0">
              <a:latin typeface="Arial"/>
              <a:cs typeface="Arial"/>
            </a:endParaRPr>
          </a:p>
          <a:p>
            <a:pPr marL="687705" marR="1667510">
              <a:lnSpc>
                <a:spcPct val="135200"/>
              </a:lnSpc>
              <a:spcBef>
                <a:spcPts val="130"/>
              </a:spcBef>
            </a:pP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Respondents</a:t>
            </a:r>
            <a:r>
              <a:rPr sz="1400" b="1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Classified</a:t>
            </a:r>
            <a:r>
              <a:rPr sz="1400" b="1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by</a:t>
            </a:r>
            <a:r>
              <a:rPr sz="1400" b="1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A6A6A6"/>
                </a:solidFill>
                <a:latin typeface="Calibri"/>
                <a:cs typeface="Calibri"/>
              </a:rPr>
              <a:t>Gender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Respondent</a:t>
            </a:r>
            <a:r>
              <a:rPr sz="14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Count</a:t>
            </a:r>
            <a:r>
              <a:rPr sz="1400" b="1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for</a:t>
            </a:r>
            <a:r>
              <a:rPr sz="1400" b="1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A6A6A6"/>
                </a:solidFill>
                <a:latin typeface="Calibri"/>
                <a:cs typeface="Calibri"/>
              </a:rPr>
              <a:t>Countries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Respondent</a:t>
            </a:r>
            <a:r>
              <a:rPr sz="1400" b="1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Count</a:t>
            </a:r>
            <a:r>
              <a:rPr sz="1400" b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by</a:t>
            </a:r>
            <a:r>
              <a:rPr sz="1400" b="1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A6A6A6"/>
                </a:solidFill>
                <a:latin typeface="Calibri"/>
                <a:cs typeface="Calibri"/>
              </a:rPr>
              <a:t>Age</a:t>
            </a:r>
            <a:endParaRPr sz="1400" dirty="0">
              <a:latin typeface="Calibri"/>
              <a:cs typeface="Calibri"/>
            </a:endParaRPr>
          </a:p>
          <a:p>
            <a:pPr marL="725805">
              <a:lnSpc>
                <a:spcPct val="100000"/>
              </a:lnSpc>
              <a:spcBef>
                <a:spcPts val="540"/>
              </a:spcBef>
            </a:pP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Respondent</a:t>
            </a:r>
            <a:r>
              <a:rPr sz="1400" b="1" spc="-9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Count</a:t>
            </a:r>
            <a:r>
              <a:rPr sz="1400" b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by</a:t>
            </a:r>
            <a:r>
              <a:rPr sz="1400" b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A6A6A6"/>
                </a:solidFill>
                <a:latin typeface="Calibri"/>
                <a:cs typeface="Calibri"/>
              </a:rPr>
              <a:t>Gender</a:t>
            </a:r>
            <a:r>
              <a:rPr sz="1400" b="1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by</a:t>
            </a:r>
            <a:r>
              <a:rPr sz="1400" b="1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Formal</a:t>
            </a:r>
            <a:r>
              <a:rPr sz="1400" b="1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6A6A6"/>
                </a:solidFill>
                <a:latin typeface="Calibri"/>
                <a:cs typeface="Calibri"/>
              </a:rPr>
              <a:t>Education</a:t>
            </a:r>
            <a:r>
              <a:rPr sz="1400" b="1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A6A6A6"/>
                </a:solidFill>
                <a:latin typeface="Calibri"/>
                <a:cs typeface="Calibri"/>
              </a:rPr>
              <a:t>Level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930" y="2251710"/>
            <a:ext cx="3194049" cy="3194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63980"/>
              <a:ext cx="10515600" cy="635"/>
            </a:xfrm>
            <a:custGeom>
              <a:avLst/>
              <a:gdLst/>
              <a:ahLst/>
              <a:cxnLst/>
              <a:rect l="l" t="t" r="r" b="b"/>
              <a:pathLst>
                <a:path w="10515600" h="634">
                  <a:moveTo>
                    <a:pt x="0" y="0"/>
                  </a:moveTo>
                  <a:lnTo>
                    <a:pt x="10515600" y="635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7520" y="6234430"/>
              <a:ext cx="189230" cy="387350"/>
            </a:xfrm>
            <a:custGeom>
              <a:avLst/>
              <a:gdLst/>
              <a:ahLst/>
              <a:cxnLst/>
              <a:rect l="l" t="t" r="r" b="b"/>
              <a:pathLst>
                <a:path w="189230" h="387350">
                  <a:moveTo>
                    <a:pt x="189230" y="0"/>
                  </a:moveTo>
                  <a:lnTo>
                    <a:pt x="8890" y="0"/>
                  </a:lnTo>
                  <a:lnTo>
                    <a:pt x="8890" y="8890"/>
                  </a:lnTo>
                  <a:lnTo>
                    <a:pt x="0" y="8890"/>
                  </a:lnTo>
                  <a:lnTo>
                    <a:pt x="0" y="369570"/>
                  </a:lnTo>
                  <a:lnTo>
                    <a:pt x="8890" y="369570"/>
                  </a:lnTo>
                  <a:lnTo>
                    <a:pt x="8890" y="387350"/>
                  </a:lnTo>
                  <a:lnTo>
                    <a:pt x="189230" y="387350"/>
                  </a:lnTo>
                  <a:lnTo>
                    <a:pt x="189230" y="369570"/>
                  </a:lnTo>
                  <a:lnTo>
                    <a:pt x="189230" y="889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86201" y="2218309"/>
            <a:ext cx="82296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tr-TR" sz="2400" dirty="0">
                <a:solidFill>
                  <a:schemeClr val="tx1"/>
                </a:solidFill>
                <a:latin typeface="+mn-lt"/>
              </a:rPr>
              <a:t>This presentation has been crated for stakeholders and business decision makers within the global IT and business consulting services firm.</a:t>
            </a:r>
          </a:p>
          <a:p>
            <a:pPr algn="just"/>
            <a:r>
              <a:rPr lang="tr-TR" sz="2400" dirty="0">
                <a:solidFill>
                  <a:schemeClr val="tx1"/>
                </a:solidFill>
                <a:latin typeface="+mn-lt"/>
              </a:rPr>
              <a:t>The presentation will help identify future skill requirements in the global IT sector necessarry for the firm to keep pace with changing technologies and remain competitive.</a:t>
            </a:r>
          </a:p>
          <a:p>
            <a:pPr algn="just"/>
            <a:r>
              <a:rPr lang="tr-TR" sz="2400" dirty="0">
                <a:solidFill>
                  <a:schemeClr val="tx1"/>
                </a:solidFill>
                <a:latin typeface="+mn-lt"/>
              </a:rPr>
              <a:t>Recommendations will be stated based on the analysis.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842" y="1902269"/>
            <a:ext cx="3054985" cy="30534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5025" y="861060"/>
            <a:ext cx="10972165" cy="5894070"/>
            <a:chOff x="835025" y="861060"/>
            <a:chExt cx="10972165" cy="5894070"/>
          </a:xfrm>
        </p:grpSpPr>
        <p:sp>
          <p:nvSpPr>
            <p:cNvPr id="3" name="object 3"/>
            <p:cNvSpPr/>
            <p:nvPr/>
          </p:nvSpPr>
          <p:spPr>
            <a:xfrm>
              <a:off x="838200" y="136398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7520" y="6176010"/>
              <a:ext cx="189230" cy="386080"/>
            </a:xfrm>
            <a:custGeom>
              <a:avLst/>
              <a:gdLst/>
              <a:ahLst/>
              <a:cxnLst/>
              <a:rect l="l" t="t" r="r" b="b"/>
              <a:pathLst>
                <a:path w="189230" h="386079">
                  <a:moveTo>
                    <a:pt x="189230" y="0"/>
                  </a:moveTo>
                  <a:lnTo>
                    <a:pt x="8890" y="0"/>
                  </a:lnTo>
                  <a:lnTo>
                    <a:pt x="8890" y="8890"/>
                  </a:lnTo>
                  <a:lnTo>
                    <a:pt x="0" y="8890"/>
                  </a:lnTo>
                  <a:lnTo>
                    <a:pt x="0" y="368300"/>
                  </a:lnTo>
                  <a:lnTo>
                    <a:pt x="8890" y="368300"/>
                  </a:lnTo>
                  <a:lnTo>
                    <a:pt x="8890" y="386080"/>
                  </a:lnTo>
                  <a:lnTo>
                    <a:pt x="189230" y="386080"/>
                  </a:lnTo>
                  <a:lnTo>
                    <a:pt x="189230" y="368300"/>
                  </a:lnTo>
                  <a:lnTo>
                    <a:pt x="189230" y="889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186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METHODOLOGY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64609" y="1783349"/>
            <a:ext cx="6453505" cy="41681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EC0"/>
                </a:solidFill>
                <a:latin typeface="Calibri"/>
                <a:cs typeface="Calibri"/>
              </a:rPr>
              <a:t>Collecting</a:t>
            </a:r>
            <a:r>
              <a:rPr sz="20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6EC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Using</a:t>
            </a:r>
            <a:r>
              <a:rPr sz="17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–</a:t>
            </a:r>
            <a:r>
              <a:rPr sz="17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EC0"/>
                </a:solidFill>
                <a:latin typeface="Calibri"/>
                <a:cs typeface="Calibri"/>
              </a:rPr>
              <a:t>API.</a:t>
            </a:r>
            <a:endParaRPr sz="17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Using</a:t>
            </a:r>
            <a:r>
              <a:rPr sz="17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–</a:t>
            </a:r>
            <a:r>
              <a:rPr sz="17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C0"/>
                </a:solidFill>
                <a:latin typeface="Calibri"/>
                <a:cs typeface="Calibri"/>
              </a:rPr>
              <a:t>Web-scrapping.</a:t>
            </a: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EC0"/>
                </a:solidFill>
                <a:latin typeface="Calibri"/>
                <a:cs typeface="Calibri"/>
              </a:rPr>
              <a:t>Exploring</a:t>
            </a:r>
            <a:r>
              <a:rPr sz="20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6EC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Finding</a:t>
            </a:r>
            <a:r>
              <a:rPr sz="17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Duplicates</a:t>
            </a:r>
            <a:r>
              <a:rPr sz="17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&amp;</a:t>
            </a:r>
            <a:r>
              <a:rPr sz="17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Removing</a:t>
            </a:r>
            <a:r>
              <a:rPr sz="17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C0"/>
                </a:solidFill>
                <a:latin typeface="Calibri"/>
                <a:cs typeface="Calibri"/>
              </a:rPr>
              <a:t>Duplicates.</a:t>
            </a:r>
            <a:endParaRPr sz="17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Finding</a:t>
            </a:r>
            <a:r>
              <a:rPr sz="17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&amp;</a:t>
            </a:r>
            <a:r>
              <a:rPr sz="17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Imputing</a:t>
            </a:r>
            <a:r>
              <a:rPr sz="17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Missing</a:t>
            </a:r>
            <a:r>
              <a:rPr sz="17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C0"/>
                </a:solidFill>
                <a:latin typeface="Calibri"/>
                <a:cs typeface="Calibri"/>
              </a:rPr>
              <a:t>Value.</a:t>
            </a:r>
            <a:endParaRPr sz="17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Normalizing</a:t>
            </a:r>
            <a:r>
              <a:rPr sz="1700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06EC0"/>
                </a:solidFill>
                <a:latin typeface="Calibri"/>
                <a:cs typeface="Calibri"/>
              </a:rPr>
              <a:t>Data.</a:t>
            </a:r>
            <a:endParaRPr sz="17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solidFill>
                  <a:srgbClr val="006EC0"/>
                </a:solidFill>
                <a:latin typeface="Calibri"/>
                <a:cs typeface="Calibri"/>
              </a:rPr>
              <a:t>Handling</a:t>
            </a:r>
            <a:r>
              <a:rPr sz="1700" spc="-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C0"/>
                </a:solidFill>
                <a:latin typeface="Calibri"/>
                <a:cs typeface="Calibri"/>
              </a:rPr>
              <a:t>Outliers.</a:t>
            </a:r>
            <a:endParaRPr sz="17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spc="-10" dirty="0">
                <a:solidFill>
                  <a:srgbClr val="006EC0"/>
                </a:solidFill>
                <a:latin typeface="Calibri"/>
                <a:cs typeface="Calibri"/>
              </a:rPr>
              <a:t>Correlation</a:t>
            </a: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6EC0"/>
                </a:solidFill>
                <a:latin typeface="Calibri"/>
                <a:cs typeface="Calibri"/>
              </a:rPr>
              <a:t>Visualization</a:t>
            </a:r>
            <a:r>
              <a:rPr sz="20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6EC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697865" marR="5080" lvl="1" indent="-227965">
              <a:lnSpc>
                <a:spcPts val="1820"/>
              </a:lnSpc>
              <a:spcBef>
                <a:spcPts val="5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Visualization</a:t>
            </a:r>
            <a:r>
              <a:rPr sz="17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Distribution,</a:t>
            </a:r>
            <a:r>
              <a:rPr sz="1700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Relation,</a:t>
            </a:r>
            <a:r>
              <a:rPr sz="1700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Composition</a:t>
            </a:r>
            <a:r>
              <a:rPr sz="17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&amp;</a:t>
            </a:r>
            <a:r>
              <a:rPr sz="1700" spc="-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Comparison</a:t>
            </a:r>
            <a:r>
              <a:rPr sz="1700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006EC0"/>
                </a:solidFill>
                <a:latin typeface="Calibri"/>
                <a:cs typeface="Calibri"/>
              </a:rPr>
              <a:t>of </a:t>
            </a:r>
            <a:r>
              <a:rPr sz="1700" spc="-10" dirty="0">
                <a:solidFill>
                  <a:srgbClr val="006EC0"/>
                </a:solidFill>
                <a:latin typeface="Calibri"/>
                <a:cs typeface="Calibri"/>
              </a:rPr>
              <a:t>data.</a:t>
            </a:r>
            <a:endParaRPr sz="17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solidFill>
                  <a:srgbClr val="006EC0"/>
                </a:solidFill>
                <a:latin typeface="Calibri"/>
                <a:cs typeface="Calibri"/>
              </a:rPr>
              <a:t>Building</a:t>
            </a:r>
            <a:r>
              <a:rPr sz="17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06EC0"/>
                </a:solidFill>
                <a:latin typeface="Calibri"/>
                <a:cs typeface="Calibri"/>
              </a:rPr>
              <a:t>Dashboard.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805" y="1782445"/>
            <a:ext cx="3194049" cy="31940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899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717" y="2439415"/>
            <a:ext cx="4023995" cy="9683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0600"/>
              </a:lnSpc>
              <a:spcBef>
                <a:spcPts val="345"/>
              </a:spcBef>
            </a:pP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&lt;Bar</a:t>
            </a: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chart</a:t>
            </a:r>
            <a:r>
              <a:rPr sz="2200" spc="-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of top</a:t>
            </a:r>
            <a:r>
              <a:rPr sz="22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5 </a:t>
            </a: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programming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languages</a:t>
            </a:r>
            <a:r>
              <a:rPr sz="2200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current</a:t>
            </a:r>
            <a:r>
              <a:rPr sz="22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year</a:t>
            </a:r>
            <a:r>
              <a:rPr sz="22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EC0"/>
                </a:solidFill>
                <a:latin typeface="Calibri"/>
                <a:cs typeface="Calibri"/>
              </a:rPr>
              <a:t>goes </a:t>
            </a: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here.&gt;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209" y="2439415"/>
            <a:ext cx="3799204" cy="9658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&lt;</a:t>
            </a:r>
            <a:r>
              <a:rPr sz="22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Bar</a:t>
            </a:r>
            <a:r>
              <a:rPr sz="22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chart</a:t>
            </a:r>
            <a:r>
              <a:rPr sz="22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top</a:t>
            </a: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5</a:t>
            </a:r>
            <a:r>
              <a:rPr sz="22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programming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languages for</a:t>
            </a: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next</a:t>
            </a:r>
            <a:r>
              <a:rPr sz="22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year</a:t>
            </a:r>
            <a:r>
              <a:rPr sz="2200" spc="-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EC0"/>
                </a:solidFill>
                <a:latin typeface="Calibri"/>
                <a:cs typeface="Calibri"/>
              </a:rPr>
              <a:t>goes </a:t>
            </a: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here.&gt;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7520" y="6206490"/>
            <a:ext cx="189230" cy="386080"/>
          </a:xfrm>
          <a:custGeom>
            <a:avLst/>
            <a:gdLst/>
            <a:ahLst/>
            <a:cxnLst/>
            <a:rect l="l" t="t" r="r" b="b"/>
            <a:pathLst>
              <a:path w="189230" h="386079">
                <a:moveTo>
                  <a:pt x="189230" y="0"/>
                </a:moveTo>
                <a:lnTo>
                  <a:pt x="8890" y="0"/>
                </a:lnTo>
                <a:lnTo>
                  <a:pt x="8890" y="8890"/>
                </a:lnTo>
                <a:lnTo>
                  <a:pt x="0" y="8890"/>
                </a:lnTo>
                <a:lnTo>
                  <a:pt x="0" y="368300"/>
                </a:lnTo>
                <a:lnTo>
                  <a:pt x="8890" y="368300"/>
                </a:lnTo>
                <a:lnTo>
                  <a:pt x="8890" y="386080"/>
                </a:lnTo>
                <a:lnTo>
                  <a:pt x="189230" y="386080"/>
                </a:lnTo>
                <a:lnTo>
                  <a:pt x="189230" y="368300"/>
                </a:lnTo>
                <a:lnTo>
                  <a:pt x="189230" y="8890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239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80" dirty="0"/>
              <a:t> </a:t>
            </a:r>
            <a:r>
              <a:rPr dirty="0"/>
              <a:t>LANGUAGE</a:t>
            </a:r>
            <a:r>
              <a:rPr spc="-55" dirty="0"/>
              <a:t> </a:t>
            </a:r>
            <a:r>
              <a:rPr spc="-10" dirty="0"/>
              <a:t>TRENDS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857" y="1743075"/>
            <a:ext cx="6777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735" algn="l"/>
              </a:tabLst>
            </a:pP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Current</a:t>
            </a:r>
            <a:r>
              <a:rPr sz="2800" spc="-10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Year</a:t>
            </a:r>
            <a:r>
              <a:rPr sz="2800" dirty="0">
                <a:solidFill>
                  <a:srgbClr val="006EC0"/>
                </a:solidFill>
                <a:latin typeface="Calibri"/>
                <a:cs typeface="Calibri"/>
              </a:rPr>
              <a:t>	Next</a:t>
            </a:r>
            <a:r>
              <a:rPr sz="2800" spc="-1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90" y="2517139"/>
            <a:ext cx="5460110" cy="36588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506345"/>
            <a:ext cx="5295138" cy="3462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4784" rIns="0" bIns="0" rtlCol="0">
            <a:spAutoFit/>
          </a:bodyPr>
          <a:lstStyle/>
          <a:p>
            <a:pPr marL="485775" marR="5080">
              <a:lnSpc>
                <a:spcPts val="3020"/>
              </a:lnSpc>
              <a:spcBef>
                <a:spcPts val="480"/>
              </a:spcBef>
            </a:pPr>
            <a:r>
              <a:rPr sz="2800" dirty="0"/>
              <a:t>PROGRAMMING</a:t>
            </a:r>
            <a:r>
              <a:rPr sz="2800" spc="-100" dirty="0"/>
              <a:t> </a:t>
            </a:r>
            <a:r>
              <a:rPr sz="2800" dirty="0"/>
              <a:t>LANGUAGE</a:t>
            </a:r>
            <a:r>
              <a:rPr sz="2800" spc="-90" dirty="0"/>
              <a:t> </a:t>
            </a:r>
            <a:r>
              <a:rPr sz="2800" dirty="0"/>
              <a:t>TRENDS</a:t>
            </a:r>
            <a:r>
              <a:rPr sz="2800" spc="-90" dirty="0"/>
              <a:t> </a:t>
            </a:r>
            <a:r>
              <a:rPr sz="2800" dirty="0"/>
              <a:t>-</a:t>
            </a:r>
            <a:r>
              <a:rPr sz="2800" spc="-95" dirty="0"/>
              <a:t> </a:t>
            </a:r>
            <a:r>
              <a:rPr sz="2800" dirty="0"/>
              <a:t>FINDINGS</a:t>
            </a:r>
            <a:r>
              <a:rPr sz="2800" spc="-85" dirty="0"/>
              <a:t> </a:t>
            </a:r>
            <a:r>
              <a:rPr sz="2800" spc="-50" dirty="0"/>
              <a:t>&amp; </a:t>
            </a:r>
            <a:r>
              <a:rPr sz="2800" spc="-10" dirty="0"/>
              <a:t>IMPLICATIONS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Findings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/>
          </a:p>
          <a:p>
            <a:pPr marL="241300" marR="139700" indent="-228600">
              <a:lnSpc>
                <a:spcPct val="699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Java-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script</a:t>
            </a:r>
            <a:r>
              <a:rPr sz="2600" b="0" i="0" spc="-8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appears</a:t>
            </a:r>
            <a:r>
              <a:rPr sz="2600" b="0" i="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to</a:t>
            </a:r>
            <a:r>
              <a:rPr sz="2600" b="0" i="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be</a:t>
            </a:r>
            <a:r>
              <a:rPr sz="2600" b="0" i="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popular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choice</a:t>
            </a:r>
            <a:r>
              <a:rPr sz="2600" b="0" i="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for</a:t>
            </a:r>
            <a:r>
              <a:rPr sz="2600" b="0" i="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current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as</a:t>
            </a:r>
            <a:r>
              <a:rPr sz="2600" b="0" i="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well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future years.</a:t>
            </a:r>
            <a:endParaRPr sz="2600">
              <a:latin typeface="Calibri"/>
              <a:cs typeface="Calibri"/>
            </a:endParaRPr>
          </a:p>
          <a:p>
            <a:pPr marL="241300" marR="15875" indent="-228600">
              <a:lnSpc>
                <a:spcPct val="702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Web</a:t>
            </a:r>
            <a:r>
              <a:rPr sz="2600" b="0" i="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Assembly</a:t>
            </a:r>
            <a:r>
              <a:rPr sz="2600" b="0" i="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comes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as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least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popular</a:t>
            </a:r>
            <a:r>
              <a:rPr sz="2600" b="0" i="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for</a:t>
            </a:r>
            <a:r>
              <a:rPr sz="2600" b="0" i="0" spc="-8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current</a:t>
            </a:r>
            <a:r>
              <a:rPr sz="2600" b="0" i="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years</a:t>
            </a:r>
            <a:r>
              <a:rPr sz="2600" b="0" i="0" spc="-8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2600" b="0" i="0" spc="-6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25" dirty="0">
                <a:solidFill>
                  <a:srgbClr val="A6A6A6"/>
                </a:solidFill>
                <a:latin typeface="Calibri"/>
                <a:cs typeface="Calibri"/>
              </a:rPr>
              <a:t>VBA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appears</a:t>
            </a:r>
            <a:r>
              <a:rPr sz="2600" b="0" i="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least</a:t>
            </a:r>
            <a:r>
              <a:rPr sz="2600" b="0" i="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choice</a:t>
            </a:r>
            <a:r>
              <a:rPr sz="2600" b="0" i="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for</a:t>
            </a:r>
            <a:r>
              <a:rPr sz="2600" b="0" i="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next</a:t>
            </a:r>
            <a:r>
              <a:rPr sz="2600" b="0" i="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20" dirty="0">
                <a:solidFill>
                  <a:srgbClr val="A6A6A6"/>
                </a:solidFill>
                <a:latin typeface="Calibri"/>
                <a:cs typeface="Calibri"/>
              </a:rPr>
              <a:t>year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699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Python</a:t>
            </a:r>
            <a:r>
              <a:rPr sz="2600" b="0" i="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2600" b="0" i="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SQL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appears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to</a:t>
            </a:r>
            <a:r>
              <a:rPr sz="2600" b="0" i="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25" dirty="0">
                <a:solidFill>
                  <a:srgbClr val="A6A6A6"/>
                </a:solidFill>
                <a:latin typeface="Calibri"/>
                <a:cs typeface="Calibri"/>
              </a:rPr>
              <a:t>be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evergreen</a:t>
            </a:r>
            <a:r>
              <a:rPr sz="2600" b="0" i="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mid</a:t>
            </a:r>
            <a:r>
              <a:rPr sz="2600" b="0" i="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popular</a:t>
            </a:r>
            <a:r>
              <a:rPr sz="2600" b="0" i="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choice</a:t>
            </a:r>
            <a:r>
              <a:rPr sz="2600" b="0" i="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25" dirty="0">
                <a:solidFill>
                  <a:srgbClr val="A6A6A6"/>
                </a:solidFill>
                <a:latin typeface="Calibri"/>
                <a:cs typeface="Calibri"/>
              </a:rPr>
              <a:t>for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current</a:t>
            </a:r>
            <a:r>
              <a:rPr sz="2600" b="0" i="0" spc="-8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2600" b="0" i="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next</a:t>
            </a:r>
            <a:r>
              <a:rPr sz="2600" b="0" i="0" spc="-7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year</a:t>
            </a:r>
            <a:r>
              <a:rPr sz="2600" b="0" i="0" spc="-7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respectively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Implications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/>
          </a:p>
          <a:p>
            <a:pPr marL="241300" marR="223520" indent="-228600">
              <a:lnSpc>
                <a:spcPct val="699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Java-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script</a:t>
            </a:r>
            <a:r>
              <a:rPr sz="2600" b="0" i="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is</a:t>
            </a:r>
            <a:r>
              <a:rPr sz="2600" b="0" i="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becoming</a:t>
            </a:r>
            <a:r>
              <a:rPr sz="2600" b="0" i="0" spc="-7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the</a:t>
            </a:r>
            <a:r>
              <a:rPr sz="2600" b="0" i="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25" dirty="0">
                <a:solidFill>
                  <a:srgbClr val="A6A6A6"/>
                </a:solidFill>
                <a:latin typeface="Calibri"/>
                <a:cs typeface="Calibri"/>
              </a:rPr>
              <a:t>new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upcoming</a:t>
            </a:r>
            <a:r>
              <a:rPr sz="2600" b="0" i="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popular</a:t>
            </a:r>
            <a:r>
              <a:rPr sz="2600" b="0" i="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demanding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programming</a:t>
            </a:r>
            <a:r>
              <a:rPr sz="2600" b="0" i="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language</a:t>
            </a:r>
            <a:r>
              <a:rPr sz="2600" b="0" i="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among users.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699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Web</a:t>
            </a:r>
            <a:r>
              <a:rPr sz="2600" b="0" i="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Assembly</a:t>
            </a:r>
            <a:r>
              <a:rPr sz="2600" b="0" i="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2600" b="0" i="0" spc="-6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VBA</a:t>
            </a:r>
            <a:r>
              <a:rPr sz="2600" b="0" i="0" spc="-5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has</a:t>
            </a:r>
            <a:r>
              <a:rPr sz="2600" b="0" i="0" spc="-5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20" dirty="0">
                <a:solidFill>
                  <a:srgbClr val="A6A6A6"/>
                </a:solidFill>
                <a:latin typeface="Calibri"/>
                <a:cs typeface="Calibri"/>
              </a:rPr>
              <a:t>been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replaced</a:t>
            </a:r>
            <a:r>
              <a:rPr sz="2600" b="0" i="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by</a:t>
            </a:r>
            <a:r>
              <a:rPr sz="2600" b="0" i="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other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programming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languages</a:t>
            </a:r>
            <a:r>
              <a:rPr sz="2600" b="0" i="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at</a:t>
            </a:r>
            <a:r>
              <a:rPr sz="2600" b="0" i="0" spc="-1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most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places.</a:t>
            </a:r>
            <a:endParaRPr sz="2600">
              <a:latin typeface="Calibri"/>
              <a:cs typeface="Calibri"/>
            </a:endParaRPr>
          </a:p>
          <a:p>
            <a:pPr marL="241300" marR="50165" indent="-228600">
              <a:lnSpc>
                <a:spcPct val="70200"/>
              </a:lnSpc>
              <a:spcBef>
                <a:spcPts val="9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Python</a:t>
            </a:r>
            <a:r>
              <a:rPr sz="2600" b="0" i="0" spc="-3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sz="2600" b="0" i="0" spc="-2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SQL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appears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to</a:t>
            </a:r>
            <a:r>
              <a:rPr sz="2600" b="0" i="0" spc="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25" dirty="0">
                <a:solidFill>
                  <a:srgbClr val="A6A6A6"/>
                </a:solidFill>
                <a:latin typeface="Calibri"/>
                <a:cs typeface="Calibri"/>
              </a:rPr>
              <a:t>be 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evergreen</a:t>
            </a:r>
            <a:r>
              <a:rPr sz="2600" b="0" i="0" spc="-1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dirty="0">
                <a:solidFill>
                  <a:srgbClr val="A6A6A6"/>
                </a:solidFill>
                <a:latin typeface="Calibri"/>
                <a:cs typeface="Calibri"/>
              </a:rPr>
              <a:t>demand</a:t>
            </a:r>
            <a:r>
              <a:rPr sz="2600" b="0" i="0" spc="-8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2600" b="0" i="0" spc="-10" dirty="0">
                <a:solidFill>
                  <a:srgbClr val="A6A6A6"/>
                </a:solidFill>
                <a:latin typeface="Calibri"/>
                <a:cs typeface="Calibri"/>
              </a:rPr>
              <a:t>Programming languages.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0695" y="6252209"/>
            <a:ext cx="188595" cy="387350"/>
          </a:xfrm>
          <a:custGeom>
            <a:avLst/>
            <a:gdLst/>
            <a:ahLst/>
            <a:cxnLst/>
            <a:rect l="l" t="t" r="r" b="b"/>
            <a:pathLst>
              <a:path w="188594" h="387350">
                <a:moveTo>
                  <a:pt x="188595" y="0"/>
                </a:moveTo>
                <a:lnTo>
                  <a:pt x="8890" y="0"/>
                </a:lnTo>
                <a:lnTo>
                  <a:pt x="8890" y="8890"/>
                </a:lnTo>
                <a:lnTo>
                  <a:pt x="0" y="8890"/>
                </a:lnTo>
                <a:lnTo>
                  <a:pt x="0" y="369570"/>
                </a:lnTo>
                <a:lnTo>
                  <a:pt x="8890" y="369570"/>
                </a:lnTo>
                <a:lnTo>
                  <a:pt x="8890" y="387350"/>
                </a:lnTo>
                <a:lnTo>
                  <a:pt x="188595" y="387350"/>
                </a:lnTo>
                <a:lnTo>
                  <a:pt x="188595" y="369570"/>
                </a:lnTo>
                <a:lnTo>
                  <a:pt x="188595" y="8890"/>
                </a:lnTo>
                <a:lnTo>
                  <a:pt x="188595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857" y="1811909"/>
            <a:ext cx="4262120" cy="134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Current</a:t>
            </a:r>
            <a:r>
              <a:rPr sz="2800" spc="-1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38100" marR="5080">
              <a:lnSpc>
                <a:spcPts val="2400"/>
              </a:lnSpc>
              <a:spcBef>
                <a:spcPts val="2280"/>
              </a:spcBef>
            </a:pP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&lt;</a:t>
            </a:r>
            <a:r>
              <a:rPr sz="22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Bar</a:t>
            </a:r>
            <a:r>
              <a:rPr sz="22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chart</a:t>
            </a:r>
            <a:r>
              <a:rPr sz="2200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top</a:t>
            </a:r>
            <a:r>
              <a:rPr sz="22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5</a:t>
            </a:r>
            <a:r>
              <a:rPr sz="22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databases</a:t>
            </a:r>
            <a:r>
              <a:rPr sz="22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sz="2200" spc="-25" dirty="0">
                <a:solidFill>
                  <a:srgbClr val="006EC0"/>
                </a:solidFill>
                <a:latin typeface="Calibri"/>
                <a:cs typeface="Calibri"/>
              </a:rPr>
              <a:t> the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current</a:t>
            </a:r>
            <a:r>
              <a:rPr sz="22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year</a:t>
            </a:r>
            <a:r>
              <a:rPr sz="2200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goes</a:t>
            </a:r>
            <a:r>
              <a:rPr sz="22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here</a:t>
            </a:r>
            <a:r>
              <a:rPr sz="2200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006EC0"/>
                </a:solidFill>
                <a:latin typeface="Calibri"/>
                <a:cs typeface="Calibri"/>
              </a:rPr>
              <a:t>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52209" y="1811909"/>
            <a:ext cx="1399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Next</a:t>
            </a:r>
            <a:r>
              <a:rPr sz="2800" spc="-1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E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2209" y="2492755"/>
            <a:ext cx="4237355" cy="6661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&lt;</a:t>
            </a:r>
            <a:r>
              <a:rPr sz="220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Bar</a:t>
            </a:r>
            <a:r>
              <a:rPr sz="2200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chart</a:t>
            </a:r>
            <a:r>
              <a:rPr sz="2200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top</a:t>
            </a:r>
            <a:r>
              <a:rPr sz="22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5</a:t>
            </a:r>
            <a:r>
              <a:rPr sz="22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databases</a:t>
            </a:r>
            <a:r>
              <a:rPr sz="22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sz="2200" spc="-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6EC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next</a:t>
            </a:r>
            <a:r>
              <a:rPr sz="2200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year</a:t>
            </a:r>
            <a:r>
              <a:rPr sz="22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EC0"/>
                </a:solidFill>
                <a:latin typeface="Calibri"/>
                <a:cs typeface="Calibri"/>
              </a:rPr>
              <a:t>goes</a:t>
            </a:r>
            <a:r>
              <a:rPr sz="2200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EC0"/>
                </a:solidFill>
                <a:latin typeface="Calibri"/>
                <a:cs typeface="Calibri"/>
              </a:rPr>
              <a:t>here.&gt;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7520" y="6247129"/>
            <a:ext cx="189230" cy="386080"/>
          </a:xfrm>
          <a:custGeom>
            <a:avLst/>
            <a:gdLst/>
            <a:ahLst/>
            <a:cxnLst/>
            <a:rect l="l" t="t" r="r" b="b"/>
            <a:pathLst>
              <a:path w="189230" h="386079">
                <a:moveTo>
                  <a:pt x="189230" y="0"/>
                </a:moveTo>
                <a:lnTo>
                  <a:pt x="8890" y="0"/>
                </a:lnTo>
                <a:lnTo>
                  <a:pt x="8890" y="7620"/>
                </a:lnTo>
                <a:lnTo>
                  <a:pt x="0" y="7620"/>
                </a:lnTo>
                <a:lnTo>
                  <a:pt x="0" y="368300"/>
                </a:lnTo>
                <a:lnTo>
                  <a:pt x="8890" y="368300"/>
                </a:lnTo>
                <a:lnTo>
                  <a:pt x="8890" y="386080"/>
                </a:lnTo>
                <a:lnTo>
                  <a:pt x="189230" y="386080"/>
                </a:lnTo>
                <a:lnTo>
                  <a:pt x="189230" y="368300"/>
                </a:lnTo>
                <a:lnTo>
                  <a:pt x="189230" y="7620"/>
                </a:lnTo>
                <a:lnTo>
                  <a:pt x="189230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399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65" dirty="0"/>
              <a:t> </a:t>
            </a:r>
            <a:r>
              <a:rPr spc="-10" dirty="0"/>
              <a:t>TRENDS</a:t>
            </a:r>
          </a:p>
        </p:txBody>
      </p:sp>
      <p:sp>
        <p:nvSpPr>
          <p:cNvPr id="7" name="object 7"/>
          <p:cNvSpPr/>
          <p:nvPr/>
        </p:nvSpPr>
        <p:spPr>
          <a:xfrm>
            <a:off x="838200" y="1363980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" y="1825053"/>
            <a:ext cx="5225415" cy="4350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3909" y="1851025"/>
            <a:ext cx="5493893" cy="4233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735</Words>
  <Application>Microsoft Office PowerPoint</Application>
  <PresentationFormat>Grand écran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Cambria</vt:lpstr>
      <vt:lpstr>Consolas</vt:lpstr>
      <vt:lpstr>Courier New</vt:lpstr>
      <vt:lpstr>Times New Roman</vt:lpstr>
      <vt:lpstr>Office Theme</vt:lpstr>
      <vt:lpstr>I Data Analytics Capstone Project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 TAB 1</vt:lpstr>
      <vt:lpstr>DASHBOARD TAB 2</vt:lpstr>
      <vt:lpstr>DASHBOARD TAB 3</vt:lpstr>
      <vt:lpstr>DISCUSSION </vt:lpstr>
      <vt:lpstr>OVERALL FINDINGS &amp; IMPLICATIONS</vt:lpstr>
      <vt:lpstr>CONCLUSION </vt:lpstr>
      <vt:lpstr>APPENDIX</vt:lpstr>
      <vt:lpstr>Po•t •*es</vt:lpstr>
      <vt:lpstr>POPULAR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HP</cp:lastModifiedBy>
  <cp:revision>2</cp:revision>
  <dcterms:created xsi:type="dcterms:W3CDTF">2023-09-21T00:30:19Z</dcterms:created>
  <dcterms:modified xsi:type="dcterms:W3CDTF">2023-09-21T00:39:17Z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2023-09-21T00:00:00Z</vt:filetime>
  </property>
  <property fmtid="{D5CDD505-2E9C-101B-9397-08002B2CF9AE}" pid="5" name="Producer">
    <vt:lpwstr>Microsoft® Word 2016</vt:lpwstr>
  </property>
</Properties>
</file>