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6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3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68" d="100"/>
          <a:sy n="68" d="100"/>
        </p:scale>
        <p:origin x="7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93D81-F400-405B-B935-96CCD63E0097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79BB2-D6BE-4E44-B646-E8FDBD74D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0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0372-0017-4690-A3C7-7496B2D5633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77C8-BFDE-4574-ACA0-DFAB2563B4F8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8611-0CE8-42ED-AF24-7AB9B052BACC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08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21EC-E9E6-4558-A0B1-0DE93DC94F68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312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9696-658A-40A1-AAC4-4224977F2C0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96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8E35-6715-4BD2-8DD4-4B56DFEB1A5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0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C3C-8C9A-46A6-9E12-B8ACFBDA874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480-FC64-40D5-9C38-EB7162FED5A0}" type="datetime1">
              <a:rPr lang="en-US" smtClean="0"/>
              <a:t>9/18/2023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55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758-8316-40D3-BF99-7AF4C3BBF29C}" type="datetime1">
              <a:rPr lang="en-US" smtClean="0"/>
              <a:t>9/18/2023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78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59AC-FFD8-414A-A23E-AEB36C72899B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5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64CE-D729-40DD-ADB9-F69BE1C002B8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2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A6F1-5A37-474C-AF06-70AB9B880F6C}" type="datetime1">
              <a:rPr lang="en-US" smtClean="0"/>
              <a:t>9/18/2023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6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81D7-7A29-4974-9FD4-8C04E598B943}" type="datetime1">
              <a:rPr lang="en-US" smtClean="0"/>
              <a:t>9/18/2023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4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8D6EBB-7694-412D-B40B-08C8D8CC4A31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28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/IBM_Data_Science_Professional_Certification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/IBM_Data_Science_Professional_Certification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/IBM_Data_Science_Professional_Certification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/IBM_Data_Science_Professional_Certification/blob/main/Interactive%20Visual%20Analytics%20with%20Folium-checkpoint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/IBM_Data_Science_Professional_Certification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amanjakaramasondrano/IBM_Data_Science_Professional_Certification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#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ndriamanjakaramasondrano/IBM_Data_Science_Professional_Certification/blob/main/Data%20Collection%20with%20Web%20Scraping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ndriamanjakaramasondrano/IBM_Data_Science_Professional_Certification/blob/main/Data%20Collection%20Api%20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85801" y="1622485"/>
            <a:ext cx="10896600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 algn="ctr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81203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fr-FR" sz="2400" spc="-175" dirty="0">
                <a:solidFill>
                  <a:srgbClr val="616E52"/>
                </a:solidFill>
                <a:latin typeface="Arial"/>
                <a:cs typeface="Arial"/>
              </a:rPr>
              <a:t>RAMASONDRANO Andriamanjaka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https://github.com/andriamanjakaramasondrano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fr-FR" sz="2400" spc="130" dirty="0">
                <a:solidFill>
                  <a:srgbClr val="616E52"/>
                </a:solidFill>
                <a:latin typeface="Arial"/>
                <a:cs typeface="Arial"/>
              </a:rPr>
              <a:t>19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fr-FR" sz="2400" spc="130" dirty="0">
                <a:solidFill>
                  <a:srgbClr val="616E52"/>
                </a:solidFill>
                <a:latin typeface="Arial"/>
                <a:cs typeface="Arial"/>
              </a:rPr>
              <a:t>09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fr-F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3198CB-FAF5-C713-FB57-EA51968C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200" y="6446835"/>
            <a:ext cx="5911517" cy="365125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72E9F8-A9FC-A0BB-D0BF-F530037D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89" y="2362200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505200" y="1063736"/>
            <a:ext cx="8458200" cy="473052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fr-F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fr-FR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fr-FR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https://github.com/andriamanjakaramasondrano/IBM_Data_Science_Professional_Certification/blob/main/Data%20wrangling%20.ipynb</a:t>
            </a:r>
            <a:r>
              <a:rPr lang="fr-FR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76649B-4A36-234C-B842-AFBCF273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438400"/>
            <a:ext cx="2971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05200" y="1300479"/>
            <a:ext cx="8001000" cy="448007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https://github.com/andriamanjakaramasondrano/IBM_Data_Science_Professional_Certification/blob/main/EDA%20with%20Visualization.ipynb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F0611D-351D-BEE1-B2D4-2DDC94A5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1329154"/>
            <a:ext cx="3276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67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EDA </a:t>
            </a:r>
            <a:r>
              <a:rPr lang="fr-FR" sz="2800" spc="-67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</a:t>
            </a:r>
            <a:r>
              <a:rPr sz="2800" spc="-4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</a:t>
            </a:r>
            <a:r>
              <a:rPr sz="2800" spc="-28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800" spc="-77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05200" y="1143000"/>
            <a:ext cx="822960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https://github.com/andriamanjakaramasondrano/IBM_Data_Science_Professional_Certification/blob/main/EDA%20with%20SQL.ipynb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468996-4C53-CCA6-20B5-74056A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259395"/>
            <a:ext cx="3048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81401" y="1147166"/>
            <a:ext cx="8153400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https://github.com/andriamanjakaramasondrano/IBM_Data_Science_Professional_Certification/blob/main/Interactive%20Visual%20Analytics%20with%20Folium-checkpoint.ipynb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C45180-394F-9EFA-7327-8441DCCC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67000"/>
            <a:ext cx="31066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57868" y="304800"/>
            <a:ext cx="8329295" cy="478695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https://github.com/andriamanjakaramasondrano/IBM_Data_Science_Professional_Certification/blob/main/spacex_dash_app.py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E6684-D677-0800-37ED-06EF8C15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72" y="1050648"/>
            <a:ext cx="31947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030" y="2892955"/>
            <a:ext cx="3362027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https://github.com/andriamanjakaramasondrano/IBM_Data_Science_Professional_Certification/blob/main/Machine%20Learning%20Prediction.ipynb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5" name="Espace réservé du pied de page 54">
            <a:extLst>
              <a:ext uri="{FF2B5EF4-FFF2-40B4-BE49-F238E27FC236}">
                <a16:creationId xmlns:a16="http://schemas.microsoft.com/office/drawing/2014/main" id="{942CAAC6-B282-C84D-1F6A-9A96FE23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9" y="2554062"/>
            <a:ext cx="2947482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57601" y="4982906"/>
            <a:ext cx="8001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63" y="1162368"/>
            <a:ext cx="5963918" cy="335470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23C50-600E-869E-BA87-8963200F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FEA91-3549-CD76-1230-433AACA4D1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54C9830-512E-B4B4-502E-E39ED6A4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FAB55C-5B71-9033-26AB-1A93966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222439" y="4264253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29200" y="2168423"/>
            <a:ext cx="4800600" cy="3010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</a:t>
            </a:r>
            <a:r>
              <a:rPr lang="fr-FR" sz="2200" spc="-15" dirty="0">
                <a:solidFill>
                  <a:srgbClr val="BB562C"/>
                </a:solidFill>
                <a:latin typeface="Carlito"/>
                <a:cs typeface="Carlito"/>
              </a:rPr>
              <a:t>5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)</a:t>
            </a:r>
            <a:endParaRPr lang="fr-FR" sz="2200" spc="-1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fr-FR" sz="2200" spc="-15" dirty="0">
                <a:solidFill>
                  <a:srgbClr val="BB562C"/>
                </a:solidFill>
                <a:latin typeface="Carlito"/>
                <a:cs typeface="Carlito"/>
              </a:rPr>
              <a:t>ABSTRACT 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CA2A85-C3A2-B673-5130-9F56FD3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E95CF-5777-758E-A900-B81EB6E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E9616E08-21DE-43CC-BC09-C3A01EE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72A31268-2014-C42A-B67A-AD1E60CB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791DACF-52D6-5C5E-EBFE-6FC3C31B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4180E8C-B181-E98C-19EA-A7CC5FEC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6354B-1B75-A4A4-E987-129AEE906C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040745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9268" y="3517433"/>
            <a:ext cx="7713132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561144"/>
            <a:ext cx="8001000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72F3D74-8FEB-932F-F448-F9E4B7C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46" y="2318731"/>
            <a:ext cx="3200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2305" y="4768034"/>
            <a:ext cx="7713132" cy="3302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838911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F1BFB5E-6CE4-1BEC-C57A-FBF99608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967952"/>
            <a:ext cx="305254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733800" y="3657600"/>
            <a:ext cx="8077200" cy="106375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9268" y="974138"/>
            <a:ext cx="7777864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B1C31BB-A0C0-ACE6-59B8-2E556419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905000"/>
            <a:ext cx="299647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9268" y="3869369"/>
            <a:ext cx="7722234" cy="135062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4650" y="543559"/>
            <a:ext cx="772223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A8D6117-BB3F-7DCF-649F-8EE1D213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8817" y="1816027"/>
            <a:ext cx="3066818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50998" y="4238185"/>
            <a:ext cx="7848600" cy="18092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 algn="just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1223161"/>
            <a:ext cx="8382000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98C27FA-BF37-1C73-1634-9B3143ED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0" y="990600"/>
            <a:ext cx="8153400" cy="426328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063CC-33DB-F4F1-3350-7DE73BE6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7682BE-403D-5F6C-4929-512813E6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752600"/>
            <a:ext cx="3276600" cy="293804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algn="ctr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1133" y="4538562"/>
            <a:ext cx="7741267" cy="6047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9268" y="1294015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307AF00-8B07-43A3-6E00-49F3F878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478243"/>
            <a:ext cx="353047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30473" y="3848872"/>
            <a:ext cx="8229600" cy="2257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lang="fr-FR" sz="200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400" y="462672"/>
            <a:ext cx="8229600" cy="3136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DFD898D-F368-1E73-DBE8-45A81C8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0" y="210355"/>
            <a:ext cx="8001000" cy="43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2345" y="2028651"/>
            <a:ext cx="32789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29000" y="4566650"/>
            <a:ext cx="8763000" cy="15209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A0486CB-6D70-A50F-D8D8-94D2781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519465"/>
            <a:ext cx="320187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81400" y="3603943"/>
            <a:ext cx="8077200" cy="13362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14919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80BE1C-B960-8723-11E7-1C43B0E3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960575"/>
            <a:ext cx="3200400" cy="232435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algn="ctr">
              <a:lnSpc>
                <a:spcPts val="4400"/>
              </a:lnSpc>
              <a:spcBef>
                <a:spcPts val="875"/>
              </a:spcBef>
            </a:pPr>
            <a:r>
              <a:rPr sz="32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sz="32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z="3200" spc="-8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Landings  </a:t>
            </a:r>
            <a:r>
              <a:rPr sz="3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2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2010-06-04 </a:t>
            </a:r>
            <a:r>
              <a:rPr sz="32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2017-03-20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9268" y="3232404"/>
            <a:ext cx="7713131" cy="179946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399" y="478595"/>
            <a:ext cx="7620000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F74CB4F-BB27-7347-9231-47921333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87BBF-BBFE-F7C5-8F85-5ACFF00955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06373" y="4495800"/>
            <a:ext cx="8228428" cy="91948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699821"/>
            <a:ext cx="830580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A91257-A353-95B0-34B0-C0B14CAE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81400" y="4245165"/>
            <a:ext cx="762000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4572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3E76A-B041-92E1-3E06-5830C0C4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3383" y="4288234"/>
            <a:ext cx="8135217" cy="131228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0153" y="681934"/>
            <a:ext cx="8138447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36526" y="2643378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14371F2-DA9A-5C71-6566-3BE33A15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604C2A-B068-AD01-AE80-3D2F79C76C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6322" y="741044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F8DDCE8-37F6-74ED-E603-8B764900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9BB534D-15D4-B408-FB5D-F1CCDC0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4</a:t>
            </a:fld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15691" y="3558692"/>
            <a:ext cx="8042909" cy="1705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0" y="721170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0" y="907161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5C8CDC1-3AAC-80B2-E652-BD6D3A5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81401" y="4242860"/>
            <a:ext cx="7696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5107" y="732852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3553967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4325" y="971437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359A5D-8333-1333-C81A-61B1749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9" y="1808890"/>
            <a:ext cx="3099881" cy="323107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11062" y="4286016"/>
            <a:ext cx="8223738" cy="14542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451066"/>
            <a:ext cx="8077200" cy="3663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497FC1-FDD7-5893-5E0A-58925CCE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9588980-DD5B-52B2-A0EF-51C74138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99" y="2958960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05200" y="1447800"/>
            <a:ext cx="8261350" cy="434606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479E0-312D-B9A7-639F-60A85B55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99" y="2958960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pc="-670" dirty="0"/>
              <a:t>ABSTRACT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94649" y="2223502"/>
            <a:ext cx="8261350" cy="203773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tabLst>
                <a:tab pos="196215" algn="l"/>
              </a:tabLst>
            </a:pP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Developing a machine learning model, learning from design, collecting data, then arranging the data, analyzing the data, visualizing the data with diagrams, implementing the models to make predictions or classifications is not a simple matter.</a:t>
            </a:r>
          </a:p>
          <a:p>
            <a:pPr marL="1206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tabLst>
                <a:tab pos="196215" algn="l"/>
              </a:tabLst>
            </a:pP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We've learned a solid, practical knowledge base in the process.</a:t>
            </a:r>
          </a:p>
          <a:p>
            <a:pPr marL="1206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tabLst>
                <a:tab pos="196215" algn="l"/>
              </a:tabLst>
            </a:pP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Keywords : ML, Data wrangling, data visualization, python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479E0-312D-B9A7-639F-60A85B55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0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031" y="2672080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30294" y="1922498"/>
            <a:ext cx="7723506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F357C-5144-BBA8-42DC-CF7024FB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600" y="16764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7519C-9A6D-59FC-CCDA-00FD4FE3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E5554-3792-16DB-01E9-A1A23FB5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5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181786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8460" y="3433586"/>
            <a:ext cx="993394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8ADF7-3082-E81B-179C-3D5E6BCCED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63A6F-F0EE-C20D-C3E2-D6AD28F224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6</a:t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6342" y="2104050"/>
            <a:ext cx="331294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1815848"/>
            <a:ext cx="8153400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3D7C2-91C3-7E87-6CD6-846CFFFF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BAAD3-6908-7BAC-CFFE-FD8129BF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7</a:t>
            </a:fld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8601" y="5215508"/>
            <a:ext cx="3753610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https://github.com/andriamanjakaramasondrano/IBM_Data_Science_Professional_Certification/blob/main/Data%20Collection%20with%20Web%20Scraping.ipynb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5" name="Espace réservé du pied de page 54">
            <a:extLst>
              <a:ext uri="{FF2B5EF4-FFF2-40B4-BE49-F238E27FC236}">
                <a16:creationId xmlns:a16="http://schemas.microsoft.com/office/drawing/2014/main" id="{0BBD4CD5-6029-71CC-409A-BDEEB31F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79440" y="6252718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5FF5ABD6-62B7-DAF7-F1DC-013529FD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8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0" y="4830826"/>
            <a:ext cx="3869269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https://github.com/andriamanjakaramasondrano/IBM_Data_Science_Professional_Certification/blob/main/Data%20Collection%20Api%20.ipynb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lang="en-IN" sz="1500" dirty="0">
              <a:latin typeface="Carlito"/>
              <a:cs typeface="Carlito"/>
            </a:endParaRPr>
          </a:p>
        </p:txBody>
      </p:sp>
      <p:sp>
        <p:nvSpPr>
          <p:cNvPr id="48" name="Espace réservé du pied de page 47">
            <a:extLst>
              <a:ext uri="{FF2B5EF4-FFF2-40B4-BE49-F238E27FC236}">
                <a16:creationId xmlns:a16="http://schemas.microsoft.com/office/drawing/2014/main" id="{C584CEFC-DC52-3D7F-8A51-BC597FFC8F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2177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49" name="Espace réservé du numéro de diapositive 48">
            <a:extLst>
              <a:ext uri="{FF2B5EF4-FFF2-40B4-BE49-F238E27FC236}">
                <a16:creationId xmlns:a16="http://schemas.microsoft.com/office/drawing/2014/main" id="{9CC70B9C-CADF-D94E-7DDA-F1DCE53E26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fr-FR" smtClean="0"/>
              <a:t>9</a:t>
            </a:fld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925</TotalTime>
  <Words>2922</Words>
  <Application>Microsoft Office PowerPoint</Application>
  <PresentationFormat>Grand écran</PresentationFormat>
  <Paragraphs>299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7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Corbel</vt:lpstr>
      <vt:lpstr>Times New Roman</vt:lpstr>
      <vt:lpstr>Wingdings 2</vt:lpstr>
      <vt:lpstr>Cadre</vt:lpstr>
      <vt:lpstr>Présentation PowerPoint</vt:lpstr>
      <vt:lpstr>Outline </vt:lpstr>
      <vt:lpstr>Executive Summary </vt:lpstr>
      <vt:lpstr>Introduction</vt:lpstr>
      <vt:lpstr>Methodology </vt:lpstr>
      <vt:lpstr>Présentation PowerPoint</vt:lpstr>
      <vt:lpstr>Data Collection Overview</vt:lpstr>
      <vt:lpstr>Filter data to only  include Falcon 9  launches</vt:lpstr>
      <vt:lpstr>Présentation PowerPoint</vt:lpstr>
      <vt:lpstr>Data Wrangling</vt:lpstr>
      <vt:lpstr>EDA with Data Visualization</vt:lpstr>
      <vt:lpstr>EDA                      with SQL</vt:lpstr>
      <vt:lpstr>Build an interactive map with Folium</vt:lpstr>
      <vt:lpstr>Build a Dashboard with Plotly Dash</vt:lpstr>
      <vt:lpstr>Predictive analysis (Classification)</vt:lpstr>
      <vt:lpstr>Results </vt:lpstr>
      <vt:lpstr>Présentation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Présentation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Classification Accuracy</vt:lpstr>
      <vt:lpstr>Confusion Matrix</vt:lpstr>
      <vt:lpstr>CONCLUSION</vt:lpstr>
      <vt:lpstr>ABSTRACT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HP</cp:lastModifiedBy>
  <cp:revision>47</cp:revision>
  <dcterms:created xsi:type="dcterms:W3CDTF">2021-08-26T16:53:12Z</dcterms:created>
  <dcterms:modified xsi:type="dcterms:W3CDTF">2023-09-19T05:04:38Z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