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70" r:id="rId12"/>
    <p:sldId id="269" r:id="rId13"/>
    <p:sldId id="271" r:id="rId14"/>
    <p:sldId id="267" r:id="rId15"/>
    <p:sldId id="262" r:id="rId16"/>
    <p:sldId id="25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2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3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3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8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184E-53F1-4AAF-9B18-E51C19AE7578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C1DB-DC78-4764-816F-E982786A0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332656"/>
            <a:ext cx="7054552" cy="9635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Рассмотрим возможные причины</a:t>
            </a:r>
            <a:r>
              <a:rPr lang="en-US" sz="2000" dirty="0" smtClean="0"/>
              <a:t>, </a:t>
            </a:r>
            <a:r>
              <a:rPr lang="ru-RU" sz="2000" dirty="0" smtClean="0"/>
              <a:t>по которым потребовалось исследование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4" name="AutoShape 2" descr="data:image/png;base64,iVBORw0KGgoAAAANSUhEUgAAAXgAAAEVCAYAAADq9/4iAAAABHNCSVQICAgIfAhkiAAAAAlwSFlzAAALEgAACxIB0t1+/AAAADh0RVh0U29mdHdhcmUAbWF0cGxvdGxpYiB2ZXJzaW9uMy4yLjIsIGh0dHA6Ly9tYXRwbG90bGliLm9yZy+WH4yJAAAS1klEQVR4nO3dfbCnZV3H8ffHZZEnEZFjMSJujoiZhuCJSgsBpRBQyhyVFETTnbFUbJoUyyzNDCsbtcJan0BF0SxExccsNWYU3cUNQdAQEUiMJcEVkqfl2x/3vXF2OXt+5+k+v3Oufb9mzpzf/cDv+s5cy2euc93Xfd+pKiRJ7bnPuAuQJA3DgJekRhnwktQoA16SGmXAS1Kjdhl3AVPtt99+tWbNmnGXIUkrxoYNG26sqonpji2rgF+zZg3r168fdxmStGIk+e6OjjlFI0mNMuAlqVEGvCQ1yoCXpEYZ8JLUKANekho1aMAn2SfJh5NckeTyJL84ZHuSpHsMvQ7+LcCnquoZSXYF9hi4PUlSb7CAT7I3cARwKkBV3QHcMVR7kqRtDTmCfxiwCXh3kkOADcBpVXXr1JOSrAXWAhx44IEDlrOtNadfsGRtjcPVZxw/7hIkjdmQc/C7AIcBb6uqQ4FbgdO3P6mq1lXVZFVNTkxM+zgFSdI8DBnw1wHXVdVF/faH6QJfkrQEBgv4qvo+cG2Sg/tdTwK+MVR7kqRtDb2K5qXAOf0KmquA5w/cniSpN2jAV9VGYHLINiRJ0/NOVklqlAEvSY0y4CWpUQa8JDXKgJekRhnwktQoA16SGmXAS1KjDHhJapQBL0mNMuAlqVEGvCQ1yoCXpEYZ8JLUKANekhplwEtSowx4SWqUAS9JjTLgJalRBrwkNcqAl6RGGfCS1CgDXpIaZcBLUqMMeElq1C5DfnmSq4EfAVuAu6pqcsj2JEn3GDTge0dV1Y1L0I4kaQqnaCSpUUMHfAGfSbIhydrpTkiyNsn6JOs3bdo0cDmStPMYOuCfUFWHAU8BfifJEdufUFXrqmqyqiYnJiYGLkeSdh6DBnxVfa//fQNwHnD4kO1Jku4xWMAn2TPJ/bZ+Bn4FuHSo9iRJ2xpyFc1PAOcl2drO+6vqUwO2J0maYrCAr6qrgEOG+n5J0sxcJilJjTLgJalRBrwkNcqAl6RGGfCS1CgDXpIaZcBLUqMMeElqlAEvSY0y4CWpUQa8JDXKgJekRhnwktQoA16SGmXAS1KjDHhJapQBL0mNMuAlqVEGvCQ1yoCXpEYZ8JLUKANekhplwEtSowx4SWqUAS9JjTLgJalRgwd8klVJvpbk40O3JUm6x1KM4E8DLl+CdiRJUwwa8EkOAI4H3jFkO5Kkext6BP9m4BXA3Ts6IcnaJOuTrN+0adPA5UjSzmOwgE9yAnBDVW2Y6byqWldVk1U1OTExMVQ5krTTmXPAJ9ktyd6zOPUJwNOSXA2cCxyd5H1zbU+SND9zCvgkLwQ+DVyQ5A0znVtVr6qqA6pqDfBs4F+r6rnzrlSSNCczBnySp26368lV9cSq+mW6i6eSpGVq1Aj+kCTnJzmk374kyTn9VMtls22kqj5fVSfMu0pJ0pztMtPBqnp9kp8EXpcE4DXAXsAeVXXJEtQnSZqnGQO+dyvwcuAgYB3wVeAvhyxKkrRwo+bgXw9cAHwOOKqqngb8B91F1pOXoD5J0jyNmoM/oaqOAB4PnAJQVR8FfhXYd+DaJEkLMGqK5tIk7wV2B76wdWdV3QW8ZcjCJEkLM+oi63OTPAa4s6quWKKaJEmLYDYXWa8Bjk1yHFDA94BPV9XNg1YmSVqQURdZTwEuBo4E9gD2BI4CNvTHJEnL1KgR/B8Cj9t+tJ7kAcBFwHuGKkyStDCjVtGEblpme3f3xyRJy9SoEfyfARcn+Qxwbb/vQOAY4E+HLEyStDAzjuCr6mxgkm6J5O3AHcDngcmqOmvo4iRJ8zdyFU1V3QScm2TfbrNuGr4sSdJCjVpFc2CSc5PcQHdR9atJbuj3rVmKAiVJ8zPqIusHgfOA/avqoKp6OLA/8BG6tzRJkpapUQG/X1V9sKq2bN1RVVuq6lzggcOWJklaiFFz8BuSnAmczT2raB4CPA/42pCFSZIWZlTAnwL8FvBa4MF0a9+vBT4GvHPY0iRJCzHqYWN3AG/rfyRJK8ioOfgdSvKaxSxEkrS45h3wwAsXrQpJ0qKbcYomyeYdHaJ7CYgkaZkadZH1ZuDnquq/tz+Q5NppzpckLROjpmjeAzx0B8fev8i1SJIW0ahVNK+e4dgrF78cSdJiGXmRNclp/e+XzuWLk+yW5CtJ/iPJZUleO98iJUlzN5t3st6S5PeB/5njd98OHF1VtyRZDVyY5JNV9eU5VylJmrNRT5P8Y+Bgupd7HDyXte/VuaXfXN3/TPd2KEnSAEa98OO1dC/5OAa4s6peN5cvT7IqyUbgBuCzVXXRNOesTbI+yfpNmzbN5eslSTOYzY1OX6yqf6d7k9Oc9E+efCxwAHB4kkdPc866qpqsqsmJiYm5NiFJ2oFRNzodBtzY//5B//v/VdXFs2mkqm5O8nngWODSedYqSZqDURdZ3zTDsQKO3tHBJBN00zo3J9kdeDLwxrmXKEmaj1Hr4I9awHfvD5ydZBXdVNCHqurjC/g+SdIcjJqiefpMx6vqn2c4dglw6DzrkiQt0Kgpmg8DG/sf6B4ytlUBOwx4SdJ4jQr43wCeBfwscD7wgaq6cvCqJEkLNmod/HlV9WzgicC3gTcluTDJE5ekOknSvM32hR+3AT8ENgN7ArsNVpEkaVGMush6FHAScDjwL8Bbqmr9UhQmSVqYUXPwnwMuAS4E7guckuSUrQer6mUD1iZJWoBRAf/8JalCkrToRt3odPbWz0n26nbVrYNXJUlasNm88OPFSa4Bvgtck+S7SX57+NIkSQsx6nnwrwaeChxZVQ+sqgcCRwFP6Y9JkpapUSP4k4GnV9VVW3f0n58JnLLD/0qSNHYjp2iq6rZp9v0YuHuQiiRJi2JUwF+X5Enb70xyNHD9MCVJkhbDqGWSLwPOT3IhsIHuAWM/BzwBOHHg2iRJCzDqWTSXAY8GvgisAR7Wf350f0yStEyNGsFvnYN/19R9/cu0n1NV5wxWmSRpQUYtk9w7yauS/G2SY9J5CbB1JY0kaZkaNYJ/L3AT8CXgRcArgF2BE6tq40z/oSRpvEYF/MOq6jEASd4B3AgcWFU/GrwySdKCjFomeefWD1W1BfiO4S5JK8OoEfwhSTb3nwPs3m+H7sFjew9anSRp3kY9TXLVUhUiSVpcs31lnyRphTHgJalRBrwkNcqAl6RGDRbwSR6S5N+SXJ7ksiSnDdWWJOneRj6LZgHuAn6vqi5Ocj9gQ5LPVtU3BmxTktQbbARfVddX1cX95x8BlwMPHqo9SdK2lmQOPska4FDgommOrU2yPsn6TZs2LUU5krRTGDzgk+wF/BPw8qravP3xqlpXVZNVNTkxMTF0OZK00xg04JOspgv3c6rqn4dsS5K0rSFX0QR4J3B5Vf31UO1IkqY35Aj+CcDJwNFJNvY/xw3YniRpisGWSVbVhXRPnZQkjYF3skpSowx4SWqUAS9JjTLgJalRBrwkNcqAl6RGGfCS1CgDXpIaZcBLUqMMeElqlAEvSY0a8pV90mDWnH7BuEsY1NVnHD/uEtQAR/CS1CgDXpIaZcBLUqMMeElqlAEvSY0y4CWpUQa8JDXKgJekRhnwktQoA16SGmXAS1KjDHhJapQBL0mNGizgk7wryQ1JLh2qDUnSjg05gj8LOHbA75ckzWCwgK+qLwI/GOr7JUkzG/scfJK1SdYnWb9p06ZxlyNJzRh7wFfVuqqarKrJiYmJcZcjSc0Ye8BLkoZhwEtSo4ZcJvkB4EvAwUmuS/JbQ7UlSbq3XYb64qo6aajvliSN5hSNJDXKgJekRhnwktQoA16SGmXAS1KjDHhJapQBL0mNGmwdvCTtyJrTLxh3CYO5+ozjx13C/3MEL0mNMuAlqVEGvCQ1yoCXpEYZ8JLUKANekhplwEtSowx4SWqUAS9JjTLgJalRBrwkNcqAl6RGGfCS1CgDXpIaZcBLUqMMeElqlAEvSY0y4CWpUYMGfJJjk3wzyZVJTh+yLUnStgYL+CSrgL8DngI8CjgpyaOGak+StK0hR/CHA1dW1VVVdQdwLnDigO1JkqbYZcDvfjBw7ZTt64Cf3/6kJGuBtf3mLUm+OWBN47QfcONSNZY3LlVLOw37b2Vbsv4bQ989dEcHhgz4TLOv7rWjah2wbsA6loUk66tqctx1aH7sv5VtZ+2/IadorgMeMmX7AOB7A7YnSZpiyID/KnBQkp9KsivwbOCjA7YnSZpisCmaqroryUuATwOrgHdV1WVDtbcCND8N1Tj7b2XbKfsvVfeaFpckNcA7WSWpUQa8JDXKgB+jJNMtJdUKYf9puTPgxyDJAUnuT3fxWStMkockeQD234rVP0qleV5kXWJJngb8LnA9cAmwsao+Nd6qNFtJfg14JbAZ+DLw1ar6+Hir0mz0/+8dXVUv77dXVdWWMZc1qCHvZNV2khwI/CnwHOBO4DjgVUnuW1Xnj7U4jZRkP7r+exFwK3AY8KIk96uqD4y1OM0oyeF0Dz/cK8mDquo3q2pL6yHvFM3S2hO4saourapvAl8CbgKel+SJ4y1Ns3AX8E26v7q+DnwEeBfwzCTHjrUyjbIv8LKqegDw00k+ALA15Mdb2nAM+CVUVZcDNyf5hyR7Ak8FrgS+CKwZZ20arapuBm4H3tdv/5Cu7z4BPA688Lpc9dOgX+o3DwMekeSD/bEtSX5ibMUNyDn4gSU5CNhcVf/dbz8ceCOwBbhPVT0jyZPpnqh5Ust/Lq5ESY4EDgL2rKo3J7kv8HbgB1Pmcg8F/gx4ZlXdMrZitY0pfbd7Vb2137drVd3Rj9q/AlxMd7f9EcArq+rH46p3CI7gB5TkROBzwGuSPBSgqq6sqt8AXgA8sz/1ALo5XUd/y0iS44AzgdXAaUneVlW304X5PknOS7IP3Qtt9ujP0zKwXd+9PMmZAH24r66qLVX1OOBZwD8Ab28t3MER/GD6ZZDnAFcANwA/Cby5qq7Z7ry1wO8AJ1fVJUteqKbVXxA/F/ijqvpc358XAKcC3wZ2o7totyvwSOCFVbVxTOVqih303ceBFwLfqj70+hH+u4ETWn1OlqtoBlJVP0zyUuB/6ALgRLqRxFur6uopp/4v3Z/2rb7oZKW6HXh9HxC70vXTj4EHVdWV/ecXJNkNWFVVt46xVm1rur67Ddi3th3R7g4c0/dnk5yiWWRJDkxy3yR7VtV3qmpzVX2F7lHJtwEvS3KfJIcn2buq3me4Lx99/60GbqqqT0D3Z31V3QlcRXfthCSPT3KfqrrNcF8eZtF3d/fn/UJ/7JMthzsY8IsqyfF0Kyr+Bnh3koO3Hquqi4Dz6W5wuhD4DLDPOOrU9Kb035nAe5M8st+/a3/K/YE9kpwEvAd40FgK1b3Mse/el2T/8VS6tJyiWQT90rgDgDOAlwCXA88F/i3JMVvn96rqov4f2P7AL20/H6/xmKH//nVq/wH/BfwB3bz7iVX1/XHUq3ssoO+uH0e9S82AXwRVVUm+R7fO9j+BG6rqTUnuBD6T5Kiq+lb//JKjgKdX1aXjrFn3mEX/Hd1Po30feAbwq1V1xRhLVs++m5mraBaoX9f+ALo5vjOBDVX1F1OOv4JuGd1vV9X/Jtmtqm4bT7Xa3iz772foHk9wCPD9qrp2HLVqW/bdaI7gFyDJCcAb6B438HW6ZZFv7Z9v8ef9aR8CXkW36gK6K/xaBubQf39YVXfQvWdYy4B9NzsG/DwleTzwV3R3n34tyTrgcODxwJf7O+XOBX6J7jb2feiu7vsn0zIwx/47NMm+VfWD8VWsrey72XOKZp76f2SPqKqz+u0J4KyqOj7Jw4BX0y2LPBx4fv9wKi0T9t/KZd/NngE/T/0oYc+q2tx/3h/4GHBcVV3fP5rgv/pzfjjOWnVv9t/KZd/Nnuvg56l/lsXmfjPAzXQPoLo+yXPplmSt3tn/gS1X9t/KZd/NniP4RZTkLLobmX4FOHVn/tNwJbL/Vi77bnoG/CLob7ZYTXeTxWrgSVX1n+OtSrNl/61c9t3MDPhFlORUund0NvlkutbZfyuXfTc9A34RJYnLIFcu+2/lsu+mZ8BLUqNcRSNJjTLgJalRBrwkNcqAl6RGGfCS1CgDXpIa5eOCJSDJGrq7Ibe+AP0S4Gy6x9LuQvc88RdX1e39+ZfSDZDuAB5eVXstccnSSAa8dI9vV9VjAZLsRvcKuCf1r1t8D/Bi4M39uavoXv92TZJbxlOuNDOnaKTpHQx8p6q+1W+fDRwx5fhewE75EgmtHAa8NL3s8EA3ut+9qhy5a1kz4KXpXQGs6V/sDHAy8IX+868DnxpLVdIcGPDSNKrqNuD5wD8m+TpwN/D3SSaBdwJHJtmYZCOwe5LXjbFcaVo+bEyagyRHAkdW1Z9M2bcX8LdVdeqYypKm5SoaaW6+Ady43b7bgLeNoRZpRo7gJalRzsFLUqMMeElqlAEvSY0y4CWpUQa8JDXq/wDAplMcKcfE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46" y="1831804"/>
            <a:ext cx="2637579" cy="20553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45" y="1826342"/>
            <a:ext cx="2583314" cy="20347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1831805"/>
            <a:ext cx="2728742" cy="202924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99592" y="4077072"/>
            <a:ext cx="5724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/>
              <a:t>Получается, что расходы от года к году наращиваются, а средний доход по рекламному ролику падает, на графике рентабельности трат(</a:t>
            </a:r>
            <a:r>
              <a:rPr lang="en-US" sz="1600" dirty="0" smtClean="0"/>
              <a:t>ROMI</a:t>
            </a:r>
            <a:r>
              <a:rPr lang="ru-RU" sz="1600" dirty="0" smtClean="0"/>
              <a:t>) это еще более очевидно.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Следовательно, есть ожидания, что анализ данных  поможет в дальнейшем минимизировать расходы и максимизировать доход.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742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 </a:t>
            </a:r>
            <a:r>
              <a:rPr lang="ru-RU" sz="2000" dirty="0" smtClean="0"/>
              <a:t>Как зависит </a:t>
            </a:r>
            <a:r>
              <a:rPr lang="en-US" sz="2000" dirty="0" smtClean="0"/>
              <a:t>ROMI  </a:t>
            </a:r>
            <a:r>
              <a:rPr lang="ru-RU" sz="2000" dirty="0" smtClean="0"/>
              <a:t>от количества </a:t>
            </a:r>
            <a:r>
              <a:rPr lang="ru-RU" sz="2000" dirty="0" err="1" smtClean="0"/>
              <a:t>лайков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/>
              <a:t>Средний</a:t>
            </a:r>
            <a:r>
              <a:rPr lang="en-US" sz="1600" dirty="0"/>
              <a:t> </a:t>
            </a:r>
            <a:r>
              <a:rPr lang="en-US" sz="1600" dirty="0" smtClean="0"/>
              <a:t>ROMI </a:t>
            </a:r>
            <a:r>
              <a:rPr lang="ru-RU" sz="1600" dirty="0" smtClean="0"/>
              <a:t> у видео далеко не с самым большим количеством </a:t>
            </a:r>
            <a:r>
              <a:rPr lang="ru-RU" sz="1600" dirty="0" err="1" smtClean="0"/>
              <a:t>лайков</a:t>
            </a:r>
            <a:r>
              <a:rPr lang="ru-RU" sz="1600" dirty="0" smtClean="0"/>
              <a:t> . Это говорит о том что вложения в большие раскрученные каналы могут быть  слишком большими относительно полученной прибыли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6873" y="1583214"/>
            <a:ext cx="53914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Разобьем количество </a:t>
            </a:r>
            <a:r>
              <a:rPr lang="ru-RU" sz="1400" dirty="0" err="1" smtClean="0"/>
              <a:t>лайков</a:t>
            </a:r>
            <a:r>
              <a:rPr lang="ru-RU" sz="1400" dirty="0" smtClean="0"/>
              <a:t> на 4 диапазона: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лайков</a:t>
            </a:r>
            <a:r>
              <a:rPr lang="ru-RU" sz="1400" dirty="0" smtClean="0"/>
              <a:t> меньше 5462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лайков</a:t>
            </a:r>
            <a:r>
              <a:rPr lang="ru-RU" sz="1400" dirty="0" smtClean="0"/>
              <a:t> от 5462 до 13814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лайков</a:t>
            </a:r>
            <a:r>
              <a:rPr lang="ru-RU" sz="1400" dirty="0" smtClean="0"/>
              <a:t> от 13814 до 25295</a:t>
            </a:r>
          </a:p>
          <a:p>
            <a:r>
              <a:rPr lang="ru-RU" sz="1400" dirty="0" smtClean="0"/>
              <a:t>-      </a:t>
            </a:r>
            <a:r>
              <a:rPr lang="ru-RU" sz="1400" dirty="0" err="1" smtClean="0"/>
              <a:t>лайков</a:t>
            </a:r>
            <a:r>
              <a:rPr lang="ru-RU" sz="1400" dirty="0" smtClean="0"/>
              <a:t> больше 25295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06" y="2154115"/>
            <a:ext cx="3438574" cy="32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 </a:t>
            </a:r>
            <a:r>
              <a:rPr lang="ru-RU" sz="2000" dirty="0" smtClean="0"/>
              <a:t>Как зависит средний Доход</a:t>
            </a:r>
            <a:r>
              <a:rPr lang="en-US" sz="2000" dirty="0" smtClean="0"/>
              <a:t>  </a:t>
            </a:r>
            <a:r>
              <a:rPr lang="ru-RU" sz="2000" dirty="0" smtClean="0"/>
              <a:t>от количества </a:t>
            </a:r>
            <a:r>
              <a:rPr lang="ru-RU" sz="2000" dirty="0" err="1" smtClean="0"/>
              <a:t>лайков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/>
              <a:t>Этот график подтверждает гипотезу с прошлого слайда (</a:t>
            </a:r>
            <a:r>
              <a:rPr lang="en-US" sz="1600" dirty="0" smtClean="0"/>
              <a:t>ROMI)</a:t>
            </a:r>
            <a:r>
              <a:rPr lang="ru-RU" sz="1600" dirty="0" smtClean="0"/>
              <a:t>. Опять видно, что большие каналы вызывают падение дохода. Нужно делать ставку на каналы средней величины или на маленькие, но с вовлеченной аудиторией, близкие по специализации.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6873" y="1583214"/>
            <a:ext cx="53914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Разобьем количество </a:t>
            </a:r>
            <a:r>
              <a:rPr lang="ru-RU" sz="1400" dirty="0" err="1" smtClean="0"/>
              <a:t>лайков</a:t>
            </a:r>
            <a:r>
              <a:rPr lang="ru-RU" sz="1400" dirty="0" smtClean="0"/>
              <a:t> на 4 диапазона: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лайков</a:t>
            </a:r>
            <a:r>
              <a:rPr lang="ru-RU" sz="1400" dirty="0" smtClean="0"/>
              <a:t> меньше 5462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лайков</a:t>
            </a:r>
            <a:r>
              <a:rPr lang="ru-RU" sz="1400" dirty="0" smtClean="0"/>
              <a:t> от 5462 до 13814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лайков</a:t>
            </a:r>
            <a:r>
              <a:rPr lang="ru-RU" sz="1400" dirty="0" smtClean="0"/>
              <a:t> от 13814 до 25295</a:t>
            </a:r>
          </a:p>
          <a:p>
            <a:r>
              <a:rPr lang="ru-RU" sz="1400" dirty="0" smtClean="0"/>
              <a:t>-      </a:t>
            </a:r>
            <a:r>
              <a:rPr lang="ru-RU" sz="1400" dirty="0" err="1" smtClean="0"/>
              <a:t>лайков</a:t>
            </a:r>
            <a:r>
              <a:rPr lang="ru-RU" sz="1400" dirty="0" smtClean="0"/>
              <a:t> больше 25295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08" y="2156062"/>
            <a:ext cx="3222942" cy="31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02730"/>
              </p:ext>
            </p:extLst>
          </p:nvPr>
        </p:nvGraphicFramePr>
        <p:xfrm>
          <a:off x="1331640" y="1268760"/>
          <a:ext cx="2304256" cy="315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41147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Топ каналов</a:t>
                      </a:r>
                      <a:r>
                        <a:rPr lang="ru-RU" sz="1200" baseline="0" dirty="0" smtClean="0"/>
                        <a:t>  с доходом </a:t>
                      </a:r>
                      <a:r>
                        <a:rPr lang="en-US" sz="1200" baseline="0" dirty="0" smtClean="0"/>
                        <a:t> &gt;=8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InvestFuture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Варламов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Редакция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Dmitry </a:t>
                      </a:r>
                      <a:r>
                        <a:rPr lang="en-US" sz="1200" dirty="0" err="1" smtClean="0"/>
                        <a:t>Puchkov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Усачев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</a:t>
                      </a:r>
                      <a:r>
                        <a:rPr lang="ru-RU" sz="1200" dirty="0" smtClean="0"/>
                        <a:t>Люди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Асафьев 2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Артемий Лебедев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 поговорить</a:t>
                      </a:r>
                      <a:endParaRPr lang="ru-RU" sz="1200" dirty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Руслан Усачев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57640"/>
              </p:ext>
            </p:extLst>
          </p:nvPr>
        </p:nvGraphicFramePr>
        <p:xfrm>
          <a:off x="4716016" y="1340768"/>
          <a:ext cx="2448272" cy="35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330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Топ каналов</a:t>
                      </a:r>
                      <a:r>
                        <a:rPr lang="ru-RU" sz="1200" baseline="0" dirty="0" smtClean="0"/>
                        <a:t>  с </a:t>
                      </a:r>
                      <a:r>
                        <a:rPr lang="en-US" sz="1200" baseline="0" dirty="0" smtClean="0"/>
                        <a:t>ROMI &gt;=1000%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 </a:t>
                      </a:r>
                      <a:r>
                        <a:rPr lang="ru-RU" sz="1200" dirty="0" smtClean="0"/>
                        <a:t>роботов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Хауди</a:t>
                      </a:r>
                      <a:r>
                        <a:rPr lang="ru-RU" sz="1200" dirty="0" smtClean="0"/>
                        <a:t> Хо</a:t>
                      </a:r>
                      <a:endParaRPr lang="ru-RU" sz="1200" dirty="0"/>
                    </a:p>
                  </a:txBody>
                  <a:tcPr/>
                </a:tc>
              </a:tr>
              <a:tr h="333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 Developer Blog </a:t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Johe</a:t>
                      </a:r>
                      <a:r>
                        <a:rPr lang="en-US" sz="1200" dirty="0" smtClean="0"/>
                        <a:t> News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MyGap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АйТи</a:t>
                      </a:r>
                      <a:r>
                        <a:rPr lang="ru-RU" sz="1200" dirty="0" smtClean="0"/>
                        <a:t> Борода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Даша </a:t>
                      </a:r>
                      <a:r>
                        <a:rPr lang="ru-RU" sz="1200" dirty="0" err="1" smtClean="0"/>
                        <a:t>Снейл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Лана </a:t>
                      </a:r>
                      <a:r>
                        <a:rPr lang="ru-RU" sz="1200" dirty="0" err="1" smtClean="0"/>
                        <a:t>Глушакова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Dmitry </a:t>
                      </a:r>
                      <a:r>
                        <a:rPr lang="en-US" sz="1200" dirty="0" err="1" smtClean="0"/>
                        <a:t>Puchkov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litobzor</a:t>
                      </a:r>
                      <a:endParaRPr lang="ru-RU" sz="1200" dirty="0"/>
                    </a:p>
                  </a:txBody>
                  <a:tcPr/>
                </a:tc>
              </a:tr>
              <a:tr h="19982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Pingvinus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47664" y="54868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Посмотрим на самые выгодные каналы: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5157192"/>
            <a:ext cx="6552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видим, каналы не пересекаются.  В дальнейшем нужно ориентироваться на пожелания заказчика, смотря  какой параметр он хочет максимизировать Доход или </a:t>
            </a:r>
            <a:r>
              <a:rPr lang="en-US" dirty="0" smtClean="0"/>
              <a:t>ROMI</a:t>
            </a:r>
            <a:r>
              <a:rPr lang="ru-RU" dirty="0" smtClean="0"/>
              <a:t>. Но в любом случае, в следующей рекламной компании </a:t>
            </a:r>
            <a:r>
              <a:rPr lang="ru-RU" smtClean="0"/>
              <a:t>надо смотреть на </a:t>
            </a:r>
            <a:r>
              <a:rPr lang="ru-RU" dirty="0" smtClean="0"/>
              <a:t>каналы из этого списка.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8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547664" y="548680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Обнаруженные взаимосвязи между признаками: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47664" y="2276872"/>
                <a:ext cx="2488110" cy="636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𝐶𝑃𝐿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Расход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Заявки_Факт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76872"/>
                <a:ext cx="2488110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40078" y="3186299"/>
                <a:ext cx="3600400" cy="64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2_Факт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Оплаты_Факт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Заявки_Факт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8" y="3186299"/>
                <a:ext cx="3600400" cy="642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31640" y="4221088"/>
                <a:ext cx="3600400" cy="64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ru-RU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_</m:t>
                      </m:r>
                      <m:r>
                        <a:rPr lang="ru-RU" b="0" i="1" smtClean="0">
                          <a:latin typeface="Cambria Math"/>
                        </a:rPr>
                        <m:t>Факт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Заявки_Факт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Визиты_Факт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221088"/>
                <a:ext cx="3600400" cy="6426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u-RU" sz="1800" dirty="0" smtClean="0"/>
              <a:t>-</a:t>
            </a:r>
            <a:r>
              <a:rPr lang="ru-RU" sz="1800" dirty="0"/>
              <a:t>  </a:t>
            </a:r>
            <a:r>
              <a:rPr lang="ru-RU" sz="1800" dirty="0" smtClean="0"/>
              <a:t>На  основе алгоритма </a:t>
            </a:r>
            <a:r>
              <a:rPr lang="en-US" sz="1800" dirty="0" err="1" smtClean="0"/>
              <a:t>CatBoostRegressor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>Обучена модель</a:t>
            </a:r>
            <a:r>
              <a:rPr lang="en-US" sz="1800" dirty="0" smtClean="0"/>
              <a:t> c </a:t>
            </a:r>
            <a:r>
              <a:rPr lang="ru-RU" sz="1800" dirty="0" smtClean="0"/>
              <a:t> точностью предсказания </a:t>
            </a:r>
            <a:r>
              <a:rPr lang="en-US" sz="1800" dirty="0" smtClean="0"/>
              <a:t>ROMI 88,69%</a:t>
            </a:r>
            <a:r>
              <a:rPr lang="ru-RU" sz="1800" dirty="0" smtClean="0"/>
              <a:t>;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52" y="2276872"/>
            <a:ext cx="2858500" cy="2049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991" y="1638741"/>
            <a:ext cx="250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График уменьшения Средней абсолютной процентной ошибки во время </a:t>
            </a:r>
            <a:r>
              <a:rPr lang="ru-RU" sz="1000" dirty="0" err="1" smtClean="0"/>
              <a:t>обученяи</a:t>
            </a:r>
            <a:r>
              <a:rPr lang="ru-RU" sz="1000" dirty="0" smtClean="0"/>
              <a:t> модели </a:t>
            </a:r>
            <a:r>
              <a:rPr lang="ru-RU" sz="1000" dirty="0"/>
              <a:t>(</a:t>
            </a:r>
            <a:r>
              <a:rPr lang="ru-RU" sz="1000" b="1" dirty="0"/>
              <a:t>MAPE</a:t>
            </a:r>
            <a:r>
              <a:rPr lang="ru-RU" sz="1000" dirty="0"/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4338276"/>
            <a:ext cx="28119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Точность модели по метрике MAPE: 11.31%</a:t>
            </a:r>
            <a:endParaRPr lang="ru-RU" sz="11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55976" y="1800726"/>
            <a:ext cx="41582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На вход модели подаются следующие параметры:</a:t>
            </a:r>
          </a:p>
          <a:p>
            <a:endParaRPr lang="ru-RU" sz="1200" dirty="0" smtClean="0"/>
          </a:p>
          <a:p>
            <a:r>
              <a:rPr lang="ru-RU" sz="1200" dirty="0" smtClean="0"/>
              <a:t>'</a:t>
            </a:r>
            <a:r>
              <a:rPr lang="ru-RU" sz="1200" dirty="0" err="1" smtClean="0"/>
              <a:t>Охват_Факт</a:t>
            </a:r>
            <a:r>
              <a:rPr lang="ru-RU" sz="1200" dirty="0" smtClean="0"/>
              <a:t>',</a:t>
            </a:r>
          </a:p>
          <a:p>
            <a:r>
              <a:rPr lang="ru-RU" sz="1200" dirty="0" smtClean="0"/>
              <a:t> 'Расход',</a:t>
            </a:r>
          </a:p>
          <a:p>
            <a:r>
              <a:rPr lang="ru-RU" sz="1200" dirty="0" smtClean="0"/>
              <a:t>   '</a:t>
            </a:r>
            <a:r>
              <a:rPr lang="en-US" sz="1200" dirty="0" smtClean="0"/>
              <a:t>CPC',</a:t>
            </a:r>
          </a:p>
          <a:p>
            <a:r>
              <a:rPr lang="en-US" sz="1200" dirty="0" smtClean="0"/>
              <a:t>  'CTR',</a:t>
            </a:r>
          </a:p>
          <a:p>
            <a:r>
              <a:rPr lang="en-US" sz="1200" dirty="0" smtClean="0"/>
              <a:t>  '</a:t>
            </a:r>
            <a:r>
              <a:rPr lang="ru-RU" sz="1200" dirty="0" smtClean="0"/>
              <a:t>С2_Факт',</a:t>
            </a:r>
          </a:p>
          <a:p>
            <a:r>
              <a:rPr lang="ru-RU" sz="1200" dirty="0" smtClean="0"/>
              <a:t> '</a:t>
            </a:r>
            <a:r>
              <a:rPr lang="ru-RU" sz="1200" dirty="0" err="1" smtClean="0"/>
              <a:t>Оплаты_Факт</a:t>
            </a:r>
            <a:r>
              <a:rPr lang="ru-RU" sz="1200" dirty="0" smtClean="0"/>
              <a:t>',</a:t>
            </a:r>
          </a:p>
          <a:p>
            <a:r>
              <a:rPr lang="ru-RU" sz="1200" dirty="0" smtClean="0"/>
              <a:t> 'Доход',</a:t>
            </a:r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channel_subscribers</a:t>
            </a:r>
            <a:r>
              <a:rPr lang="en-US" sz="1200" dirty="0" smtClean="0"/>
              <a:t>',</a:t>
            </a:r>
          </a:p>
          <a:p>
            <a:r>
              <a:rPr lang="en-US" sz="1200" dirty="0" smtClean="0"/>
              <a:t>  '</a:t>
            </a:r>
            <a:r>
              <a:rPr lang="en-US" sz="1200" dirty="0" err="1" smtClean="0"/>
              <a:t>time_of_advertisement</a:t>
            </a:r>
            <a:r>
              <a:rPr lang="en-US" sz="1200" dirty="0" smtClean="0"/>
              <a:t>',</a:t>
            </a:r>
          </a:p>
          <a:p>
            <a:r>
              <a:rPr lang="en-US" sz="1200" dirty="0" smtClean="0"/>
              <a:t> 'comments',</a:t>
            </a:r>
          </a:p>
          <a:p>
            <a:r>
              <a:rPr lang="en-US" sz="1200" dirty="0" smtClean="0"/>
              <a:t> 'likes',</a:t>
            </a:r>
          </a:p>
          <a:p>
            <a:r>
              <a:rPr lang="en-US" sz="1200" dirty="0" smtClean="0"/>
              <a:t> 'dislikes',</a:t>
            </a:r>
          </a:p>
          <a:p>
            <a:r>
              <a:rPr lang="en-US" sz="1200" dirty="0" smtClean="0"/>
              <a:t>  '</a:t>
            </a:r>
            <a:r>
              <a:rPr lang="ru-RU" sz="1200" dirty="0" smtClean="0"/>
              <a:t>Линейка3_</a:t>
            </a:r>
            <a:r>
              <a:rPr lang="en-US" sz="1200" dirty="0" err="1" smtClean="0"/>
              <a:t>romi</a:t>
            </a:r>
            <a:r>
              <a:rPr lang="en-US" sz="1200" dirty="0" smtClean="0"/>
              <a:t>‘</a:t>
            </a:r>
            <a:r>
              <a:rPr lang="ru-RU" sz="1200" dirty="0" smtClean="0"/>
              <a:t> – среднее </a:t>
            </a:r>
            <a:r>
              <a:rPr lang="en-US" sz="1200" dirty="0" smtClean="0"/>
              <a:t>ROMI</a:t>
            </a:r>
            <a:r>
              <a:rPr lang="ru-RU" sz="1200" dirty="0" smtClean="0"/>
              <a:t> от линейки</a:t>
            </a:r>
          </a:p>
          <a:p>
            <a:r>
              <a:rPr lang="en-US" sz="1200" dirty="0" smtClean="0"/>
              <a:t>'</a:t>
            </a:r>
            <a:r>
              <a:rPr lang="ru-RU" sz="1200" dirty="0" smtClean="0"/>
              <a:t>год_</a:t>
            </a:r>
            <a:r>
              <a:rPr lang="en-US" sz="1200" dirty="0" err="1" smtClean="0"/>
              <a:t>romi</a:t>
            </a:r>
            <a:r>
              <a:rPr lang="en-US" sz="1200" dirty="0" smtClean="0"/>
              <a:t>‘</a:t>
            </a:r>
            <a:r>
              <a:rPr lang="ru-RU" sz="1200" dirty="0" smtClean="0"/>
              <a:t> – среднее </a:t>
            </a:r>
            <a:r>
              <a:rPr lang="en-US" sz="1200" dirty="0" smtClean="0"/>
              <a:t>ROMI  </a:t>
            </a:r>
            <a:r>
              <a:rPr lang="ru-RU" sz="1200" dirty="0" smtClean="0"/>
              <a:t>от года</a:t>
            </a:r>
          </a:p>
          <a:p>
            <a:r>
              <a:rPr lang="en-US" sz="1200" dirty="0" smtClean="0"/>
              <a:t>'time_of_advertisement6_romi‘</a:t>
            </a:r>
            <a:r>
              <a:rPr lang="ru-RU" sz="1200" dirty="0" smtClean="0"/>
              <a:t> – среднее </a:t>
            </a:r>
            <a:r>
              <a:rPr lang="en-US" sz="1200" dirty="0" smtClean="0"/>
              <a:t>ROMI </a:t>
            </a:r>
            <a:r>
              <a:rPr lang="ru-RU" sz="1200" dirty="0" smtClean="0"/>
              <a:t>от длительности ролика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35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Рассмотрим зависимости в данных: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-Как зависит в среднем </a:t>
            </a:r>
            <a:r>
              <a:rPr lang="en-US" dirty="0" smtClean="0"/>
              <a:t>ROMI </a:t>
            </a:r>
            <a:r>
              <a:rPr lang="ru-RU" dirty="0" smtClean="0"/>
              <a:t>от месяца размещения ролика: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060848"/>
            <a:ext cx="4058987" cy="32184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43608" y="5445224"/>
            <a:ext cx="7416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-Лучшие месяцы для рекламной компании – август, январь, май и сентябрь.</a:t>
            </a:r>
          </a:p>
          <a:p>
            <a:r>
              <a:rPr lang="ru-RU" dirty="0" smtClean="0"/>
              <a:t>-Худшие – декабрь и март. Видимо</a:t>
            </a:r>
            <a:r>
              <a:rPr lang="en-US" dirty="0" smtClean="0"/>
              <a:t>,</a:t>
            </a:r>
            <a:r>
              <a:rPr lang="ru-RU" dirty="0" smtClean="0"/>
              <a:t> в эти месяцы стоит поберечь бюджет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10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rmAutofit fontScale="85000" lnSpcReduction="20000"/>
          </a:bodyPr>
          <a:lstStyle/>
          <a:p>
            <a:pPr marL="457200" lvl="1" indent="0" algn="ctr">
              <a:buNone/>
            </a:pPr>
            <a:r>
              <a:rPr lang="ru-RU" dirty="0" smtClean="0"/>
              <a:t>-Как зависит в среднем </a:t>
            </a:r>
            <a:r>
              <a:rPr lang="en-US" dirty="0" smtClean="0"/>
              <a:t>ROMI </a:t>
            </a:r>
            <a:r>
              <a:rPr lang="ru-RU" dirty="0" smtClean="0"/>
              <a:t>от дня недели размещения ролика: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(На графике «0» день недели, это незаполненный в данных день, нам неизвестен. На него не смотрим.)</a:t>
            </a:r>
          </a:p>
          <a:p>
            <a:r>
              <a:rPr lang="ru-RU" sz="1600" dirty="0" smtClean="0"/>
              <a:t>-Лучший результат по размещению, дают ролики размещенные во вторник и субботу.</a:t>
            </a:r>
          </a:p>
          <a:p>
            <a:r>
              <a:rPr lang="ru-RU" sz="1600" dirty="0" smtClean="0"/>
              <a:t>- Худший результат  - ролики размещенные в пятницу. Видимо в </a:t>
            </a:r>
            <a:r>
              <a:rPr lang="ru-RU" sz="1600" dirty="0" err="1" smtClean="0"/>
              <a:t>птн</a:t>
            </a:r>
            <a:r>
              <a:rPr lang="ru-RU" sz="1600" dirty="0" smtClean="0"/>
              <a:t>. люди больше думают не о возможном обучении а о том как провести выходные.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56792"/>
            <a:ext cx="4126897" cy="33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rmAutofit fontScale="85000" lnSpcReduction="20000"/>
          </a:bodyPr>
          <a:lstStyle/>
          <a:p>
            <a:pPr marL="457200" lvl="1" indent="0" algn="ctr">
              <a:buNone/>
            </a:pPr>
            <a:r>
              <a:rPr lang="ru-RU" dirty="0" smtClean="0"/>
              <a:t>-На </a:t>
            </a:r>
            <a:r>
              <a:rPr lang="ru-RU" dirty="0"/>
              <a:t>какой минуте (процент времени от видео) лучше размещаться;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-Лучшие результаты дает размещение рекламы ближе к концу ролика, но , видимо до титров).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56" y="1682352"/>
            <a:ext cx="4776288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Количество </a:t>
            </a:r>
            <a:r>
              <a:rPr lang="ru-RU" sz="2000" dirty="0"/>
              <a:t>размещений у одного и того же </a:t>
            </a:r>
            <a:r>
              <a:rPr lang="ru-RU" sz="2000" dirty="0" err="1"/>
              <a:t>блогера</a:t>
            </a:r>
            <a:r>
              <a:rPr lang="ru-RU" sz="2000" dirty="0"/>
              <a:t>: как меняется эффективность размещений;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-По графикам  заметна общая тенденция – с увеличением размещений эффективность снижается.</a:t>
            </a:r>
          </a:p>
          <a:p>
            <a:r>
              <a:rPr lang="ru-RU" sz="1600" dirty="0" smtClean="0"/>
              <a:t>- Для лучших результатов необходимо размещаться у новых </a:t>
            </a:r>
            <a:r>
              <a:rPr lang="ru-RU" sz="1600" dirty="0" err="1" smtClean="0"/>
              <a:t>блогеров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9077" y="1772816"/>
            <a:ext cx="65613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 Возьмем тройку </a:t>
            </a:r>
            <a:r>
              <a:rPr lang="ru-RU" sz="1200" dirty="0" err="1" smtClean="0"/>
              <a:t>блогеров</a:t>
            </a:r>
            <a:r>
              <a:rPr lang="ru-RU" sz="1200" dirty="0" smtClean="0"/>
              <a:t> , у которых чаще всего размещались: </a:t>
            </a:r>
          </a:p>
          <a:p>
            <a:r>
              <a:rPr lang="ru-RU" sz="1200" b="1" dirty="0" err="1" smtClean="0"/>
              <a:t>Хауди</a:t>
            </a:r>
            <a:r>
              <a:rPr lang="ru-RU" sz="1200" b="1" dirty="0" smtClean="0"/>
              <a:t> Хо </a:t>
            </a:r>
            <a:r>
              <a:rPr lang="ru-RU" sz="1200" dirty="0" smtClean="0"/>
              <a:t> 19 размещений</a:t>
            </a:r>
          </a:p>
          <a:p>
            <a:r>
              <a:rPr lang="ru-RU" sz="1200" b="1" dirty="0" smtClean="0"/>
              <a:t>Максим </a:t>
            </a:r>
            <a:r>
              <a:rPr lang="ru-RU" sz="1200" b="1" dirty="0" err="1" smtClean="0"/>
              <a:t>Кац</a:t>
            </a:r>
            <a:r>
              <a:rPr lang="ru-RU" sz="1200" b="1" dirty="0" smtClean="0"/>
              <a:t>  </a:t>
            </a:r>
            <a:r>
              <a:rPr lang="ru-RU" sz="1200" dirty="0" smtClean="0"/>
              <a:t>17 размещений</a:t>
            </a:r>
          </a:p>
          <a:p>
            <a:r>
              <a:rPr lang="ru-RU" sz="1200" b="1" dirty="0" smtClean="0"/>
              <a:t>Асафьев</a:t>
            </a:r>
            <a:r>
              <a:rPr lang="ru-RU" sz="1200" dirty="0" smtClean="0"/>
              <a:t>  13 размещений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80812"/>
            <a:ext cx="2635851" cy="2229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71" y="2880223"/>
            <a:ext cx="2629498" cy="22293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82" y="2924945"/>
            <a:ext cx="2508285" cy="21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Как </a:t>
            </a:r>
            <a:r>
              <a:rPr lang="ru-RU" sz="2000" dirty="0"/>
              <a:t>размер скидки влияет на CTR, количество </a:t>
            </a:r>
            <a:r>
              <a:rPr lang="ru-RU" sz="2000" dirty="0" err="1"/>
              <a:t>лидов</a:t>
            </a:r>
            <a:r>
              <a:rPr lang="ru-RU" sz="2000" dirty="0"/>
              <a:t>, количество продаж и ROMI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- Лучший </a:t>
            </a:r>
            <a:r>
              <a:rPr lang="en-US" sz="1600" dirty="0" smtClean="0"/>
              <a:t>CTR </a:t>
            </a:r>
            <a:r>
              <a:rPr lang="ru-RU" sz="1600" dirty="0" smtClean="0"/>
              <a:t> при скидке 15%. Хороший в диапазоне от 10 до 25%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Количество </a:t>
            </a:r>
            <a:r>
              <a:rPr lang="ru-RU" sz="1600" dirty="0" err="1" smtClean="0"/>
              <a:t>лидов</a:t>
            </a:r>
            <a:r>
              <a:rPr lang="ru-RU" sz="1600" dirty="0"/>
              <a:t> </a:t>
            </a:r>
            <a:r>
              <a:rPr lang="ru-RU" sz="1600" dirty="0" smtClean="0"/>
              <a:t>(</a:t>
            </a:r>
            <a:r>
              <a:rPr lang="ru-RU" sz="1600" dirty="0" err="1" smtClean="0"/>
              <a:t>Заявки_Факт</a:t>
            </a:r>
            <a:r>
              <a:rPr lang="ru-RU" sz="1600" dirty="0" smtClean="0"/>
              <a:t>) резко возрастают при скидке 10% и 40%.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Лучшее </a:t>
            </a:r>
            <a:r>
              <a:rPr lang="en-US" sz="1600" dirty="0" smtClean="0"/>
              <a:t>ROMI – </a:t>
            </a:r>
            <a:r>
              <a:rPr lang="ru-RU" sz="1600" dirty="0" smtClean="0"/>
              <a:t>дает скидка </a:t>
            </a:r>
            <a:r>
              <a:rPr lang="en-US" sz="1600" dirty="0" smtClean="0"/>
              <a:t>25%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48880"/>
            <a:ext cx="2748184" cy="212691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2960145" cy="2126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48880"/>
            <a:ext cx="2843201" cy="21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что лучше: когда предоставление скидки ограничено по времени или не ограничено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/>
              <a:t>Ограничение скидки по времени не дает преимуществ, и ухудшает показатели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Лучше скидку по времени не ограничивать.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2276872"/>
            <a:ext cx="74888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Будем считать, что предоставление скидки не ограничено по времени, когда у нас в данных </a:t>
            </a:r>
            <a:r>
              <a:rPr lang="ru-RU" sz="1400" dirty="0" err="1" smtClean="0"/>
              <a:t>Nan</a:t>
            </a:r>
            <a:r>
              <a:rPr lang="ru-RU" sz="1400" dirty="0" smtClean="0"/>
              <a:t>,</a:t>
            </a:r>
          </a:p>
          <a:p>
            <a:r>
              <a:rPr lang="ru-RU" sz="1400" dirty="0" smtClean="0"/>
              <a:t> остальные ячейки заполнены , так что ограничение есть</a:t>
            </a:r>
            <a:endParaRPr lang="ru-RU" sz="1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16263"/>
              </p:ext>
            </p:extLst>
          </p:nvPr>
        </p:nvGraphicFramePr>
        <p:xfrm>
          <a:off x="1187624" y="32849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Время</a:t>
                      </a:r>
                      <a:r>
                        <a:rPr lang="ru-RU" sz="1600" baseline="0" dirty="0" smtClean="0"/>
                        <a:t> скидки не ограничено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Время скидки ограничено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Доход </a:t>
                      </a:r>
                      <a:r>
                        <a:rPr lang="ru-RU" sz="1200" dirty="0" smtClean="0"/>
                        <a:t>(в среднем)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2.65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2.39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ROMI</a:t>
                      </a:r>
                      <a:r>
                        <a:rPr lang="ru-RU" sz="1200" dirty="0" smtClean="0"/>
                        <a:t>*100%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(в среднем)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1.833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1.09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1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 </a:t>
            </a:r>
            <a:r>
              <a:rPr lang="en-US" sz="2000" dirty="0"/>
              <a:t>H</a:t>
            </a:r>
            <a:r>
              <a:rPr lang="ru-RU" sz="2000" dirty="0" smtClean="0"/>
              <a:t>а </a:t>
            </a:r>
            <a:r>
              <a:rPr lang="ru-RU" sz="2000" dirty="0"/>
              <a:t>какой из курсов лучше вести рекламу;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/>
              <a:t>Наиболее выгодны  линейки </a:t>
            </a:r>
            <a:r>
              <a:rPr lang="en-US" sz="1600" dirty="0" err="1" smtClean="0"/>
              <a:t>datascience</a:t>
            </a:r>
            <a:r>
              <a:rPr lang="en-US" sz="1600" dirty="0" smtClean="0"/>
              <a:t>,</a:t>
            </a:r>
            <a:r>
              <a:rPr lang="ru-RU" sz="1600" dirty="0" smtClean="0"/>
              <a:t> дизайн  и аналитика.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Sf – </a:t>
            </a:r>
            <a:r>
              <a:rPr lang="ru-RU" sz="1600" dirty="0" smtClean="0"/>
              <a:t>слабенько,  линейка маркетинга вообще минимальный возврат инвестиций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1583214"/>
            <a:ext cx="5391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Разобьем все курсы по линейкам, и посмотрим какая линейка наиболее выгодна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3646104" cy="29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2000" dirty="0" smtClean="0"/>
              <a:t>-</a:t>
            </a:r>
            <a:r>
              <a:rPr lang="ru-RU" sz="2000" dirty="0"/>
              <a:t>  </a:t>
            </a:r>
            <a:r>
              <a:rPr lang="ru-RU" sz="2000" dirty="0" smtClean="0"/>
              <a:t>Как зависит </a:t>
            </a:r>
            <a:r>
              <a:rPr lang="en-US" sz="2000" dirty="0" smtClean="0"/>
              <a:t>ROMI  </a:t>
            </a:r>
            <a:r>
              <a:rPr lang="ru-RU" sz="2000" dirty="0" smtClean="0"/>
              <a:t>от длины рекламного ролика;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445224"/>
            <a:ext cx="7416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/>
              <a:t>Наиболее выгодны  ролики длительностью от 10 до 20 мин.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1583214"/>
            <a:ext cx="5391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Разобьем длину рекламных роликов на 4 диапазона: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до 5 мин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от 5 мин до 10 мин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от 10 мин до 20 мин </a:t>
            </a:r>
          </a:p>
          <a:p>
            <a:r>
              <a:rPr lang="ru-RU" sz="1400" dirty="0" smtClean="0"/>
              <a:t>-      больше 20 мин</a:t>
            </a:r>
          </a:p>
          <a:p>
            <a:pPr algn="ctr"/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6" y="2420888"/>
            <a:ext cx="3384376" cy="29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766</Words>
  <Application>Microsoft Office PowerPoint</Application>
  <PresentationFormat>Экран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Рассмотрим возможные причины, по которым потребовалось исследование:</vt:lpstr>
      <vt:lpstr>Рассмотрим зависимости в данных: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Иришкин</dc:creator>
  <cp:lastModifiedBy>Иришкин</cp:lastModifiedBy>
  <cp:revision>21</cp:revision>
  <dcterms:created xsi:type="dcterms:W3CDTF">2021-06-24T21:47:01Z</dcterms:created>
  <dcterms:modified xsi:type="dcterms:W3CDTF">2021-06-26T06:13:18Z</dcterms:modified>
</cp:coreProperties>
</file>