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71"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9CC3"/>
    <a:srgbClr val="399B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8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32317"/>
            <a:ext cx="12192000" cy="1725283"/>
          </a:xfrm>
          <a:solidFill>
            <a:schemeClr val="tx1"/>
          </a:solidFill>
        </p:spPr>
        <p:txBody>
          <a:bodyPr anchor="ctr"/>
          <a:lstStyle/>
          <a:p>
            <a:pPr algn="ctr"/>
            <a:r>
              <a:rPr lang="en-US" dirty="0">
                <a:solidFill>
                  <a:srgbClr val="399BC3"/>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Introduction To optimization</a:t>
            </a:r>
          </a:p>
        </p:txBody>
      </p:sp>
      <p:sp>
        <p:nvSpPr>
          <p:cNvPr id="4" name="TextBox 3"/>
          <p:cNvSpPr txBox="1"/>
          <p:nvPr/>
        </p:nvSpPr>
        <p:spPr>
          <a:xfrm>
            <a:off x="0" y="6211669"/>
            <a:ext cx="1716657" cy="646331"/>
          </a:xfrm>
          <a:prstGeom prst="rect">
            <a:avLst/>
          </a:prstGeom>
          <a:noFill/>
        </p:spPr>
        <p:txBody>
          <a:bodyPr wrap="square" rtlCol="0">
            <a:spAutoFit/>
          </a:bodyPr>
          <a:lstStyle/>
          <a:p>
            <a:r>
              <a:rPr lang="en-US" dirty="0">
                <a:latin typeface="Times New Roman" panose="02020603050405020304" pitchFamily="18" charset="0"/>
              </a:rPr>
              <a:t>11.05.2021</a:t>
            </a:r>
          </a:p>
          <a:p>
            <a:r>
              <a:rPr lang="en-US" dirty="0">
                <a:latin typeface="Times New Roman" panose="02020603050405020304" pitchFamily="18" charset="0"/>
              </a:rPr>
              <a:t>Andrian Gasper</a:t>
            </a:r>
          </a:p>
        </p:txBody>
      </p:sp>
    </p:spTree>
    <p:extLst>
      <p:ext uri="{BB962C8B-B14F-4D97-AF65-F5344CB8AC3E}">
        <p14:creationId xmlns:p14="http://schemas.microsoft.com/office/powerpoint/2010/main" val="362905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709" y="2324742"/>
            <a:ext cx="5691423" cy="4151559"/>
          </a:xfrm>
        </p:spPr>
        <p:txBody>
          <a:bodyPr>
            <a:noAutofit/>
          </a:bodyPr>
          <a:lstStyle/>
          <a:p>
            <a:pPr>
              <a:lnSpc>
                <a:spcPct val="300000"/>
              </a:lnSpc>
            </a:pPr>
            <a:r>
              <a:rPr lang="en-US" dirty="0">
                <a:solidFill>
                  <a:srgbClr val="FFFF00"/>
                </a:solidFill>
              </a:rPr>
              <a:t>LP (Linear Programming)</a:t>
            </a:r>
          </a:p>
          <a:p>
            <a:pPr>
              <a:lnSpc>
                <a:spcPct val="250000"/>
              </a:lnSpc>
            </a:pPr>
            <a:r>
              <a:rPr lang="en-US" dirty="0">
                <a:solidFill>
                  <a:schemeClr val="tx1"/>
                </a:solidFill>
              </a:rPr>
              <a:t>MILP(Mixed-Integer Linear Programing)</a:t>
            </a:r>
          </a:p>
          <a:p>
            <a:pPr>
              <a:lnSpc>
                <a:spcPct val="250000"/>
              </a:lnSpc>
            </a:pPr>
            <a:r>
              <a:rPr lang="en-US" dirty="0">
                <a:solidFill>
                  <a:srgbClr val="FFFF00"/>
                </a:solidFill>
              </a:rPr>
              <a:t>NLP (Non-Linear Programming)</a:t>
            </a:r>
          </a:p>
          <a:p>
            <a:pPr>
              <a:lnSpc>
                <a:spcPct val="300000"/>
              </a:lnSpc>
            </a:pPr>
            <a:r>
              <a:rPr lang="en-US" dirty="0">
                <a:solidFill>
                  <a:schemeClr val="tx1"/>
                </a:solidFill>
              </a:rPr>
              <a:t>MINLP(Mixed-Integer Non-Linear Programming)</a:t>
            </a:r>
          </a:p>
        </p:txBody>
      </p:sp>
      <p:sp>
        <p:nvSpPr>
          <p:cNvPr id="4"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Classification of optimization models</a:t>
            </a:r>
          </a:p>
        </p:txBody>
      </p:sp>
      <p:sp>
        <p:nvSpPr>
          <p:cNvPr id="6" name="TextBox 5"/>
          <p:cNvSpPr txBox="1"/>
          <p:nvPr/>
        </p:nvSpPr>
        <p:spPr>
          <a:xfrm>
            <a:off x="545284" y="6588934"/>
            <a:ext cx="5964572" cy="246221"/>
          </a:xfrm>
          <a:prstGeom prst="rect">
            <a:avLst/>
          </a:prstGeom>
          <a:noFill/>
        </p:spPr>
        <p:txBody>
          <a:bodyPr wrap="square" rtlCol="0">
            <a:spAutoFit/>
          </a:bodyPr>
          <a:lstStyle/>
          <a:p>
            <a:r>
              <a:rPr lang="en-US" sz="1000" dirty="0"/>
              <a:t>Note: The word “Programming” here can be replaced with “Optimization”, for example: “Linear Optimization”</a:t>
            </a:r>
          </a:p>
        </p:txBody>
      </p:sp>
      <p:sp>
        <p:nvSpPr>
          <p:cNvPr id="7" name="TextBox 6"/>
          <p:cNvSpPr txBox="1"/>
          <p:nvPr/>
        </p:nvSpPr>
        <p:spPr>
          <a:xfrm>
            <a:off x="5640198" y="2567031"/>
            <a:ext cx="6333688" cy="954107"/>
          </a:xfrm>
          <a:prstGeom prst="rect">
            <a:avLst/>
          </a:prstGeom>
          <a:noFill/>
          <a:ln>
            <a:solidFill>
              <a:srgbClr val="002060"/>
            </a:solidFill>
          </a:ln>
        </p:spPr>
        <p:txBody>
          <a:bodyPr wrap="square" rtlCol="0">
            <a:spAutoFit/>
          </a:bodyPr>
          <a:lstStyle/>
          <a:p>
            <a:r>
              <a:rPr lang="en-US" sz="1400" dirty="0"/>
              <a:t>All decision variables are “continuous”. Both the objective function and the constraints represent linear relationships, meaning that decision variables do not multiply or divide between each over under any form (at the power of, absolute value, square root etc.).   </a:t>
            </a:r>
          </a:p>
        </p:txBody>
      </p:sp>
      <mc:AlternateContent xmlns:mc="http://schemas.openxmlformats.org/markup-compatibility/2006" xmlns:a14="http://schemas.microsoft.com/office/drawing/2010/main">
        <mc:Choice Requires="a14">
          <p:sp>
            <p:nvSpPr>
              <p:cNvPr id="8" name="TextBox 7"/>
              <p:cNvSpPr txBox="1"/>
              <p:nvPr/>
            </p:nvSpPr>
            <p:spPr>
              <a:xfrm>
                <a:off x="5640199" y="3763427"/>
                <a:ext cx="6333687" cy="523220"/>
              </a:xfrm>
              <a:prstGeom prst="rect">
                <a:avLst/>
              </a:prstGeom>
              <a:noFill/>
              <a:ln>
                <a:solidFill>
                  <a:srgbClr val="002060"/>
                </a:solidFill>
              </a:ln>
            </p:spPr>
            <p:txBody>
              <a:bodyPr wrap="square" rtlCol="0">
                <a:spAutoFit/>
              </a:bodyPr>
              <a:lstStyle/>
              <a:p>
                <a:r>
                  <a:rPr lang="en-US" sz="1400" dirty="0"/>
                  <a:t>Similar to Linear Programming but contains at least one “binary” and/or “integer” decision variable. Integer</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𝜖</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𝑍</m:t>
                    </m:r>
                    <m:r>
                      <a:rPr lang="en-US" sz="1400" b="0" i="1" smtClean="0">
                        <a:latin typeface="Cambria Math" panose="02040503050406030204" pitchFamily="18" charset="0"/>
                        <a:ea typeface="Cambria Math" panose="02040503050406030204" pitchFamily="18" charset="0"/>
                      </a:rPr>
                      <m:t>(…−1,0,1,2,3…),</m:t>
                    </m:r>
                  </m:oMath>
                </a14:m>
                <a:r>
                  <a:rPr lang="en-US" sz="1400" dirty="0"/>
                  <a:t> Binary </a:t>
                </a:r>
                <a14:m>
                  <m:oMath xmlns:m="http://schemas.openxmlformats.org/officeDocument/2006/math">
                    <m:r>
                      <a:rPr lang="en-US" sz="1400" i="1" smtClean="0">
                        <a:latin typeface="Cambria Math" panose="02040503050406030204" pitchFamily="18" charset="0"/>
                        <a:ea typeface="Cambria Math" panose="02040503050406030204" pitchFamily="18" charset="0"/>
                      </a:rPr>
                      <m:t>𝜖</m:t>
                    </m:r>
                    <m:r>
                      <a:rPr lang="en-US" sz="1400" b="0" i="1" smtClean="0">
                        <a:latin typeface="Cambria Math" panose="02040503050406030204" pitchFamily="18" charset="0"/>
                        <a:ea typeface="Cambria Math" panose="02040503050406030204" pitchFamily="18" charset="0"/>
                      </a:rPr>
                      <m:t> </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0,1</m:t>
                        </m:r>
                      </m:e>
                    </m:d>
                    <m:r>
                      <a:rPr lang="en-US" sz="1400" b="0" i="1" smtClean="0">
                        <a:latin typeface="Cambria Math" panose="02040503050406030204" pitchFamily="18" charset="0"/>
                        <a:ea typeface="Cambria Math" panose="02040503050406030204" pitchFamily="18" charset="0"/>
                      </a:rPr>
                      <m:t>.</m:t>
                    </m:r>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5640199" y="3763427"/>
                <a:ext cx="6333687" cy="523220"/>
              </a:xfrm>
              <a:prstGeom prst="rect">
                <a:avLst/>
              </a:prstGeom>
              <a:blipFill rotWithShape="0">
                <a:blip r:embed="rId2"/>
                <a:stretch>
                  <a:fillRect l="-192" b="-10227"/>
                </a:stretch>
              </a:blipFill>
              <a:ln>
                <a:solidFill>
                  <a:srgbClr val="002060"/>
                </a:solidFill>
              </a:ln>
            </p:spPr>
            <p:txBody>
              <a:bodyPr/>
              <a:lstStyle/>
              <a:p>
                <a:r>
                  <a:rPr lang="en-US">
                    <a:noFill/>
                  </a:rPr>
                  <a:t> </a:t>
                </a:r>
              </a:p>
            </p:txBody>
          </p:sp>
        </mc:Fallback>
      </mc:AlternateContent>
      <p:sp>
        <p:nvSpPr>
          <p:cNvPr id="9" name="TextBox 8"/>
          <p:cNvSpPr txBox="1"/>
          <p:nvPr/>
        </p:nvSpPr>
        <p:spPr>
          <a:xfrm>
            <a:off x="5640198" y="4528936"/>
            <a:ext cx="6333688" cy="954107"/>
          </a:xfrm>
          <a:prstGeom prst="rect">
            <a:avLst/>
          </a:prstGeom>
          <a:noFill/>
          <a:ln>
            <a:solidFill>
              <a:srgbClr val="002060"/>
            </a:solidFill>
          </a:ln>
        </p:spPr>
        <p:txBody>
          <a:bodyPr wrap="square" rtlCol="0">
            <a:spAutoFit/>
          </a:bodyPr>
          <a:lstStyle/>
          <a:p>
            <a:r>
              <a:rPr lang="en-US" sz="1400" dirty="0"/>
              <a:t>All decision variables are “continuous”. At least the objective function or one of the constraints represents a non-linear relationship, meaning that decision variables multiply or divide between each over under any form (at the power of, absolute value, square root etc.).   </a:t>
            </a:r>
          </a:p>
        </p:txBody>
      </p:sp>
      <p:sp>
        <p:nvSpPr>
          <p:cNvPr id="10" name="TextBox 9"/>
          <p:cNvSpPr txBox="1"/>
          <p:nvPr/>
        </p:nvSpPr>
        <p:spPr>
          <a:xfrm>
            <a:off x="6663655" y="5725332"/>
            <a:ext cx="5310231" cy="523220"/>
          </a:xfrm>
          <a:prstGeom prst="rect">
            <a:avLst/>
          </a:prstGeom>
          <a:noFill/>
          <a:ln>
            <a:solidFill>
              <a:srgbClr val="002060"/>
            </a:solidFill>
          </a:ln>
        </p:spPr>
        <p:txBody>
          <a:bodyPr wrap="square" rtlCol="0">
            <a:spAutoFit/>
          </a:bodyPr>
          <a:lstStyle/>
          <a:p>
            <a:r>
              <a:rPr lang="en-US" sz="1400" dirty="0"/>
              <a:t>Similar to Non-Linear Programming but contains at least one “binary” and/or “integer” decision variable. </a:t>
            </a:r>
          </a:p>
        </p:txBody>
      </p:sp>
      <mc:AlternateContent xmlns:mc="http://schemas.openxmlformats.org/markup-compatibility/2006" xmlns:a14="http://schemas.microsoft.com/office/drawing/2010/main">
        <mc:Choice Requires="a14">
          <p:sp>
            <p:nvSpPr>
              <p:cNvPr id="11" name="TextBox 10"/>
              <p:cNvSpPr txBox="1"/>
              <p:nvPr/>
            </p:nvSpPr>
            <p:spPr>
              <a:xfrm>
                <a:off x="2265026" y="3318000"/>
                <a:ext cx="15754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𝑚𝑎𝑥</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𝑎𝑋</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𝑏𝑌</m:t>
                      </m:r>
                    </m:oMath>
                  </m:oMathPara>
                </a14:m>
                <a:endParaRPr lang="en-US"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65026" y="3318000"/>
                <a:ext cx="1575453"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05636" y="5113711"/>
                <a:ext cx="18036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𝑚𝑎𝑥</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𝑎</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𝑋</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𝑌</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𝑏</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105636" y="5113711"/>
                <a:ext cx="1803633" cy="3693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958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Solving Complexity</a:t>
            </a:r>
          </a:p>
        </p:txBody>
      </p:sp>
      <p:sp>
        <p:nvSpPr>
          <p:cNvPr id="6" name="Right Arrow 5"/>
          <p:cNvSpPr/>
          <p:nvPr/>
        </p:nvSpPr>
        <p:spPr>
          <a:xfrm>
            <a:off x="2836877" y="5863905"/>
            <a:ext cx="6518246" cy="1090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1240872" y="4223158"/>
            <a:ext cx="3963799" cy="13142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15530" y="5981352"/>
            <a:ext cx="4160939" cy="369332"/>
          </a:xfrm>
          <a:prstGeom prst="rect">
            <a:avLst/>
          </a:prstGeom>
          <a:noFill/>
        </p:spPr>
        <p:txBody>
          <a:bodyPr wrap="square" rtlCol="0">
            <a:spAutoFit/>
          </a:bodyPr>
          <a:lstStyle/>
          <a:p>
            <a:r>
              <a:rPr lang="en-US" dirty="0"/>
              <a:t># real world problems that can be modeled</a:t>
            </a:r>
          </a:p>
        </p:txBody>
      </p:sp>
      <p:sp>
        <p:nvSpPr>
          <p:cNvPr id="9" name="TextBox 8"/>
          <p:cNvSpPr txBox="1"/>
          <p:nvPr/>
        </p:nvSpPr>
        <p:spPr>
          <a:xfrm rot="19091834">
            <a:off x="654617" y="3965705"/>
            <a:ext cx="2771162" cy="646331"/>
          </a:xfrm>
          <a:prstGeom prst="rect">
            <a:avLst/>
          </a:prstGeom>
          <a:noFill/>
        </p:spPr>
        <p:txBody>
          <a:bodyPr wrap="square" rtlCol="0">
            <a:spAutoFit/>
          </a:bodyPr>
          <a:lstStyle/>
          <a:p>
            <a:r>
              <a:rPr lang="en-US" dirty="0"/>
              <a:t>Time to solve </a:t>
            </a:r>
          </a:p>
          <a:p>
            <a:r>
              <a:rPr lang="en-US" dirty="0"/>
              <a:t>(computational complexity)</a:t>
            </a:r>
          </a:p>
        </p:txBody>
      </p:sp>
      <p:sp>
        <p:nvSpPr>
          <p:cNvPr id="10" name="TextBox 9"/>
          <p:cNvSpPr txBox="1"/>
          <p:nvPr/>
        </p:nvSpPr>
        <p:spPr>
          <a:xfrm>
            <a:off x="6172724" y="3623773"/>
            <a:ext cx="951179" cy="461665"/>
          </a:xfrm>
          <a:prstGeom prst="rect">
            <a:avLst/>
          </a:prstGeom>
          <a:noFill/>
          <a:ln>
            <a:solidFill>
              <a:srgbClr val="C00000"/>
            </a:solidFill>
          </a:ln>
        </p:spPr>
        <p:txBody>
          <a:bodyPr wrap="square" rtlCol="0">
            <a:spAutoFit/>
          </a:bodyPr>
          <a:lstStyle/>
          <a:p>
            <a:r>
              <a:rPr lang="en-US" sz="2400" dirty="0"/>
              <a:t>MILP</a:t>
            </a:r>
          </a:p>
        </p:txBody>
      </p:sp>
      <p:sp>
        <p:nvSpPr>
          <p:cNvPr id="11" name="TextBox 10"/>
          <p:cNvSpPr txBox="1"/>
          <p:nvPr/>
        </p:nvSpPr>
        <p:spPr>
          <a:xfrm>
            <a:off x="5043983" y="4397590"/>
            <a:ext cx="792337" cy="461665"/>
          </a:xfrm>
          <a:prstGeom prst="rect">
            <a:avLst/>
          </a:prstGeom>
          <a:noFill/>
          <a:ln>
            <a:solidFill>
              <a:srgbClr val="C00000"/>
            </a:solidFill>
          </a:ln>
        </p:spPr>
        <p:txBody>
          <a:bodyPr wrap="square" rtlCol="0">
            <a:spAutoFit/>
          </a:bodyPr>
          <a:lstStyle/>
          <a:p>
            <a:r>
              <a:rPr lang="en-US" sz="2400" dirty="0"/>
              <a:t>NLP</a:t>
            </a:r>
          </a:p>
        </p:txBody>
      </p:sp>
      <p:sp>
        <p:nvSpPr>
          <p:cNvPr id="12" name="TextBox 11"/>
          <p:cNvSpPr txBox="1"/>
          <p:nvPr/>
        </p:nvSpPr>
        <p:spPr>
          <a:xfrm>
            <a:off x="7339275" y="2687108"/>
            <a:ext cx="1169292" cy="461665"/>
          </a:xfrm>
          <a:prstGeom prst="rect">
            <a:avLst/>
          </a:prstGeom>
          <a:noFill/>
          <a:ln>
            <a:solidFill>
              <a:srgbClr val="C00000"/>
            </a:solidFill>
          </a:ln>
        </p:spPr>
        <p:txBody>
          <a:bodyPr wrap="square" rtlCol="0">
            <a:spAutoFit/>
          </a:bodyPr>
          <a:lstStyle/>
          <a:p>
            <a:r>
              <a:rPr lang="en-US" sz="2400" dirty="0"/>
              <a:t>MINLP</a:t>
            </a:r>
          </a:p>
        </p:txBody>
      </p:sp>
      <p:sp>
        <p:nvSpPr>
          <p:cNvPr id="13" name="TextBox 12"/>
          <p:cNvSpPr txBox="1"/>
          <p:nvPr/>
        </p:nvSpPr>
        <p:spPr>
          <a:xfrm>
            <a:off x="4013734" y="4974175"/>
            <a:ext cx="552275" cy="461665"/>
          </a:xfrm>
          <a:prstGeom prst="rect">
            <a:avLst/>
          </a:prstGeom>
          <a:noFill/>
          <a:ln>
            <a:solidFill>
              <a:srgbClr val="C00000"/>
            </a:solidFill>
          </a:ln>
        </p:spPr>
        <p:txBody>
          <a:bodyPr wrap="square" rtlCol="0">
            <a:spAutoFit/>
          </a:bodyPr>
          <a:lstStyle/>
          <a:p>
            <a:r>
              <a:rPr lang="en-US" sz="2400" dirty="0"/>
              <a:t>LP</a:t>
            </a:r>
          </a:p>
        </p:txBody>
      </p:sp>
    </p:spTree>
    <p:extLst>
      <p:ext uri="{BB962C8B-B14F-4D97-AF65-F5344CB8AC3E}">
        <p14:creationId xmlns:p14="http://schemas.microsoft.com/office/powerpoint/2010/main" val="2428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Solving optimization models</a:t>
            </a:r>
          </a:p>
        </p:txBody>
      </p:sp>
      <p:sp>
        <p:nvSpPr>
          <p:cNvPr id="6" name="TextBox 5"/>
          <p:cNvSpPr txBox="1"/>
          <p:nvPr/>
        </p:nvSpPr>
        <p:spPr>
          <a:xfrm>
            <a:off x="1820410" y="2835479"/>
            <a:ext cx="2491531" cy="3693319"/>
          </a:xfrm>
          <a:prstGeom prst="rect">
            <a:avLst/>
          </a:prstGeom>
          <a:noFill/>
          <a:ln>
            <a:solidFill>
              <a:srgbClr val="C00000"/>
            </a:solidFill>
          </a:ln>
        </p:spPr>
        <p:txBody>
          <a:bodyPr wrap="square" rtlCol="0">
            <a:spAutoFit/>
          </a:bodyPr>
          <a:lstStyle/>
          <a:p>
            <a:r>
              <a:rPr lang="en-US" dirty="0"/>
              <a:t>Solvers:</a:t>
            </a:r>
          </a:p>
          <a:p>
            <a:endParaRPr lang="en-US" dirty="0"/>
          </a:p>
          <a:p>
            <a:r>
              <a:rPr lang="en-US" dirty="0" err="1"/>
              <a:t>Gurobi</a:t>
            </a:r>
            <a:endParaRPr lang="en-US" dirty="0"/>
          </a:p>
          <a:p>
            <a:r>
              <a:rPr lang="en-US" dirty="0"/>
              <a:t>CPLEX</a:t>
            </a:r>
          </a:p>
          <a:p>
            <a:r>
              <a:rPr lang="en-US" dirty="0"/>
              <a:t>BARON</a:t>
            </a:r>
          </a:p>
          <a:p>
            <a:r>
              <a:rPr lang="en-US" dirty="0"/>
              <a:t>FICO Xpress</a:t>
            </a:r>
          </a:p>
          <a:p>
            <a:r>
              <a:rPr lang="en-US" dirty="0"/>
              <a:t>LINDO</a:t>
            </a:r>
          </a:p>
          <a:p>
            <a:endParaRPr lang="en-US" dirty="0"/>
          </a:p>
          <a:p>
            <a:r>
              <a:rPr lang="en-US" dirty="0"/>
              <a:t>Coin-or (CBC)</a:t>
            </a:r>
          </a:p>
          <a:p>
            <a:r>
              <a:rPr lang="en-US" dirty="0"/>
              <a:t>SCIP</a:t>
            </a:r>
          </a:p>
          <a:p>
            <a:r>
              <a:rPr lang="en-US" dirty="0"/>
              <a:t>GLPK</a:t>
            </a:r>
          </a:p>
          <a:p>
            <a:r>
              <a:rPr lang="en-US" dirty="0"/>
              <a:t>Glop</a:t>
            </a:r>
          </a:p>
          <a:p>
            <a:r>
              <a:rPr lang="en-US" dirty="0" err="1"/>
              <a:t>lp_solve</a:t>
            </a:r>
            <a:endParaRPr lang="en-US" dirty="0"/>
          </a:p>
        </p:txBody>
      </p:sp>
      <p:sp>
        <p:nvSpPr>
          <p:cNvPr id="7" name="TextBox 6"/>
          <p:cNvSpPr txBox="1"/>
          <p:nvPr/>
        </p:nvSpPr>
        <p:spPr>
          <a:xfrm>
            <a:off x="4311941" y="2835479"/>
            <a:ext cx="1954635" cy="3693319"/>
          </a:xfrm>
          <a:prstGeom prst="rect">
            <a:avLst/>
          </a:prstGeom>
          <a:noFill/>
          <a:ln>
            <a:solidFill>
              <a:srgbClr val="C00000"/>
            </a:solidFill>
          </a:ln>
        </p:spPr>
        <p:txBody>
          <a:bodyPr wrap="square" rtlCol="0">
            <a:spAutoFit/>
          </a:bodyPr>
          <a:lstStyle/>
          <a:p>
            <a:r>
              <a:rPr lang="en-US" dirty="0"/>
              <a:t>Availability</a:t>
            </a:r>
          </a:p>
          <a:p>
            <a:endParaRPr lang="en-US" dirty="0"/>
          </a:p>
          <a:p>
            <a:r>
              <a:rPr lang="en-US" dirty="0"/>
              <a:t>Commercial</a:t>
            </a:r>
          </a:p>
          <a:p>
            <a:r>
              <a:rPr lang="en-US" dirty="0"/>
              <a:t>Commercial</a:t>
            </a:r>
          </a:p>
          <a:p>
            <a:r>
              <a:rPr lang="en-US" dirty="0"/>
              <a:t>Commercial</a:t>
            </a:r>
          </a:p>
          <a:p>
            <a:r>
              <a:rPr lang="en-US" dirty="0"/>
              <a:t>Commercial</a:t>
            </a:r>
          </a:p>
          <a:p>
            <a:r>
              <a:rPr lang="en-US" dirty="0"/>
              <a:t>Commercial</a:t>
            </a:r>
          </a:p>
          <a:p>
            <a:endParaRPr lang="en-US" dirty="0"/>
          </a:p>
          <a:p>
            <a:r>
              <a:rPr lang="en-US" dirty="0"/>
              <a:t>Free</a:t>
            </a:r>
          </a:p>
          <a:p>
            <a:r>
              <a:rPr lang="en-US" dirty="0"/>
              <a:t>Free</a:t>
            </a:r>
          </a:p>
          <a:p>
            <a:r>
              <a:rPr lang="en-US" dirty="0"/>
              <a:t>Free</a:t>
            </a:r>
          </a:p>
          <a:p>
            <a:r>
              <a:rPr lang="en-US" dirty="0"/>
              <a:t>Free</a:t>
            </a:r>
          </a:p>
          <a:p>
            <a:r>
              <a:rPr lang="en-US" dirty="0"/>
              <a:t>Free</a:t>
            </a:r>
          </a:p>
        </p:txBody>
      </p:sp>
      <p:sp>
        <p:nvSpPr>
          <p:cNvPr id="8" name="TextBox 7"/>
          <p:cNvSpPr txBox="1"/>
          <p:nvPr/>
        </p:nvSpPr>
        <p:spPr>
          <a:xfrm>
            <a:off x="6266576" y="2835479"/>
            <a:ext cx="3716323" cy="3693319"/>
          </a:xfrm>
          <a:prstGeom prst="rect">
            <a:avLst/>
          </a:prstGeom>
          <a:noFill/>
          <a:ln>
            <a:solidFill>
              <a:srgbClr val="C00000"/>
            </a:solidFill>
          </a:ln>
        </p:spPr>
        <p:txBody>
          <a:bodyPr wrap="square" rtlCol="0">
            <a:spAutoFit/>
          </a:bodyPr>
          <a:lstStyle/>
          <a:p>
            <a:r>
              <a:rPr lang="en-US" dirty="0"/>
              <a:t>Problems they can solve:</a:t>
            </a:r>
          </a:p>
          <a:p>
            <a:endParaRPr lang="en-US" dirty="0"/>
          </a:p>
          <a:p>
            <a:r>
              <a:rPr lang="en-US" dirty="0"/>
              <a:t>LP/MILP/(Quadratic Obj. function)</a:t>
            </a:r>
          </a:p>
          <a:p>
            <a:r>
              <a:rPr lang="en-US" dirty="0"/>
              <a:t>LP/MILP/(Quadratic Obj. function)</a:t>
            </a:r>
          </a:p>
          <a:p>
            <a:r>
              <a:rPr lang="en-US" dirty="0"/>
              <a:t>LP/MILP/NLP/MINLP</a:t>
            </a:r>
          </a:p>
          <a:p>
            <a:r>
              <a:rPr lang="en-US" dirty="0"/>
              <a:t>LP/MILP/NLP/MINLP</a:t>
            </a:r>
          </a:p>
          <a:p>
            <a:r>
              <a:rPr lang="en-US" dirty="0"/>
              <a:t>LP/MILP/NLP/MINLP</a:t>
            </a:r>
          </a:p>
          <a:p>
            <a:endParaRPr lang="en-US" dirty="0"/>
          </a:p>
          <a:p>
            <a:r>
              <a:rPr lang="en-US" dirty="0"/>
              <a:t>LP/MILP/NLP/MINLP</a:t>
            </a:r>
          </a:p>
          <a:p>
            <a:r>
              <a:rPr lang="en-US" dirty="0"/>
              <a:t>LP/MILP/NLP/MINLP</a:t>
            </a:r>
          </a:p>
          <a:p>
            <a:r>
              <a:rPr lang="en-US" dirty="0"/>
              <a:t>LP/MILP</a:t>
            </a:r>
          </a:p>
          <a:p>
            <a:r>
              <a:rPr lang="en-US" dirty="0"/>
              <a:t>LP</a:t>
            </a:r>
          </a:p>
          <a:p>
            <a:r>
              <a:rPr lang="en-US" dirty="0"/>
              <a:t>LP/MILP</a:t>
            </a:r>
          </a:p>
        </p:txBody>
      </p:sp>
      <p:cxnSp>
        <p:nvCxnSpPr>
          <p:cNvPr id="10" name="Straight Connector 9"/>
          <p:cNvCxnSpPr/>
          <p:nvPr/>
        </p:nvCxnSpPr>
        <p:spPr>
          <a:xfrm flipV="1">
            <a:off x="1820410" y="3231715"/>
            <a:ext cx="8162834" cy="23215"/>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871972" y="3387178"/>
            <a:ext cx="843640" cy="307910"/>
          </a:xfrm>
          <a:prstGeom prst="rect">
            <a:avLst/>
          </a:prstGeom>
          <a:solidFill>
            <a:srgbClr val="C00000">
              <a:alpha val="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71972" y="3980707"/>
            <a:ext cx="843640" cy="307910"/>
          </a:xfrm>
          <a:prstGeom prst="rect">
            <a:avLst/>
          </a:prstGeom>
          <a:solidFill>
            <a:srgbClr val="C00000">
              <a:alpha val="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33252" y="6550779"/>
            <a:ext cx="5128592" cy="276999"/>
          </a:xfrm>
          <a:prstGeom prst="rect">
            <a:avLst/>
          </a:prstGeom>
          <a:noFill/>
        </p:spPr>
        <p:txBody>
          <a:bodyPr wrap="square" rtlCol="0">
            <a:spAutoFit/>
          </a:bodyPr>
          <a:lstStyle/>
          <a:p>
            <a:r>
              <a:rPr lang="en-US" sz="1200" dirty="0"/>
              <a:t>NP-Hard problems are very difficult to solve. (ex. Traveling-salesman)</a:t>
            </a:r>
          </a:p>
        </p:txBody>
      </p:sp>
    </p:spTree>
    <p:extLst>
      <p:ext uri="{BB962C8B-B14F-4D97-AF65-F5344CB8AC3E}">
        <p14:creationId xmlns:p14="http://schemas.microsoft.com/office/powerpoint/2010/main" val="262631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Some Applications</a:t>
            </a:r>
          </a:p>
        </p:txBody>
      </p:sp>
      <p:sp>
        <p:nvSpPr>
          <p:cNvPr id="7" name="TextBox 6"/>
          <p:cNvSpPr txBox="1"/>
          <p:nvPr/>
        </p:nvSpPr>
        <p:spPr>
          <a:xfrm>
            <a:off x="4436828" y="2540691"/>
            <a:ext cx="6909683" cy="4524315"/>
          </a:xfrm>
          <a:prstGeom prst="rect">
            <a:avLst/>
          </a:prstGeom>
          <a:noFill/>
        </p:spPr>
        <p:txBody>
          <a:bodyPr wrap="square" rtlCol="0">
            <a:spAutoFit/>
          </a:bodyPr>
          <a:lstStyle/>
          <a:p>
            <a:pPr marL="342900" indent="-342900">
              <a:buAutoNum type="arabicPeriod"/>
            </a:pPr>
            <a:r>
              <a:rPr lang="en-US" dirty="0"/>
              <a:t>Choosing the optimal location for a warehouse to minimize shipment time to potential customers.</a:t>
            </a:r>
          </a:p>
          <a:p>
            <a:pPr marL="342900" indent="-342900">
              <a:buAutoNum type="arabicPeriod"/>
            </a:pPr>
            <a:r>
              <a:rPr lang="en-US" dirty="0"/>
              <a:t>Controlling the insulin output from an artificial pancreas to minimize the difference between the actual and desired blood sugar level throughout the day.</a:t>
            </a:r>
          </a:p>
          <a:p>
            <a:pPr marL="342900" indent="-342900">
              <a:buAutoNum type="arabicPeriod"/>
            </a:pPr>
            <a:r>
              <a:rPr lang="en-US" dirty="0"/>
              <a:t>Designing an airplane wing, to minimize weight while maintaining strength. </a:t>
            </a:r>
          </a:p>
          <a:p>
            <a:pPr marL="342900" indent="-342900">
              <a:buAutoNum type="arabicPeriod"/>
            </a:pPr>
            <a:r>
              <a:rPr lang="en-US" dirty="0"/>
              <a:t>Selecting the best set of stocks to invest in to maximize returns based on predicted performance. </a:t>
            </a:r>
          </a:p>
          <a:p>
            <a:pPr marL="342900" indent="-342900">
              <a:buAutoNum type="arabicPeriod"/>
            </a:pPr>
            <a:r>
              <a:rPr lang="en-US" dirty="0"/>
              <a:t>Setting the correct asset price at different time periods, based on estimated demand function, in order to maximize profit.</a:t>
            </a:r>
          </a:p>
          <a:p>
            <a:pPr marL="342900" indent="-342900">
              <a:buAutoNum type="arabicPeriod"/>
            </a:pPr>
            <a:r>
              <a:rPr lang="en-US" dirty="0"/>
              <a:t>Distributing marketing investments to different media channels to maximize view per NOK, based on channels reach and costs.</a:t>
            </a:r>
          </a:p>
          <a:p>
            <a:pPr marL="342900" indent="-342900">
              <a:buAutoNum type="arabicPeriod"/>
            </a:pPr>
            <a:r>
              <a:rPr lang="en-US" dirty="0"/>
              <a:t>Plan the optimal distribution schedule to different selling locations, to minimizing the cost while satisfying estimated demand. </a:t>
            </a:r>
          </a:p>
          <a:p>
            <a:pPr marL="342900" indent="-342900">
              <a:buAutoNum type="arabicPeriod"/>
            </a:pPr>
            <a:endParaRPr lang="en-US" dirty="0"/>
          </a:p>
        </p:txBody>
      </p:sp>
      <p:sp>
        <p:nvSpPr>
          <p:cNvPr id="8" name="TextBox 7"/>
          <p:cNvSpPr txBox="1"/>
          <p:nvPr/>
        </p:nvSpPr>
        <p:spPr>
          <a:xfrm>
            <a:off x="365755" y="3713428"/>
            <a:ext cx="3021495" cy="2862322"/>
          </a:xfrm>
          <a:prstGeom prst="rect">
            <a:avLst/>
          </a:prstGeom>
          <a:noFill/>
          <a:ln>
            <a:solidFill>
              <a:srgbClr val="C00000"/>
            </a:solidFill>
          </a:ln>
        </p:spPr>
        <p:txBody>
          <a:bodyPr wrap="square" rtlCol="0">
            <a:spAutoFit/>
          </a:bodyPr>
          <a:lstStyle/>
          <a:p>
            <a:r>
              <a:rPr lang="en-US" dirty="0"/>
              <a:t>Often, optimization problems that involve economical objectives or constraints, require stochastic/uncertain estimates or </a:t>
            </a:r>
            <a:r>
              <a:rPr lang="en-US" u="sng" dirty="0"/>
              <a:t>assumptions</a:t>
            </a:r>
            <a:r>
              <a:rPr lang="en-US" dirty="0"/>
              <a:t> to show how the inputs can affects the outputs. Such as: risk/return, predicted demand, probabilities, coefficients of influence (regressions) etc. </a:t>
            </a:r>
          </a:p>
        </p:txBody>
      </p:sp>
      <p:cxnSp>
        <p:nvCxnSpPr>
          <p:cNvPr id="10" name="Straight Arrow Connector 9"/>
          <p:cNvCxnSpPr/>
          <p:nvPr/>
        </p:nvCxnSpPr>
        <p:spPr>
          <a:xfrm>
            <a:off x="3387255" y="4667416"/>
            <a:ext cx="1049573"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87254" y="5217381"/>
            <a:ext cx="1049573"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87253" y="5767345"/>
            <a:ext cx="1049573"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387250" y="6317309"/>
            <a:ext cx="1049576" cy="1894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93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002060"/>
                </a:solidFill>
              </a:rPr>
              <a:t>Steps for building an optimization model</a:t>
            </a:r>
          </a:p>
        </p:txBody>
      </p:sp>
      <p:sp>
        <p:nvSpPr>
          <p:cNvPr id="6" name="TextBox 5"/>
          <p:cNvSpPr txBox="1"/>
          <p:nvPr/>
        </p:nvSpPr>
        <p:spPr>
          <a:xfrm>
            <a:off x="1235414" y="2324911"/>
            <a:ext cx="9513650" cy="4524315"/>
          </a:xfrm>
          <a:prstGeom prst="rect">
            <a:avLst/>
          </a:prstGeom>
          <a:noFill/>
        </p:spPr>
        <p:txBody>
          <a:bodyPr wrap="square" rtlCol="0">
            <a:spAutoFit/>
          </a:bodyPr>
          <a:lstStyle/>
          <a:p>
            <a:pPr marL="342900" indent="-342900">
              <a:lnSpc>
                <a:spcPct val="150000"/>
              </a:lnSpc>
              <a:buAutoNum type="arabicPeriod"/>
            </a:pPr>
            <a:r>
              <a:rPr lang="en-US" sz="2400" dirty="0"/>
              <a:t>Decide on the business problem you are trying to model.</a:t>
            </a:r>
          </a:p>
          <a:p>
            <a:pPr marL="342900" indent="-342900">
              <a:lnSpc>
                <a:spcPct val="150000"/>
              </a:lnSpc>
              <a:buAutoNum type="arabicPeriod"/>
            </a:pPr>
            <a:r>
              <a:rPr lang="en-US" sz="2400" dirty="0"/>
              <a:t>Determine the inputs and outputs of the model. Moreover, determine (logically) how do the inputs affect the outputs?</a:t>
            </a:r>
          </a:p>
          <a:p>
            <a:pPr marL="342900" indent="-342900">
              <a:lnSpc>
                <a:spcPct val="150000"/>
              </a:lnSpc>
              <a:buAutoNum type="arabicPeriod"/>
            </a:pPr>
            <a:r>
              <a:rPr lang="en-US" sz="2400" dirty="0"/>
              <a:t>Decide on limitations this problem involves.</a:t>
            </a:r>
          </a:p>
          <a:p>
            <a:pPr marL="342900" indent="-342900">
              <a:lnSpc>
                <a:spcPct val="150000"/>
              </a:lnSpc>
              <a:buAutoNum type="arabicPeriod"/>
            </a:pPr>
            <a:r>
              <a:rPr lang="en-US" sz="2400" dirty="0"/>
              <a:t>Model mathematically a simplified version of this process/problem. </a:t>
            </a:r>
          </a:p>
          <a:p>
            <a:pPr marL="342900" indent="-342900">
              <a:lnSpc>
                <a:spcPct val="150000"/>
              </a:lnSpc>
              <a:buAutoNum type="arabicPeriod"/>
            </a:pPr>
            <a:r>
              <a:rPr lang="en-US" sz="2400" dirty="0"/>
              <a:t>Get the necessary information/data if possible otherwise return to step 2. </a:t>
            </a:r>
          </a:p>
          <a:p>
            <a:pPr marL="342900" indent="-342900">
              <a:lnSpc>
                <a:spcPct val="150000"/>
              </a:lnSpc>
              <a:buAutoNum type="arabicPeriod"/>
            </a:pPr>
            <a:r>
              <a:rPr lang="en-US" sz="2400" dirty="0"/>
              <a:t>Solve and check the results.</a:t>
            </a:r>
          </a:p>
          <a:p>
            <a:pPr marL="342900" indent="-342900">
              <a:lnSpc>
                <a:spcPct val="150000"/>
              </a:lnSpc>
              <a:buAutoNum type="arabicPeriod"/>
            </a:pPr>
            <a:r>
              <a:rPr lang="en-US" sz="2400" dirty="0"/>
              <a:t>Improve the model if possible and return to step 6. </a:t>
            </a:r>
          </a:p>
        </p:txBody>
      </p:sp>
    </p:spTree>
    <p:extLst>
      <p:ext uri="{BB962C8B-B14F-4D97-AF65-F5344CB8AC3E}">
        <p14:creationId xmlns:p14="http://schemas.microsoft.com/office/powerpoint/2010/main" val="83869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8115"/>
            <a:ext cx="12192000" cy="686013"/>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rgbClr val="002060"/>
                </a:solidFill>
              </a:rPr>
              <a:t>Simple example of the use of optimization in marketing</a:t>
            </a:r>
          </a:p>
        </p:txBody>
      </p:sp>
      <p:sp>
        <p:nvSpPr>
          <p:cNvPr id="6" name="TextBox 5"/>
          <p:cNvSpPr txBox="1"/>
          <p:nvPr/>
        </p:nvSpPr>
        <p:spPr>
          <a:xfrm>
            <a:off x="1932588" y="1041219"/>
            <a:ext cx="8326824" cy="584775"/>
          </a:xfrm>
          <a:prstGeom prst="rect">
            <a:avLst/>
          </a:prstGeom>
          <a:noFill/>
          <a:ln>
            <a:solidFill>
              <a:srgbClr val="002060"/>
            </a:solidFill>
          </a:ln>
        </p:spPr>
        <p:txBody>
          <a:bodyPr wrap="square" rtlCol="0">
            <a:spAutoFit/>
          </a:bodyPr>
          <a:lstStyle/>
          <a:p>
            <a:r>
              <a:rPr lang="en-US" sz="1600" dirty="0"/>
              <a:t>Step1 (The problem): </a:t>
            </a:r>
          </a:p>
          <a:p>
            <a:r>
              <a:rPr lang="en-US" sz="1600" dirty="0"/>
              <a:t>-Allocate the marketing budget in the best way to different marketing channels (FB, TV, Instagram)</a:t>
            </a:r>
          </a:p>
        </p:txBody>
      </p:sp>
      <p:sp>
        <p:nvSpPr>
          <p:cNvPr id="7" name="TextBox 6"/>
          <p:cNvSpPr txBox="1"/>
          <p:nvPr/>
        </p:nvSpPr>
        <p:spPr>
          <a:xfrm>
            <a:off x="285953" y="1678023"/>
            <a:ext cx="5679418" cy="1077218"/>
          </a:xfrm>
          <a:prstGeom prst="rect">
            <a:avLst/>
          </a:prstGeom>
          <a:noFill/>
          <a:ln>
            <a:solidFill>
              <a:srgbClr val="002060"/>
            </a:solidFill>
          </a:ln>
        </p:spPr>
        <p:txBody>
          <a:bodyPr wrap="square" rtlCol="0">
            <a:spAutoFit/>
          </a:bodyPr>
          <a:lstStyle/>
          <a:p>
            <a:r>
              <a:rPr lang="en-US" sz="1600" dirty="0"/>
              <a:t>Step2 (Input-Output): </a:t>
            </a:r>
          </a:p>
          <a:p>
            <a:r>
              <a:rPr lang="en-US" sz="1600" dirty="0"/>
              <a:t>-Input = amount invested in each channel.</a:t>
            </a:r>
          </a:p>
          <a:p>
            <a:r>
              <a:rPr lang="en-US" sz="1600" dirty="0"/>
              <a:t>-Output = maximum total income</a:t>
            </a:r>
          </a:p>
          <a:p>
            <a:r>
              <a:rPr lang="en-US" sz="1600" dirty="0"/>
              <a:t>-The input affects the output through the ROI of each channel. </a:t>
            </a:r>
          </a:p>
        </p:txBody>
      </p:sp>
      <p:sp>
        <p:nvSpPr>
          <p:cNvPr id="8" name="TextBox 7"/>
          <p:cNvSpPr txBox="1"/>
          <p:nvPr/>
        </p:nvSpPr>
        <p:spPr>
          <a:xfrm>
            <a:off x="285953" y="2839801"/>
            <a:ext cx="5679418" cy="830997"/>
          </a:xfrm>
          <a:prstGeom prst="rect">
            <a:avLst/>
          </a:prstGeom>
          <a:noFill/>
          <a:ln>
            <a:solidFill>
              <a:srgbClr val="002060"/>
            </a:solidFill>
          </a:ln>
        </p:spPr>
        <p:txBody>
          <a:bodyPr wrap="square" rtlCol="0">
            <a:spAutoFit/>
          </a:bodyPr>
          <a:lstStyle/>
          <a:p>
            <a:r>
              <a:rPr lang="en-US" sz="1600" dirty="0"/>
              <a:t>Step3 (Limitations): </a:t>
            </a:r>
          </a:p>
          <a:p>
            <a:r>
              <a:rPr lang="en-US" sz="1600" dirty="0"/>
              <a:t>-The budget “B”</a:t>
            </a:r>
          </a:p>
          <a:p>
            <a:r>
              <a:rPr lang="en-US" sz="1600" dirty="0"/>
              <a:t>-TV investments should not exceed 50% of the total investments.”</a:t>
            </a:r>
          </a:p>
        </p:txBody>
      </p:sp>
      <p:sp>
        <p:nvSpPr>
          <p:cNvPr id="9" name="TextBox 8"/>
          <p:cNvSpPr txBox="1"/>
          <p:nvPr/>
        </p:nvSpPr>
        <p:spPr>
          <a:xfrm>
            <a:off x="285953" y="3755358"/>
            <a:ext cx="2368685" cy="338554"/>
          </a:xfrm>
          <a:prstGeom prst="rect">
            <a:avLst/>
          </a:prstGeom>
          <a:noFill/>
        </p:spPr>
        <p:txBody>
          <a:bodyPr wrap="square" rtlCol="0">
            <a:spAutoFit/>
          </a:bodyPr>
          <a:lstStyle/>
          <a:p>
            <a:r>
              <a:rPr lang="en-US" sz="1600" dirty="0"/>
              <a:t>Step4 (Simplified Model):</a:t>
            </a:r>
          </a:p>
        </p:txBody>
      </p:sp>
      <mc:AlternateContent xmlns:mc="http://schemas.openxmlformats.org/markup-compatibility/2006" xmlns:a14="http://schemas.microsoft.com/office/drawing/2010/main">
        <mc:Choice Requires="a14">
          <p:sp>
            <p:nvSpPr>
              <p:cNvPr id="10" name="TextBox 9"/>
              <p:cNvSpPr txBox="1"/>
              <p:nvPr/>
            </p:nvSpPr>
            <p:spPr>
              <a:xfrm>
                <a:off x="2784340" y="3695982"/>
                <a:ext cx="2204936" cy="7958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𝑚𝑎𝑥</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𝑅𝑂𝐼</m:t>
                              </m:r>
                            </m:e>
                            <m:sub>
                              <m:r>
                                <a:rPr lang="en-US" i="1">
                                  <a:latin typeface="Cambria Math" panose="02040503050406030204" pitchFamily="18" charset="0"/>
                                </a:rPr>
                                <m:t>𝑗</m:t>
                              </m:r>
                            </m:sub>
                          </m:sSub>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84340" y="3695982"/>
                <a:ext cx="2204936" cy="79585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84340" y="4391736"/>
                <a:ext cx="2334638" cy="7958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nary>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784340" y="4391736"/>
                <a:ext cx="2334638" cy="79585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784340" y="5063911"/>
                <a:ext cx="2962072" cy="635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𝑇𝑉</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≤0.5</m:t>
                      </m:r>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𝑗</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784340" y="5063911"/>
                <a:ext cx="2962072" cy="635751"/>
              </a:xfrm>
              <a:prstGeom prst="rect">
                <a:avLst/>
              </a:prstGeom>
              <a:blipFill rotWithShape="0">
                <a:blip r:embed="rId4"/>
                <a:stretch>
                  <a:fillRect/>
                </a:stretch>
              </a:blipFill>
            </p:spPr>
            <p:txBody>
              <a:bodyPr/>
              <a:lstStyle/>
              <a:p>
                <a:r>
                  <a:rPr lang="en-US">
                    <a:noFill/>
                  </a:rPr>
                  <a:t> </a:t>
                </a:r>
              </a:p>
            </p:txBody>
          </p:sp>
        </mc:Fallback>
      </mc:AlternateContent>
      <p:sp>
        <p:nvSpPr>
          <p:cNvPr id="13" name="Oval 12"/>
          <p:cNvSpPr/>
          <p:nvPr/>
        </p:nvSpPr>
        <p:spPr>
          <a:xfrm>
            <a:off x="4218881" y="3892510"/>
            <a:ext cx="500353" cy="350357"/>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89925" y="4640710"/>
            <a:ext cx="237614" cy="211551"/>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70372" y="3924635"/>
            <a:ext cx="281434" cy="280989"/>
          </a:xfrm>
          <a:prstGeom prst="ellipse">
            <a:avLst/>
          </a:prstGeom>
          <a:solidFill>
            <a:srgbClr val="C00000">
              <a:alpha val="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3" idx="6"/>
          </p:cNvCxnSpPr>
          <p:nvPr/>
        </p:nvCxnSpPr>
        <p:spPr>
          <a:xfrm flipV="1">
            <a:off x="4719234" y="3924635"/>
            <a:ext cx="610148" cy="1430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7"/>
          </p:cNvCxnSpPr>
          <p:nvPr/>
        </p:nvCxnSpPr>
        <p:spPr>
          <a:xfrm flipV="1">
            <a:off x="4792741" y="3994845"/>
            <a:ext cx="574746" cy="6768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73416" y="3770746"/>
            <a:ext cx="1046788" cy="276999"/>
          </a:xfrm>
          <a:prstGeom prst="rect">
            <a:avLst/>
          </a:prstGeom>
          <a:noFill/>
        </p:spPr>
        <p:txBody>
          <a:bodyPr wrap="square" rtlCol="0">
            <a:spAutoFit/>
          </a:bodyPr>
          <a:lstStyle/>
          <a:p>
            <a:r>
              <a:rPr lang="en-US" sz="1200" dirty="0">
                <a:solidFill>
                  <a:srgbClr val="C00000"/>
                </a:solidFill>
              </a:rPr>
              <a:t>Parameters</a:t>
            </a:r>
          </a:p>
        </p:txBody>
      </p:sp>
      <p:cxnSp>
        <p:nvCxnSpPr>
          <p:cNvPr id="23" name="Straight Arrow Connector 22"/>
          <p:cNvCxnSpPr>
            <a:stCxn id="15" idx="2"/>
          </p:cNvCxnSpPr>
          <p:nvPr/>
        </p:nvCxnSpPr>
        <p:spPr>
          <a:xfrm flipH="1">
            <a:off x="2784340" y="4065130"/>
            <a:ext cx="1186032" cy="36216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70882" y="4160903"/>
            <a:ext cx="729897" cy="461665"/>
          </a:xfrm>
          <a:prstGeom prst="rect">
            <a:avLst/>
          </a:prstGeom>
          <a:noFill/>
        </p:spPr>
        <p:txBody>
          <a:bodyPr wrap="square" rtlCol="0">
            <a:spAutoFit/>
          </a:bodyPr>
          <a:lstStyle/>
          <a:p>
            <a:r>
              <a:rPr lang="en-US" sz="1200" dirty="0">
                <a:solidFill>
                  <a:srgbClr val="FFFF00"/>
                </a:solidFill>
              </a:rPr>
              <a:t>Decision Variable</a:t>
            </a:r>
          </a:p>
        </p:txBody>
      </p:sp>
      <mc:AlternateContent xmlns:mc="http://schemas.openxmlformats.org/markup-compatibility/2006" xmlns:a14="http://schemas.microsoft.com/office/drawing/2010/main">
        <mc:Choice Requires="a14">
          <p:sp>
            <p:nvSpPr>
              <p:cNvPr id="25" name="TextBox 24"/>
              <p:cNvSpPr txBox="1"/>
              <p:nvPr/>
            </p:nvSpPr>
            <p:spPr>
              <a:xfrm>
                <a:off x="300468" y="5699662"/>
                <a:ext cx="5664903" cy="1097032"/>
              </a:xfrm>
              <a:prstGeom prst="rect">
                <a:avLst/>
              </a:prstGeom>
              <a:noFill/>
              <a:ln>
                <a:solidFill>
                  <a:srgbClr val="002060"/>
                </a:solidFill>
              </a:ln>
            </p:spPr>
            <p:txBody>
              <a:bodyPr wrap="square" rtlCol="0">
                <a:spAutoFit/>
              </a:bodyPr>
              <a:lstStyle/>
              <a:p>
                <a:r>
                  <a:rPr lang="en-US" sz="1600" dirty="0"/>
                  <a:t>Step5 (Get Data): </a:t>
                </a:r>
              </a:p>
              <a:p>
                <a:r>
                  <a:rPr lang="en-US" sz="1600" dirty="0"/>
                  <a:t>- Ask manager for the budget limit</a:t>
                </a:r>
              </a:p>
              <a:p>
                <a:r>
                  <a:rPr lang="en-US" sz="1600" dirty="0"/>
                  <a:t>- Estimate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𝑅𝑂𝐼</m:t>
                        </m:r>
                      </m:e>
                      <m:sub>
                        <m:r>
                          <a:rPr lang="en-US" sz="1600" b="0" i="1" smtClean="0">
                            <a:latin typeface="Cambria Math" panose="02040503050406030204" pitchFamily="18" charset="0"/>
                          </a:rPr>
                          <m:t>𝑗</m:t>
                        </m:r>
                      </m:sub>
                    </m:sSub>
                  </m:oMath>
                </a14:m>
                <a:r>
                  <a:rPr lang="en-US" sz="1600" dirty="0"/>
                  <a:t> using a (for example) multi/last-tough attribute model. </a:t>
                </a:r>
              </a:p>
            </p:txBody>
          </p:sp>
        </mc:Choice>
        <mc:Fallback xmlns="">
          <p:sp>
            <p:nvSpPr>
              <p:cNvPr id="25" name="TextBox 24"/>
              <p:cNvSpPr txBox="1">
                <a:spLocks noRot="1" noChangeAspect="1" noMove="1" noResize="1" noEditPoints="1" noAdjustHandles="1" noChangeArrowheads="1" noChangeShapeType="1" noTextEdit="1"/>
              </p:cNvSpPr>
              <p:nvPr/>
            </p:nvSpPr>
            <p:spPr>
              <a:xfrm>
                <a:off x="300468" y="5699662"/>
                <a:ext cx="5664903" cy="1097032"/>
              </a:xfrm>
              <a:prstGeom prst="rect">
                <a:avLst/>
              </a:prstGeom>
              <a:blipFill rotWithShape="0">
                <a:blip r:embed="rId5"/>
                <a:stretch>
                  <a:fillRect l="-429" t="-1099" b="-5495"/>
                </a:stretch>
              </a:blipFill>
              <a:ln>
                <a:solidFill>
                  <a:srgbClr val="002060"/>
                </a:solidFill>
              </a:ln>
            </p:spPr>
            <p:txBody>
              <a:bodyPr/>
              <a:lstStyle/>
              <a:p>
                <a:r>
                  <a:rPr lang="en-US">
                    <a:noFill/>
                  </a:rPr>
                  <a:t> </a:t>
                </a:r>
              </a:p>
            </p:txBody>
          </p:sp>
        </mc:Fallback>
      </mc:AlternateContent>
      <p:sp>
        <p:nvSpPr>
          <p:cNvPr id="26" name="TextBox 25"/>
          <p:cNvSpPr txBox="1"/>
          <p:nvPr/>
        </p:nvSpPr>
        <p:spPr>
          <a:xfrm>
            <a:off x="6320204" y="1682848"/>
            <a:ext cx="5192527" cy="1077218"/>
          </a:xfrm>
          <a:prstGeom prst="rect">
            <a:avLst/>
          </a:prstGeom>
          <a:noFill/>
          <a:ln>
            <a:solidFill>
              <a:srgbClr val="002060"/>
            </a:solidFill>
          </a:ln>
        </p:spPr>
        <p:txBody>
          <a:bodyPr wrap="square" rtlCol="0">
            <a:spAutoFit/>
          </a:bodyPr>
          <a:lstStyle/>
          <a:p>
            <a:r>
              <a:rPr lang="en-US" sz="1600" dirty="0"/>
              <a:t>Step6: </a:t>
            </a:r>
          </a:p>
          <a:p>
            <a:r>
              <a:rPr lang="en-US" sz="1600" dirty="0"/>
              <a:t>- Write the model in a computer program (ex: Python). </a:t>
            </a:r>
          </a:p>
          <a:p>
            <a:r>
              <a:rPr lang="en-US" sz="1600" dirty="0"/>
              <a:t>- Use a solver to solve the model.</a:t>
            </a:r>
          </a:p>
          <a:p>
            <a:r>
              <a:rPr lang="en-US" sz="1600" dirty="0"/>
              <a:t>- Analyze the results. </a:t>
            </a:r>
          </a:p>
        </p:txBody>
      </p:sp>
      <mc:AlternateContent xmlns:mc="http://schemas.openxmlformats.org/markup-compatibility/2006" xmlns:a14="http://schemas.microsoft.com/office/drawing/2010/main">
        <mc:Choice Requires="a14">
          <p:sp>
            <p:nvSpPr>
              <p:cNvPr id="27" name="TextBox 26"/>
              <p:cNvSpPr txBox="1"/>
              <p:nvPr/>
            </p:nvSpPr>
            <p:spPr>
              <a:xfrm>
                <a:off x="6320204" y="2839801"/>
                <a:ext cx="5305739" cy="3011722"/>
              </a:xfrm>
              <a:prstGeom prst="rect">
                <a:avLst/>
              </a:prstGeom>
              <a:noFill/>
              <a:ln>
                <a:solidFill>
                  <a:srgbClr val="002060"/>
                </a:solidFill>
              </a:ln>
            </p:spPr>
            <p:txBody>
              <a:bodyPr wrap="square" rtlCol="0">
                <a:spAutoFit/>
              </a:bodyPr>
              <a:lstStyle/>
              <a:p>
                <a:r>
                  <a:rPr lang="en-US" dirty="0"/>
                  <a:t>Step7 (Possible improvements):</a:t>
                </a:r>
              </a:p>
              <a:p>
                <a:r>
                  <a:rPr lang="en-US" dirty="0"/>
                  <a:t>- Estimate (using, for example, Regression) the saturation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oMath>
                </a14:m>
                <a:r>
                  <a:rPr lang="en-US" dirty="0"/>
                  <a:t>” for each channel. Add to the model the following constraint: </a:t>
                </a:r>
              </a:p>
              <a:p>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oMath>
                </a14:m>
                <a:endParaRPr lang="en-US" dirty="0"/>
              </a:p>
              <a:p>
                <a:r>
                  <a:rPr lang="en-US" dirty="0"/>
                  <a:t>- Account for diminishing returns on investments, to diversify better the investments. </a:t>
                </a:r>
              </a:p>
              <a:p>
                <a:r>
                  <a:rPr lang="en-US" dirty="0"/>
                  <a:t>	New Objective function:</a:t>
                </a:r>
              </a:p>
              <a:p>
                <a:endParaRPr lang="en-US" dirty="0"/>
              </a:p>
              <a:p>
                <a:r>
                  <a:rPr lang="en-US" dirty="0"/>
                  <a:t>	</a:t>
                </a:r>
                <a14:m>
                  <m:oMath xmlns:m="http://schemas.openxmlformats.org/officeDocument/2006/math">
                    <m:r>
                      <a:rPr lang="en-US" sz="2000" b="0" i="1" smtClean="0">
                        <a:latin typeface="Cambria Math" panose="02040503050406030204" pitchFamily="18" charset="0"/>
                      </a:rPr>
                      <m:t>𝑚𝑎𝑥</m:t>
                    </m:r>
                    <m:r>
                      <a:rPr lang="en-US" sz="2000" i="1">
                        <a:latin typeface="Cambria Math" panose="02040503050406030204" pitchFamily="18" charset="0"/>
                      </a:rPr>
                      <m:t>: </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𝑗</m:t>
                        </m:r>
                      </m:sub>
                      <m:sup/>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𝑐</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r>
                              <a:rPr lang="en-US" sz="2000" i="1">
                                <a:latin typeface="Cambria Math" panose="02040503050406030204" pitchFamily="18" charset="0"/>
                              </a:rPr>
                              <m:t>𝑅𝑂𝐼</m:t>
                            </m:r>
                          </m:e>
                          <m:sub>
                            <m:r>
                              <a:rPr lang="en-US" sz="2000" i="1">
                                <a:latin typeface="Cambria Math" panose="02040503050406030204" pitchFamily="18" charset="0"/>
                              </a:rPr>
                              <m:t>𝑗</m:t>
                            </m:r>
                          </m:sub>
                        </m:sSub>
                      </m:e>
                    </m:nary>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6320204" y="2839801"/>
                <a:ext cx="5305739" cy="3011722"/>
              </a:xfrm>
              <a:prstGeom prst="rect">
                <a:avLst/>
              </a:prstGeom>
              <a:blipFill rotWithShape="0">
                <a:blip r:embed="rId6"/>
                <a:stretch>
                  <a:fillRect l="-917" t="-1008" b="-21573"/>
                </a:stretch>
              </a:blipFill>
              <a:ln>
                <a:solidFill>
                  <a:srgbClr val="002060"/>
                </a:solidFill>
              </a:ln>
            </p:spPr>
            <p:txBody>
              <a:bodyPr/>
              <a:lstStyle/>
              <a:p>
                <a:r>
                  <a:rPr lang="en-US">
                    <a:noFill/>
                  </a:rPr>
                  <a:t> </a:t>
                </a:r>
              </a:p>
            </p:txBody>
          </p:sp>
        </mc:Fallback>
      </mc:AlternateContent>
      <p:sp>
        <p:nvSpPr>
          <p:cNvPr id="28" name="Oval 27"/>
          <p:cNvSpPr/>
          <p:nvPr/>
        </p:nvSpPr>
        <p:spPr>
          <a:xfrm>
            <a:off x="8198011" y="5355771"/>
            <a:ext cx="775062" cy="490556"/>
          </a:xfrm>
          <a:prstGeom prst="ellipse">
            <a:avLst/>
          </a:prstGeom>
          <a:solidFill>
            <a:srgbClr val="C00000">
              <a:alpha val="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0" name="Straight Arrow Connector 29"/>
          <p:cNvCxnSpPr>
            <a:stCxn id="28" idx="3"/>
          </p:cNvCxnSpPr>
          <p:nvPr/>
        </p:nvCxnSpPr>
        <p:spPr>
          <a:xfrm flipH="1">
            <a:off x="8029303" y="5774487"/>
            <a:ext cx="282213" cy="286679"/>
          </a:xfrm>
          <a:prstGeom prst="straightConnector1">
            <a:avLst/>
          </a:prstGeom>
          <a:ln w="158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65682" y="6052458"/>
            <a:ext cx="1327242" cy="369332"/>
          </a:xfrm>
          <a:prstGeom prst="rect">
            <a:avLst/>
          </a:prstGeom>
          <a:noFill/>
        </p:spPr>
        <p:txBody>
          <a:bodyPr wrap="square" rtlCol="0">
            <a:spAutoFit/>
          </a:bodyPr>
          <a:lstStyle/>
          <a:p>
            <a:r>
              <a:rPr lang="en-US" dirty="0">
                <a:solidFill>
                  <a:srgbClr val="FFFF00"/>
                </a:solidFill>
              </a:rPr>
              <a:t>Non-Linear</a:t>
            </a:r>
          </a:p>
        </p:txBody>
      </p:sp>
      <p:sp>
        <p:nvSpPr>
          <p:cNvPr id="35" name="TextBox 34"/>
          <p:cNvSpPr txBox="1"/>
          <p:nvPr/>
        </p:nvSpPr>
        <p:spPr>
          <a:xfrm>
            <a:off x="7365682" y="6581001"/>
            <a:ext cx="4948238" cy="276999"/>
          </a:xfrm>
          <a:prstGeom prst="rect">
            <a:avLst/>
          </a:prstGeom>
          <a:noFill/>
        </p:spPr>
        <p:txBody>
          <a:bodyPr wrap="square" rtlCol="0">
            <a:spAutoFit/>
          </a:bodyPr>
          <a:lstStyle/>
          <a:p>
            <a:r>
              <a:rPr lang="en-US" sz="1200" dirty="0"/>
              <a:t>Note: The NEW objective function will not tell as the total income anymore.</a:t>
            </a:r>
          </a:p>
        </p:txBody>
      </p:sp>
      <p:cxnSp>
        <p:nvCxnSpPr>
          <p:cNvPr id="37" name="Straight Connector 36"/>
          <p:cNvCxnSpPr/>
          <p:nvPr/>
        </p:nvCxnSpPr>
        <p:spPr>
          <a:xfrm flipV="1">
            <a:off x="374469" y="4089934"/>
            <a:ext cx="2222105" cy="397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0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p:bldP spid="13" grpId="0" animBg="1"/>
      <p:bldP spid="14" grpId="0" animBg="1"/>
      <p:bldP spid="15" grpId="0" animBg="1"/>
      <p:bldP spid="21" grpId="0"/>
      <p:bldP spid="24" grpId="0"/>
      <p:bldP spid="25" grpId="0" animBg="1"/>
      <p:bldP spid="26" grpId="0" animBg="1"/>
      <p:bldP spid="27" grpId="0" animBg="1"/>
      <p:bldP spid="28" grpId="0" animBg="1"/>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1" y="2055223"/>
            <a:ext cx="5138058" cy="2101307"/>
          </a:xfrm>
        </p:spPr>
        <p:txBody>
          <a:bodyPr/>
          <a:lstStyle/>
          <a:p>
            <a:pPr algn="ctr"/>
            <a:r>
              <a:rPr lang="en-US" dirty="0"/>
              <a:t>The END</a:t>
            </a:r>
          </a:p>
        </p:txBody>
      </p:sp>
    </p:spTree>
    <p:extLst>
      <p:ext uri="{BB962C8B-B14F-4D97-AF65-F5344CB8AC3E}">
        <p14:creationId xmlns:p14="http://schemas.microsoft.com/office/powerpoint/2010/main" val="36624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87838"/>
            <a:ext cx="12191999" cy="1507067"/>
          </a:xfrm>
          <a:solidFill>
            <a:schemeClr val="tx1"/>
          </a:solidFill>
        </p:spPr>
        <p:txBody>
          <a:bodyPr>
            <a:normAutofit/>
          </a:bodyPr>
          <a:lstStyle/>
          <a:p>
            <a:pPr algn="ctr"/>
            <a:r>
              <a:rPr lang="en-US" dirty="0">
                <a:solidFill>
                  <a:srgbClr val="002060"/>
                </a:solidFill>
              </a:rPr>
              <a:t>What Type of analytics is optimization? </a:t>
            </a:r>
            <a:br>
              <a:rPr lang="en-US" dirty="0">
                <a:solidFill>
                  <a:srgbClr val="002060"/>
                </a:solidFill>
              </a:rPr>
            </a:br>
            <a:r>
              <a:rPr lang="en-US" sz="2000" dirty="0">
                <a:solidFill>
                  <a:srgbClr val="002060"/>
                </a:solidFill>
              </a:rPr>
              <a:t>*</a:t>
            </a:r>
            <a:r>
              <a:rPr lang="en-US" sz="1600" dirty="0">
                <a:solidFill>
                  <a:srgbClr val="002060"/>
                </a:solidFill>
              </a:rPr>
              <a:t>And how is it different?</a:t>
            </a:r>
          </a:p>
        </p:txBody>
      </p:sp>
      <p:sp>
        <p:nvSpPr>
          <p:cNvPr id="4" name="Isosceles Triangle 3"/>
          <p:cNvSpPr/>
          <p:nvPr/>
        </p:nvSpPr>
        <p:spPr>
          <a:xfrm>
            <a:off x="7513607" y="2061713"/>
            <a:ext cx="1923691" cy="15517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a:off x="6737231" y="3735022"/>
            <a:ext cx="3493698" cy="1149756"/>
          </a:xfrm>
          <a:prstGeom prst="trapezoid">
            <a:avLst>
              <a:gd name="adj" fmla="val 62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a:off x="5926347" y="5037139"/>
            <a:ext cx="5124090" cy="1172234"/>
          </a:xfrm>
          <a:prstGeom prst="trapezoid">
            <a:avLst>
              <a:gd name="adj" fmla="val 6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49370" y="5537022"/>
            <a:ext cx="3252159" cy="484038"/>
          </a:xfrm>
        </p:spPr>
        <p:txBody>
          <a:bodyPr>
            <a:normAutofit fontScale="92500"/>
          </a:bodyPr>
          <a:lstStyle/>
          <a:p>
            <a:r>
              <a:rPr lang="en-US" dirty="0">
                <a:solidFill>
                  <a:schemeClr val="tx1"/>
                </a:solidFill>
              </a:rPr>
              <a:t>Descriptive and Diagnostic?</a:t>
            </a:r>
          </a:p>
        </p:txBody>
      </p:sp>
      <p:sp>
        <p:nvSpPr>
          <p:cNvPr id="7" name="Content Placeholder 2"/>
          <p:cNvSpPr txBox="1">
            <a:spLocks/>
          </p:cNvSpPr>
          <p:nvPr/>
        </p:nvSpPr>
        <p:spPr>
          <a:xfrm>
            <a:off x="7575354" y="4397293"/>
            <a:ext cx="1800193" cy="4840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tx1"/>
                </a:solidFill>
              </a:rPr>
              <a:t>Predictive?</a:t>
            </a:r>
          </a:p>
        </p:txBody>
      </p:sp>
      <p:sp>
        <p:nvSpPr>
          <p:cNvPr id="8" name="Content Placeholder 2"/>
          <p:cNvSpPr txBox="1">
            <a:spLocks/>
          </p:cNvSpPr>
          <p:nvPr/>
        </p:nvSpPr>
        <p:spPr>
          <a:xfrm>
            <a:off x="7575352" y="3209417"/>
            <a:ext cx="1800193" cy="38617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tx1"/>
                </a:solidFill>
              </a:rPr>
              <a:t>Prescriptive?</a:t>
            </a:r>
          </a:p>
        </p:txBody>
      </p:sp>
      <p:sp>
        <p:nvSpPr>
          <p:cNvPr id="10" name="Trapezoid 9"/>
          <p:cNvSpPr/>
          <p:nvPr/>
        </p:nvSpPr>
        <p:spPr>
          <a:xfrm>
            <a:off x="586597" y="3630716"/>
            <a:ext cx="8911086" cy="96034"/>
          </a:xfrm>
          <a:prstGeom prst="trapezoid">
            <a:avLst>
              <a:gd name="adj" fmla="val 63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rapezoid 10"/>
          <p:cNvSpPr/>
          <p:nvPr/>
        </p:nvSpPr>
        <p:spPr>
          <a:xfrm>
            <a:off x="586597" y="4893050"/>
            <a:ext cx="9719094" cy="116724"/>
          </a:xfrm>
          <a:prstGeom prst="trapezoid">
            <a:avLst>
              <a:gd name="adj" fmla="val 63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rapezoid 11"/>
          <p:cNvSpPr/>
          <p:nvPr/>
        </p:nvSpPr>
        <p:spPr>
          <a:xfrm>
            <a:off x="586597" y="1962030"/>
            <a:ext cx="7888854" cy="81087"/>
          </a:xfrm>
          <a:prstGeom prst="trapezoid">
            <a:avLst>
              <a:gd name="adj" fmla="val 63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586596" y="2145116"/>
            <a:ext cx="2743199" cy="1477328"/>
          </a:xfrm>
          <a:prstGeom prst="rect">
            <a:avLst/>
          </a:prstGeom>
          <a:noFill/>
        </p:spPr>
        <p:txBody>
          <a:bodyPr wrap="square" rtlCol="0">
            <a:spAutoFit/>
          </a:bodyPr>
          <a:lstStyle/>
          <a:p>
            <a:r>
              <a:rPr lang="en-US" b="1" u="sng" dirty="0"/>
              <a:t>What should we do?</a:t>
            </a:r>
          </a:p>
          <a:p>
            <a:pPr marL="285750" indent="-285750">
              <a:buFontTx/>
              <a:buChar char="-"/>
            </a:pPr>
            <a:r>
              <a:rPr lang="en-US" dirty="0"/>
              <a:t>Optimization</a:t>
            </a:r>
          </a:p>
          <a:p>
            <a:pPr marL="285750" indent="-285750">
              <a:buFontTx/>
              <a:buChar char="-"/>
            </a:pPr>
            <a:r>
              <a:rPr lang="en-US" dirty="0"/>
              <a:t>Structural Models</a:t>
            </a:r>
          </a:p>
          <a:p>
            <a:pPr marL="285750" indent="-285750">
              <a:buFontTx/>
              <a:buChar char="-"/>
            </a:pPr>
            <a:r>
              <a:rPr lang="en-US" dirty="0"/>
              <a:t>Programming/Heuristics</a:t>
            </a:r>
          </a:p>
          <a:p>
            <a:pPr marL="285750" indent="-285750">
              <a:buFontTx/>
              <a:buChar char="-"/>
            </a:pPr>
            <a:r>
              <a:rPr lang="en-US" dirty="0"/>
              <a:t>Machine Learning</a:t>
            </a:r>
          </a:p>
        </p:txBody>
      </p:sp>
      <p:sp>
        <p:nvSpPr>
          <p:cNvPr id="14" name="TextBox 13"/>
          <p:cNvSpPr txBox="1"/>
          <p:nvPr/>
        </p:nvSpPr>
        <p:spPr>
          <a:xfrm>
            <a:off x="586597" y="3669852"/>
            <a:ext cx="2743199" cy="1200329"/>
          </a:xfrm>
          <a:prstGeom prst="rect">
            <a:avLst/>
          </a:prstGeom>
          <a:noFill/>
        </p:spPr>
        <p:txBody>
          <a:bodyPr wrap="square" rtlCol="0">
            <a:spAutoFit/>
          </a:bodyPr>
          <a:lstStyle/>
          <a:p>
            <a:r>
              <a:rPr lang="en-US" b="1" u="sng" dirty="0"/>
              <a:t>What’s going to happen?</a:t>
            </a:r>
          </a:p>
          <a:p>
            <a:pPr marL="285750" indent="-285750">
              <a:buFontTx/>
              <a:buChar char="-"/>
            </a:pPr>
            <a:r>
              <a:rPr lang="en-US" dirty="0"/>
              <a:t>Machine Learning </a:t>
            </a:r>
          </a:p>
          <a:p>
            <a:pPr marL="285750" indent="-285750">
              <a:buFontTx/>
              <a:buChar char="-"/>
            </a:pPr>
            <a:r>
              <a:rPr lang="en-US" dirty="0"/>
              <a:t>Simulations</a:t>
            </a:r>
          </a:p>
          <a:p>
            <a:pPr marL="285750" indent="-285750">
              <a:buFontTx/>
              <a:buChar char="-"/>
            </a:pPr>
            <a:r>
              <a:rPr lang="en-US" dirty="0"/>
              <a:t>Predictive Models</a:t>
            </a:r>
          </a:p>
        </p:txBody>
      </p:sp>
      <p:sp>
        <p:nvSpPr>
          <p:cNvPr id="15" name="TextBox 14"/>
          <p:cNvSpPr txBox="1"/>
          <p:nvPr/>
        </p:nvSpPr>
        <p:spPr>
          <a:xfrm>
            <a:off x="586597" y="4961935"/>
            <a:ext cx="2493033" cy="1754326"/>
          </a:xfrm>
          <a:prstGeom prst="rect">
            <a:avLst/>
          </a:prstGeom>
          <a:noFill/>
        </p:spPr>
        <p:txBody>
          <a:bodyPr wrap="square" rtlCol="0">
            <a:spAutoFit/>
          </a:bodyPr>
          <a:lstStyle/>
          <a:p>
            <a:r>
              <a:rPr lang="en-US" b="1" u="sng" dirty="0"/>
              <a:t>What’s going on?</a:t>
            </a:r>
          </a:p>
          <a:p>
            <a:pPr marL="285750" indent="-285750">
              <a:buFontTx/>
              <a:buChar char="-"/>
            </a:pPr>
            <a:r>
              <a:rPr lang="en-US" dirty="0"/>
              <a:t>Regressions</a:t>
            </a:r>
          </a:p>
          <a:p>
            <a:pPr marL="285750" indent="-285750">
              <a:buFontTx/>
              <a:buChar char="-"/>
            </a:pPr>
            <a:r>
              <a:rPr lang="en-US" dirty="0"/>
              <a:t>Econometrics</a:t>
            </a:r>
          </a:p>
          <a:p>
            <a:pPr marL="285750" indent="-285750">
              <a:buFontTx/>
              <a:buChar char="-"/>
            </a:pPr>
            <a:r>
              <a:rPr lang="en-US" dirty="0"/>
              <a:t>A/B testing</a:t>
            </a:r>
          </a:p>
          <a:p>
            <a:pPr marL="285750" indent="-285750">
              <a:buFontTx/>
              <a:buChar char="-"/>
            </a:pPr>
            <a:r>
              <a:rPr lang="en-US" dirty="0"/>
              <a:t>Summary Statistics</a:t>
            </a:r>
          </a:p>
          <a:p>
            <a:pPr marL="285750" indent="-285750">
              <a:buFontTx/>
              <a:buChar char="-"/>
            </a:pPr>
            <a:r>
              <a:rPr lang="en-US" dirty="0"/>
              <a:t>Dashboards</a:t>
            </a:r>
          </a:p>
        </p:txBody>
      </p:sp>
      <p:sp>
        <p:nvSpPr>
          <p:cNvPr id="16" name="Rounded Rectangle 15"/>
          <p:cNvSpPr/>
          <p:nvPr/>
        </p:nvSpPr>
        <p:spPr>
          <a:xfrm>
            <a:off x="888880" y="2501738"/>
            <a:ext cx="1330445" cy="250987"/>
          </a:xfrm>
          <a:prstGeom prst="round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0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build="p"/>
      <p:bldP spid="7" grpId="0"/>
      <p:bldP spid="8" grpId="0"/>
      <p:bldP spid="10" grpId="0" animBg="1"/>
      <p:bldP spid="11" grpId="0" animBg="1"/>
      <p:bldP spid="12" grpId="0" animBg="1"/>
      <p:bldP spid="13" grpId="0"/>
      <p:bldP spid="14" grpId="0"/>
      <p:bldP spid="15"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667"/>
            <a:ext cx="12192000" cy="1421760"/>
          </a:xfrm>
          <a:solidFill>
            <a:schemeClr val="tx1"/>
          </a:solidFill>
        </p:spPr>
        <p:txBody>
          <a:bodyPr/>
          <a:lstStyle/>
          <a:p>
            <a:pPr algn="ctr"/>
            <a:r>
              <a:rPr lang="en-US" dirty="0">
                <a:solidFill>
                  <a:srgbClr val="002060"/>
                </a:solidFill>
              </a:rPr>
              <a:t>What exactly is Optimization?</a:t>
            </a:r>
          </a:p>
        </p:txBody>
      </p:sp>
      <p:sp>
        <p:nvSpPr>
          <p:cNvPr id="5" name="Content Placeholder 4"/>
          <p:cNvSpPr>
            <a:spLocks noGrp="1"/>
          </p:cNvSpPr>
          <p:nvPr>
            <p:ph idx="1"/>
          </p:nvPr>
        </p:nvSpPr>
        <p:spPr>
          <a:xfrm>
            <a:off x="1089653" y="2078964"/>
            <a:ext cx="2378165" cy="885007"/>
          </a:xfrm>
        </p:spPr>
        <p:txBody>
          <a:bodyPr>
            <a:noAutofit/>
          </a:bodyPr>
          <a:lstStyle/>
          <a:p>
            <a:pPr marL="0" indent="0">
              <a:buNone/>
            </a:pPr>
            <a:r>
              <a:rPr lang="en-US" sz="6000" dirty="0">
                <a:solidFill>
                  <a:schemeClr val="tx1"/>
                </a:solidFill>
              </a:rPr>
              <a:t>Inputs</a:t>
            </a:r>
          </a:p>
        </p:txBody>
      </p:sp>
      <p:sp>
        <p:nvSpPr>
          <p:cNvPr id="6" name="Content Placeholder 4"/>
          <p:cNvSpPr txBox="1">
            <a:spLocks/>
          </p:cNvSpPr>
          <p:nvPr/>
        </p:nvSpPr>
        <p:spPr>
          <a:xfrm>
            <a:off x="8358846" y="2070336"/>
            <a:ext cx="2657087" cy="88500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sz="6000" dirty="0">
                <a:solidFill>
                  <a:schemeClr val="tx1"/>
                </a:solidFill>
              </a:rPr>
              <a:t>Outputs</a:t>
            </a:r>
          </a:p>
        </p:txBody>
      </p:sp>
      <p:sp>
        <p:nvSpPr>
          <p:cNvPr id="7" name="Right Arrow 6"/>
          <p:cNvSpPr/>
          <p:nvPr/>
        </p:nvSpPr>
        <p:spPr>
          <a:xfrm>
            <a:off x="4231181" y="2078964"/>
            <a:ext cx="3364302" cy="940280"/>
          </a:xfrm>
          <a:prstGeom prst="rightArrow">
            <a:avLst/>
          </a:prstGeom>
          <a:solidFill>
            <a:schemeClr val="tx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ight Arrow 9"/>
          <p:cNvSpPr/>
          <p:nvPr/>
        </p:nvSpPr>
        <p:spPr>
          <a:xfrm>
            <a:off x="4006894" y="6294696"/>
            <a:ext cx="3812876"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flipV="1">
            <a:off x="2636084" y="4901027"/>
            <a:ext cx="2741619"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98600" y="3839520"/>
            <a:ext cx="2829464" cy="2260171"/>
          </a:xfrm>
          <a:custGeom>
            <a:avLst/>
            <a:gdLst>
              <a:gd name="connsiteX0" fmla="*/ 0 w 2829464"/>
              <a:gd name="connsiteY0" fmla="*/ 2260171 h 2260171"/>
              <a:gd name="connsiteX1" fmla="*/ 1302589 w 2829464"/>
              <a:gd name="connsiteY1" fmla="*/ 50 h 2260171"/>
              <a:gd name="connsiteX2" fmla="*/ 2829464 w 2829464"/>
              <a:gd name="connsiteY2" fmla="*/ 2208413 h 2260171"/>
            </a:gdLst>
            <a:ahLst/>
            <a:cxnLst>
              <a:cxn ang="0">
                <a:pos x="connsiteX0" y="connsiteY0"/>
              </a:cxn>
              <a:cxn ang="0">
                <a:pos x="connsiteX1" y="connsiteY1"/>
              </a:cxn>
              <a:cxn ang="0">
                <a:pos x="connsiteX2" y="connsiteY2"/>
              </a:cxn>
            </a:cxnLst>
            <a:rect l="l" t="t" r="r" b="b"/>
            <a:pathLst>
              <a:path w="2829464" h="2260171">
                <a:moveTo>
                  <a:pt x="0" y="2260171"/>
                </a:moveTo>
                <a:cubicBezTo>
                  <a:pt x="415506" y="1134423"/>
                  <a:pt x="831012" y="8676"/>
                  <a:pt x="1302589" y="50"/>
                </a:cubicBezTo>
                <a:cubicBezTo>
                  <a:pt x="1774166" y="-8576"/>
                  <a:pt x="2301815" y="1099918"/>
                  <a:pt x="2829464" y="220841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42937" y="6311948"/>
            <a:ext cx="345056" cy="369332"/>
          </a:xfrm>
          <a:prstGeom prst="rect">
            <a:avLst/>
          </a:prstGeom>
          <a:noFill/>
        </p:spPr>
        <p:txBody>
          <a:bodyPr wrap="square" rtlCol="0">
            <a:spAutoFit/>
          </a:bodyPr>
          <a:lstStyle/>
          <a:p>
            <a:r>
              <a:rPr lang="en-US" b="1" dirty="0"/>
              <a:t>X</a:t>
            </a:r>
          </a:p>
        </p:txBody>
      </p:sp>
      <p:sp>
        <p:nvSpPr>
          <p:cNvPr id="14" name="TextBox 13"/>
          <p:cNvSpPr txBox="1"/>
          <p:nvPr/>
        </p:nvSpPr>
        <p:spPr>
          <a:xfrm>
            <a:off x="3515187" y="4784939"/>
            <a:ext cx="345056" cy="369332"/>
          </a:xfrm>
          <a:prstGeom prst="rect">
            <a:avLst/>
          </a:prstGeom>
          <a:noFill/>
        </p:spPr>
        <p:txBody>
          <a:bodyPr wrap="square" rtlCol="0">
            <a:spAutoFit/>
          </a:bodyPr>
          <a:lstStyle/>
          <a:p>
            <a:r>
              <a:rPr lang="en-US" b="1" dirty="0"/>
              <a:t>Y</a:t>
            </a:r>
          </a:p>
        </p:txBody>
      </p:sp>
      <p:sp>
        <p:nvSpPr>
          <p:cNvPr id="15" name="Right Arrow 14"/>
          <p:cNvSpPr/>
          <p:nvPr/>
        </p:nvSpPr>
        <p:spPr>
          <a:xfrm>
            <a:off x="5287993" y="6432748"/>
            <a:ext cx="336430" cy="1561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3519500" y="4538624"/>
            <a:ext cx="336430" cy="1561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4848045" y="5154271"/>
            <a:ext cx="0" cy="114042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006893" y="5154271"/>
            <a:ext cx="84977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206117" y="4391696"/>
            <a:ext cx="4239" cy="190300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4006893" y="4417453"/>
            <a:ext cx="1199224" cy="1"/>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769735" y="3839520"/>
            <a:ext cx="45719" cy="24724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flipH="1" flipV="1">
            <a:off x="4006892" y="3837899"/>
            <a:ext cx="1808559" cy="4571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15451" y="6049182"/>
            <a:ext cx="692239" cy="276999"/>
          </a:xfrm>
          <a:prstGeom prst="rect">
            <a:avLst/>
          </a:prstGeom>
          <a:noFill/>
        </p:spPr>
        <p:txBody>
          <a:bodyPr wrap="square" rtlCol="0">
            <a:spAutoFit/>
          </a:bodyPr>
          <a:lstStyle/>
          <a:p>
            <a:r>
              <a:rPr lang="en-US" sz="1200" dirty="0"/>
              <a:t>Best X</a:t>
            </a:r>
          </a:p>
        </p:txBody>
      </p:sp>
      <p:sp>
        <p:nvSpPr>
          <p:cNvPr id="37" name="TextBox 36"/>
          <p:cNvSpPr txBox="1"/>
          <p:nvPr/>
        </p:nvSpPr>
        <p:spPr>
          <a:xfrm>
            <a:off x="3960747" y="3594933"/>
            <a:ext cx="692239" cy="276999"/>
          </a:xfrm>
          <a:prstGeom prst="rect">
            <a:avLst/>
          </a:prstGeom>
          <a:noFill/>
        </p:spPr>
        <p:txBody>
          <a:bodyPr wrap="square" rtlCol="0">
            <a:spAutoFit/>
          </a:bodyPr>
          <a:lstStyle/>
          <a:p>
            <a:r>
              <a:rPr lang="en-US" sz="1200" dirty="0"/>
              <a:t>Best Y</a:t>
            </a:r>
          </a:p>
        </p:txBody>
      </p:sp>
    </p:spTree>
    <p:extLst>
      <p:ext uri="{BB962C8B-B14F-4D97-AF65-F5344CB8AC3E}">
        <p14:creationId xmlns:p14="http://schemas.microsoft.com/office/powerpoint/2010/main" val="392792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10" grpId="0" animBg="1"/>
      <p:bldP spid="11" grpId="0" animBg="1"/>
      <p:bldP spid="12" grpId="0" animBg="1"/>
      <p:bldP spid="13" grpId="0"/>
      <p:bldP spid="14" grpId="0"/>
      <p:bldP spid="15" grpId="0" animBg="1"/>
      <p:bldP spid="16" grpId="0" animBg="1"/>
      <p:bldP spid="34" grpId="0" animBg="1"/>
      <p:bldP spid="35" grpId="0" animBg="1"/>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1057"/>
            <a:ext cx="9392575" cy="714981"/>
          </a:xfrm>
          <a:solidFill>
            <a:schemeClr val="tx1"/>
          </a:solidFill>
          <a:ln>
            <a:solidFill>
              <a:schemeClr val="tx1"/>
            </a:solidFill>
          </a:ln>
        </p:spPr>
        <p:txBody>
          <a:bodyPr/>
          <a:lstStyle/>
          <a:p>
            <a:r>
              <a:rPr lang="en-US" dirty="0">
                <a:solidFill>
                  <a:srgbClr val="002060"/>
                </a:solidFill>
              </a:rPr>
              <a:t>Describing Optimization models</a:t>
            </a:r>
          </a:p>
        </p:txBody>
      </p:sp>
      <p:sp>
        <p:nvSpPr>
          <p:cNvPr id="4" name="Up Arrow 3"/>
          <p:cNvSpPr/>
          <p:nvPr/>
        </p:nvSpPr>
        <p:spPr>
          <a:xfrm>
            <a:off x="2135079" y="2911876"/>
            <a:ext cx="1038688" cy="2148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rot="10800000">
            <a:off x="8710474" y="2192786"/>
            <a:ext cx="1038688" cy="2148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91449" y="2192788"/>
            <a:ext cx="2325948" cy="584775"/>
          </a:xfrm>
          <a:prstGeom prst="rect">
            <a:avLst/>
          </a:prstGeom>
          <a:noFill/>
        </p:spPr>
        <p:txBody>
          <a:bodyPr wrap="square" rtlCol="0">
            <a:spAutoFit/>
          </a:bodyPr>
          <a:lstStyle/>
          <a:p>
            <a:r>
              <a:rPr lang="en-US" sz="3200" dirty="0"/>
              <a:t>MAXIMIZE</a:t>
            </a:r>
          </a:p>
        </p:txBody>
      </p:sp>
      <p:sp>
        <p:nvSpPr>
          <p:cNvPr id="7" name="TextBox 6"/>
          <p:cNvSpPr txBox="1"/>
          <p:nvPr/>
        </p:nvSpPr>
        <p:spPr>
          <a:xfrm>
            <a:off x="8066844" y="4475498"/>
            <a:ext cx="2325948" cy="584775"/>
          </a:xfrm>
          <a:prstGeom prst="rect">
            <a:avLst/>
          </a:prstGeom>
          <a:noFill/>
        </p:spPr>
        <p:txBody>
          <a:bodyPr wrap="square" rtlCol="0">
            <a:spAutoFit/>
          </a:bodyPr>
          <a:lstStyle/>
          <a:p>
            <a:r>
              <a:rPr lang="en-US" sz="3200" dirty="0"/>
              <a:t>MINIMIZE</a:t>
            </a:r>
          </a:p>
        </p:txBody>
      </p:sp>
      <p:sp>
        <p:nvSpPr>
          <p:cNvPr id="8" name="Bevel 7"/>
          <p:cNvSpPr/>
          <p:nvPr/>
        </p:nvSpPr>
        <p:spPr>
          <a:xfrm>
            <a:off x="4583837" y="2469143"/>
            <a:ext cx="2716567" cy="2006355"/>
          </a:xfrm>
          <a:prstGeom prst="bevel">
            <a:avLst/>
          </a:prstGeom>
          <a:solidFill>
            <a:srgbClr val="399CC3">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39263" y="3147074"/>
            <a:ext cx="1411549" cy="646331"/>
          </a:xfrm>
          <a:prstGeom prst="rect">
            <a:avLst/>
          </a:prstGeom>
          <a:noFill/>
        </p:spPr>
        <p:txBody>
          <a:bodyPr wrap="square" rtlCol="0">
            <a:spAutoFit/>
          </a:bodyPr>
          <a:lstStyle/>
          <a:p>
            <a:pPr algn="ctr"/>
            <a:r>
              <a:rPr lang="en-US" dirty="0"/>
              <a:t>LIMITS </a:t>
            </a:r>
          </a:p>
          <a:p>
            <a:pPr algn="ctr"/>
            <a:r>
              <a:rPr lang="en-US" dirty="0"/>
              <a:t>(Constraints)</a:t>
            </a:r>
          </a:p>
        </p:txBody>
      </p:sp>
      <p:sp>
        <p:nvSpPr>
          <p:cNvPr id="10" name="Right Arrow 9"/>
          <p:cNvSpPr/>
          <p:nvPr/>
        </p:nvSpPr>
        <p:spPr>
          <a:xfrm>
            <a:off x="4185081" y="3205990"/>
            <a:ext cx="346229" cy="5285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7337394" y="3205990"/>
            <a:ext cx="346229" cy="5285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5769004" y="1928535"/>
            <a:ext cx="346229" cy="5285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5769004" y="4487605"/>
            <a:ext cx="346229" cy="5285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9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61057"/>
            <a:ext cx="9392575" cy="714981"/>
          </a:xfrm>
          <a:solidFill>
            <a:schemeClr val="tx1"/>
          </a:solidFill>
          <a:ln>
            <a:solidFill>
              <a:schemeClr val="tx1"/>
            </a:solidFill>
          </a:ln>
        </p:spPr>
        <p:txBody>
          <a:bodyPr/>
          <a:lstStyle/>
          <a:p>
            <a:r>
              <a:rPr lang="en-US" dirty="0">
                <a:solidFill>
                  <a:srgbClr val="002060"/>
                </a:solidFill>
              </a:rPr>
              <a:t>Describing Optimization models</a:t>
            </a:r>
          </a:p>
        </p:txBody>
      </p:sp>
      <p:sp>
        <p:nvSpPr>
          <p:cNvPr id="5" name="TextBox 4"/>
          <p:cNvSpPr txBox="1"/>
          <p:nvPr/>
        </p:nvSpPr>
        <p:spPr>
          <a:xfrm>
            <a:off x="150921" y="2029494"/>
            <a:ext cx="4944862" cy="523220"/>
          </a:xfrm>
          <a:prstGeom prst="rect">
            <a:avLst/>
          </a:prstGeom>
          <a:noFill/>
        </p:spPr>
        <p:txBody>
          <a:bodyPr wrap="square" rtlCol="0">
            <a:spAutoFit/>
          </a:bodyPr>
          <a:lstStyle/>
          <a:p>
            <a:r>
              <a:rPr lang="en-US" sz="2800" u="sng" dirty="0"/>
              <a:t>Optimization model consists of:</a:t>
            </a:r>
          </a:p>
        </p:txBody>
      </p:sp>
      <p:sp>
        <p:nvSpPr>
          <p:cNvPr id="6" name="TextBox 5"/>
          <p:cNvSpPr txBox="1"/>
          <p:nvPr/>
        </p:nvSpPr>
        <p:spPr>
          <a:xfrm>
            <a:off x="488272" y="2697138"/>
            <a:ext cx="3400148" cy="1384995"/>
          </a:xfrm>
          <a:prstGeom prst="rect">
            <a:avLst/>
          </a:prstGeom>
          <a:noFill/>
        </p:spPr>
        <p:txBody>
          <a:bodyPr wrap="square" rtlCol="0">
            <a:spAutoFit/>
          </a:bodyPr>
          <a:lstStyle/>
          <a:p>
            <a:pPr marL="514350" indent="-514350">
              <a:buFont typeface="+mj-lt"/>
              <a:buAutoNum type="alphaUcPeriod"/>
            </a:pPr>
            <a:r>
              <a:rPr lang="en-US" sz="2800" dirty="0"/>
              <a:t>Parameters</a:t>
            </a:r>
          </a:p>
          <a:p>
            <a:pPr marL="342900" indent="-342900">
              <a:buAutoNum type="alphaUcPeriod"/>
            </a:pPr>
            <a:endParaRPr lang="en-US" sz="2800" dirty="0"/>
          </a:p>
          <a:p>
            <a:pPr marL="342900" indent="-342900">
              <a:buAutoNum type="alphaUcPeriod"/>
            </a:pPr>
            <a:r>
              <a:rPr lang="en-US" sz="2800" dirty="0"/>
              <a:t> Decision Variables</a:t>
            </a:r>
          </a:p>
        </p:txBody>
      </p:sp>
      <p:sp>
        <p:nvSpPr>
          <p:cNvPr id="7" name="TextBox 6"/>
          <p:cNvSpPr txBox="1"/>
          <p:nvPr/>
        </p:nvSpPr>
        <p:spPr>
          <a:xfrm>
            <a:off x="7319638" y="2517405"/>
            <a:ext cx="3852908" cy="923330"/>
          </a:xfrm>
          <a:prstGeom prst="rect">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tx1"/>
                </a:solidFill>
              </a:rPr>
              <a:t>Given data. Constants. Data that does not change during the optimization calculations. </a:t>
            </a:r>
          </a:p>
        </p:txBody>
      </p:sp>
      <p:sp>
        <p:nvSpPr>
          <p:cNvPr id="8" name="TextBox 7"/>
          <p:cNvSpPr txBox="1"/>
          <p:nvPr/>
        </p:nvSpPr>
        <p:spPr>
          <a:xfrm>
            <a:off x="7319638" y="3526082"/>
            <a:ext cx="3852908" cy="646331"/>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tx1"/>
                </a:solidFill>
              </a:rPr>
              <a:t>Values/Variables the optimizer can change. </a:t>
            </a:r>
          </a:p>
        </p:txBody>
      </p:sp>
      <p:sp>
        <p:nvSpPr>
          <p:cNvPr id="9" name="TextBox 8"/>
          <p:cNvSpPr txBox="1"/>
          <p:nvPr/>
        </p:nvSpPr>
        <p:spPr>
          <a:xfrm>
            <a:off x="7319638" y="4888830"/>
            <a:ext cx="3852908" cy="646331"/>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tx1"/>
                </a:solidFill>
              </a:rPr>
              <a:t>The value/function one wants to optimize.  </a:t>
            </a:r>
          </a:p>
        </p:txBody>
      </p:sp>
      <p:sp>
        <p:nvSpPr>
          <p:cNvPr id="10" name="TextBox 9"/>
          <p:cNvSpPr txBox="1"/>
          <p:nvPr/>
        </p:nvSpPr>
        <p:spPr>
          <a:xfrm>
            <a:off x="488272" y="4948472"/>
            <a:ext cx="3400148" cy="523220"/>
          </a:xfrm>
          <a:prstGeom prst="rect">
            <a:avLst/>
          </a:prstGeom>
          <a:noFill/>
        </p:spPr>
        <p:txBody>
          <a:bodyPr wrap="square" rtlCol="0">
            <a:spAutoFit/>
          </a:bodyPr>
          <a:lstStyle/>
          <a:p>
            <a:pPr marL="342900" indent="-342900">
              <a:buAutoNum type="arabicPeriod"/>
            </a:pPr>
            <a:r>
              <a:rPr lang="en-US" sz="2800" dirty="0"/>
              <a:t>Objective Function </a:t>
            </a:r>
          </a:p>
        </p:txBody>
      </p:sp>
      <p:sp>
        <p:nvSpPr>
          <p:cNvPr id="12" name="TextBox 11"/>
          <p:cNvSpPr txBox="1"/>
          <p:nvPr/>
        </p:nvSpPr>
        <p:spPr>
          <a:xfrm>
            <a:off x="150921" y="4226557"/>
            <a:ext cx="5965795" cy="523220"/>
          </a:xfrm>
          <a:prstGeom prst="rect">
            <a:avLst/>
          </a:prstGeom>
          <a:noFill/>
        </p:spPr>
        <p:txBody>
          <a:bodyPr wrap="square" rtlCol="0">
            <a:spAutoFit/>
          </a:bodyPr>
          <a:lstStyle/>
          <a:p>
            <a:r>
              <a:rPr lang="en-US" sz="2800" u="sng" dirty="0"/>
              <a:t>(A) and (B) are combined to formulate:</a:t>
            </a:r>
          </a:p>
        </p:txBody>
      </p:sp>
      <p:sp>
        <p:nvSpPr>
          <p:cNvPr id="13" name="TextBox 12"/>
          <p:cNvSpPr txBox="1"/>
          <p:nvPr/>
        </p:nvSpPr>
        <p:spPr>
          <a:xfrm>
            <a:off x="4696287" y="1461385"/>
            <a:ext cx="3258105" cy="584775"/>
          </a:xfrm>
          <a:prstGeom prst="rect">
            <a:avLst/>
          </a:prstGeom>
          <a:noFill/>
        </p:spPr>
        <p:txBody>
          <a:bodyPr wrap="square" rtlCol="0">
            <a:spAutoFit/>
          </a:bodyPr>
          <a:lstStyle/>
          <a:p>
            <a:r>
              <a:rPr lang="en-US" sz="3200" dirty="0"/>
              <a:t>(Model Elements)</a:t>
            </a:r>
          </a:p>
        </p:txBody>
      </p:sp>
      <p:sp>
        <p:nvSpPr>
          <p:cNvPr id="14" name="TextBox 13"/>
          <p:cNvSpPr txBox="1"/>
          <p:nvPr/>
        </p:nvSpPr>
        <p:spPr>
          <a:xfrm>
            <a:off x="7319638" y="5629283"/>
            <a:ext cx="3852908" cy="92333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tx1"/>
                </a:solidFill>
              </a:rPr>
              <a:t>Where the optimizer cannot go. Conditions that must be met for a successful solution. </a:t>
            </a:r>
          </a:p>
        </p:txBody>
      </p:sp>
      <p:sp>
        <p:nvSpPr>
          <p:cNvPr id="15" name="Right Arrow 14"/>
          <p:cNvSpPr/>
          <p:nvPr/>
        </p:nvSpPr>
        <p:spPr>
          <a:xfrm>
            <a:off x="2947386" y="2964631"/>
            <a:ext cx="4209872"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888420" y="3834808"/>
            <a:ext cx="3268838" cy="588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947386" y="6082173"/>
            <a:ext cx="4209872"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888420" y="5211996"/>
            <a:ext cx="3268838"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5356382" y="3444412"/>
                <a:ext cx="10431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356382" y="3444412"/>
                <a:ext cx="1043125" cy="369332"/>
              </a:xfrm>
              <a:prstGeom prst="rect">
                <a:avLst/>
              </a:prstGeom>
              <a:blipFill rotWithShape="0">
                <a:blip r:embed="rId2"/>
                <a:stretch>
                  <a:fillRect b="-14754"/>
                </a:stretch>
              </a:blipFill>
            </p:spPr>
            <p:txBody>
              <a:bodyPr/>
              <a:lstStyle/>
              <a:p>
                <a:r>
                  <a:rPr lang="en-US">
                    <a:noFill/>
                  </a:rPr>
                  <a:t> </a:t>
                </a:r>
              </a:p>
            </p:txBody>
          </p:sp>
        </mc:Fallback>
      </mc:AlternateContent>
      <p:sp>
        <p:nvSpPr>
          <p:cNvPr id="20" name="TextBox 19"/>
          <p:cNvSpPr txBox="1"/>
          <p:nvPr/>
        </p:nvSpPr>
        <p:spPr>
          <a:xfrm>
            <a:off x="5522839" y="2605916"/>
            <a:ext cx="710213" cy="369332"/>
          </a:xfrm>
          <a:prstGeom prst="rect">
            <a:avLst/>
          </a:prstGeom>
          <a:noFill/>
        </p:spPr>
        <p:txBody>
          <a:bodyPr wrap="square" rtlCol="0">
            <a:spAutoFit/>
          </a:bodyPr>
          <a:lstStyle/>
          <a:p>
            <a:r>
              <a:rPr lang="en-US" dirty="0"/>
              <a:t>(3,4)</a:t>
            </a:r>
          </a:p>
        </p:txBody>
      </p:sp>
      <mc:AlternateContent xmlns:mc="http://schemas.openxmlformats.org/markup-compatibility/2006" xmlns:a14="http://schemas.microsoft.com/office/drawing/2010/main">
        <mc:Choice Requires="a14">
          <p:sp>
            <p:nvSpPr>
              <p:cNvPr id="21" name="TextBox 20"/>
              <p:cNvSpPr txBox="1"/>
              <p:nvPr/>
            </p:nvSpPr>
            <p:spPr>
              <a:xfrm>
                <a:off x="4684163" y="4800182"/>
                <a:ext cx="2387561" cy="369332"/>
              </a:xfrm>
              <a:prstGeom prst="rect">
                <a:avLst/>
              </a:prstGeom>
              <a:noFill/>
            </p:spPr>
            <p:txBody>
              <a:bodyPr wrap="square" rtlCol="0">
                <a:spAutoFit/>
              </a:bodyPr>
              <a:lstStyle/>
              <a:p>
                <a:r>
                  <a:rPr lang="en-US" dirty="0"/>
                  <a:t>Max: f(x) </a:t>
                </a:r>
                <a14:m>
                  <m:oMath xmlns:m="http://schemas.openxmlformats.org/officeDocument/2006/math">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4</m:t>
                        </m:r>
                        <m:r>
                          <a:rPr lang="en-US" i="1">
                            <a:latin typeface="Cambria Math" panose="02040503050406030204" pitchFamily="18" charset="0"/>
                          </a:rPr>
                          <m:t>𝑋</m:t>
                        </m:r>
                      </m:e>
                      <m:sub>
                        <m:r>
                          <a:rPr lang="en-US" b="0" i="1" smtClean="0">
                            <a:latin typeface="Cambria Math" panose="02040503050406030204" pitchFamily="18" charset="0"/>
                          </a:rPr>
                          <m:t>2</m:t>
                        </m:r>
                      </m:sub>
                    </m:sSub>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684163" y="4800182"/>
                <a:ext cx="2387561" cy="369332"/>
              </a:xfrm>
              <a:prstGeom prst="rect">
                <a:avLst/>
              </a:prstGeom>
              <a:blipFill rotWithShape="0">
                <a:blip r:embed="rId3"/>
                <a:stretch>
                  <a:fillRect l="-204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149471" y="5707513"/>
                <a:ext cx="1456944"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en-US" dirty="0"/>
                  <a:t> &lt; 10</a:t>
                </a:r>
              </a:p>
            </p:txBody>
          </p:sp>
        </mc:Choice>
        <mc:Fallback xmlns="">
          <p:sp>
            <p:nvSpPr>
              <p:cNvPr id="22" name="TextBox 21"/>
              <p:cNvSpPr txBox="1">
                <a:spLocks noRot="1" noChangeAspect="1" noMove="1" noResize="1" noEditPoints="1" noAdjustHandles="1" noChangeArrowheads="1" noChangeShapeType="1" noTextEdit="1"/>
              </p:cNvSpPr>
              <p:nvPr/>
            </p:nvSpPr>
            <p:spPr>
              <a:xfrm>
                <a:off x="5149471" y="5707513"/>
                <a:ext cx="1456944" cy="369332"/>
              </a:xfrm>
              <a:prstGeom prst="rect">
                <a:avLst/>
              </a:prstGeom>
              <a:blipFill rotWithShape="0">
                <a:blip r:embed="rId4"/>
                <a:stretch>
                  <a:fillRect t="-8197" r="-418" b="-24590"/>
                </a:stretch>
              </a:blipFill>
            </p:spPr>
            <p:txBody>
              <a:bodyPr/>
              <a:lstStyle/>
              <a:p>
                <a:r>
                  <a:rPr lang="en-US">
                    <a:noFill/>
                  </a:rPr>
                  <a:t> </a:t>
                </a:r>
              </a:p>
            </p:txBody>
          </p:sp>
        </mc:Fallback>
      </mc:AlternateContent>
      <p:sp>
        <p:nvSpPr>
          <p:cNvPr id="23" name="TextBox 22"/>
          <p:cNvSpPr txBox="1"/>
          <p:nvPr/>
        </p:nvSpPr>
        <p:spPr>
          <a:xfrm>
            <a:off x="488272" y="5806534"/>
            <a:ext cx="3400148" cy="523220"/>
          </a:xfrm>
          <a:prstGeom prst="rect">
            <a:avLst/>
          </a:prstGeom>
          <a:noFill/>
        </p:spPr>
        <p:txBody>
          <a:bodyPr wrap="square" rtlCol="0">
            <a:spAutoFit/>
          </a:bodyPr>
          <a:lstStyle/>
          <a:p>
            <a:r>
              <a:rPr lang="en-US" sz="2800" dirty="0"/>
              <a:t>2. Constraints </a:t>
            </a:r>
          </a:p>
        </p:txBody>
      </p:sp>
    </p:spTree>
    <p:extLst>
      <p:ext uri="{BB962C8B-B14F-4D97-AF65-F5344CB8AC3E}">
        <p14:creationId xmlns:p14="http://schemas.microsoft.com/office/powerpoint/2010/main" val="16322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p:bldP spid="12" grpId="0"/>
      <p:bldP spid="14" grpId="0" animBg="1"/>
      <p:bldP spid="15" grpId="0" animBg="1"/>
      <p:bldP spid="16" grpId="0" animBg="1"/>
      <p:bldP spid="17" grpId="0" animBg="1"/>
      <p:bldP spid="18" grpId="0" animBg="1"/>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5042"/>
            <a:ext cx="12192000" cy="1507067"/>
          </a:xfrm>
          <a:solidFill>
            <a:schemeClr val="tx1"/>
          </a:solidFill>
        </p:spPr>
        <p:txBody>
          <a:bodyPr/>
          <a:lstStyle/>
          <a:p>
            <a:pPr algn="ctr"/>
            <a:r>
              <a:rPr lang="en-US" dirty="0">
                <a:solidFill>
                  <a:srgbClr val="002060"/>
                </a:solidFill>
              </a:rPr>
              <a:t>Examples of objective functions</a:t>
            </a:r>
          </a:p>
        </p:txBody>
      </p:sp>
      <p:sp>
        <p:nvSpPr>
          <p:cNvPr id="4" name="Right Arrow 3"/>
          <p:cNvSpPr/>
          <p:nvPr/>
        </p:nvSpPr>
        <p:spPr>
          <a:xfrm rot="16200000">
            <a:off x="1186777" y="3721805"/>
            <a:ext cx="2610197" cy="1213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6200000">
            <a:off x="4790902" y="3746210"/>
            <a:ext cx="2610197" cy="1213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8236091" y="3721804"/>
            <a:ext cx="2610197" cy="1213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5400000">
            <a:off x="3096052" y="3746210"/>
            <a:ext cx="2610197" cy="1213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5400000">
            <a:off x="6336541" y="3746211"/>
            <a:ext cx="2610197" cy="1213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96334" y="2401609"/>
            <a:ext cx="1591081" cy="646331"/>
          </a:xfrm>
          <a:prstGeom prst="rect">
            <a:avLst/>
          </a:prstGeom>
          <a:noFill/>
        </p:spPr>
        <p:txBody>
          <a:bodyPr wrap="square" rtlCol="0">
            <a:spAutoFit/>
          </a:bodyPr>
          <a:lstStyle/>
          <a:p>
            <a:r>
              <a:rPr lang="en-US" sz="3600" dirty="0"/>
              <a:t>SPEED</a:t>
            </a:r>
          </a:p>
        </p:txBody>
      </p:sp>
      <p:sp>
        <p:nvSpPr>
          <p:cNvPr id="10" name="TextBox 9"/>
          <p:cNvSpPr txBox="1"/>
          <p:nvPr/>
        </p:nvSpPr>
        <p:spPr>
          <a:xfrm>
            <a:off x="3605609" y="5633731"/>
            <a:ext cx="1591081" cy="646331"/>
          </a:xfrm>
          <a:prstGeom prst="rect">
            <a:avLst/>
          </a:prstGeom>
          <a:noFill/>
        </p:spPr>
        <p:txBody>
          <a:bodyPr wrap="square" rtlCol="0">
            <a:spAutoFit/>
          </a:bodyPr>
          <a:lstStyle/>
          <a:p>
            <a:r>
              <a:rPr lang="en-US" sz="3600" dirty="0"/>
              <a:t>COST</a:t>
            </a:r>
          </a:p>
        </p:txBody>
      </p:sp>
      <p:sp>
        <p:nvSpPr>
          <p:cNvPr id="11" name="TextBox 10"/>
          <p:cNvSpPr txBox="1"/>
          <p:nvPr/>
        </p:nvSpPr>
        <p:spPr>
          <a:xfrm>
            <a:off x="5272511" y="2405263"/>
            <a:ext cx="1944992" cy="646331"/>
          </a:xfrm>
          <a:prstGeom prst="rect">
            <a:avLst/>
          </a:prstGeom>
          <a:noFill/>
        </p:spPr>
        <p:txBody>
          <a:bodyPr wrap="square" rtlCol="0">
            <a:spAutoFit/>
          </a:bodyPr>
          <a:lstStyle/>
          <a:p>
            <a:r>
              <a:rPr lang="en-US" sz="3600" dirty="0"/>
              <a:t>PROFIT</a:t>
            </a:r>
          </a:p>
        </p:txBody>
      </p:sp>
      <p:sp>
        <p:nvSpPr>
          <p:cNvPr id="12" name="TextBox 11"/>
          <p:cNvSpPr txBox="1"/>
          <p:nvPr/>
        </p:nvSpPr>
        <p:spPr>
          <a:xfrm>
            <a:off x="6755335" y="5658138"/>
            <a:ext cx="1772608" cy="646331"/>
          </a:xfrm>
          <a:prstGeom prst="rect">
            <a:avLst/>
          </a:prstGeom>
          <a:noFill/>
        </p:spPr>
        <p:txBody>
          <a:bodyPr wrap="square" rtlCol="0">
            <a:spAutoFit/>
          </a:bodyPr>
          <a:lstStyle/>
          <a:p>
            <a:r>
              <a:rPr lang="en-US" sz="3600" dirty="0"/>
              <a:t>WASTE</a:t>
            </a:r>
          </a:p>
        </p:txBody>
      </p:sp>
      <p:sp>
        <p:nvSpPr>
          <p:cNvPr id="13" name="TextBox 12"/>
          <p:cNvSpPr txBox="1"/>
          <p:nvPr/>
        </p:nvSpPr>
        <p:spPr>
          <a:xfrm>
            <a:off x="8602711" y="2401608"/>
            <a:ext cx="1876956" cy="646331"/>
          </a:xfrm>
          <a:prstGeom prst="rect">
            <a:avLst/>
          </a:prstGeom>
          <a:noFill/>
        </p:spPr>
        <p:txBody>
          <a:bodyPr wrap="square" rtlCol="0">
            <a:spAutoFit/>
          </a:bodyPr>
          <a:lstStyle/>
          <a:p>
            <a:r>
              <a:rPr lang="en-US" sz="3600" dirty="0"/>
              <a:t>CLICKS</a:t>
            </a:r>
          </a:p>
        </p:txBody>
      </p:sp>
    </p:spTree>
    <p:extLst>
      <p:ext uri="{BB962C8B-B14F-4D97-AF65-F5344CB8AC3E}">
        <p14:creationId xmlns:p14="http://schemas.microsoft.com/office/powerpoint/2010/main" val="361341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Examples of Constraints</a:t>
            </a:r>
          </a:p>
        </p:txBody>
      </p:sp>
      <p:sp>
        <p:nvSpPr>
          <p:cNvPr id="7" name="TextBox 6"/>
          <p:cNvSpPr txBox="1"/>
          <p:nvPr/>
        </p:nvSpPr>
        <p:spPr>
          <a:xfrm>
            <a:off x="1303506" y="2473189"/>
            <a:ext cx="6157608" cy="461665"/>
          </a:xfrm>
          <a:prstGeom prst="rect">
            <a:avLst/>
          </a:prstGeom>
          <a:noFill/>
        </p:spPr>
        <p:txBody>
          <a:bodyPr wrap="square" rtlCol="0">
            <a:spAutoFit/>
          </a:bodyPr>
          <a:lstStyle/>
          <a:p>
            <a:r>
              <a:rPr lang="en-US" sz="2400" dirty="0"/>
              <a:t>- A chemical mixture must be at least 99% pure.</a:t>
            </a:r>
          </a:p>
        </p:txBody>
      </p:sp>
      <p:sp>
        <p:nvSpPr>
          <p:cNvPr id="8" name="TextBox 7"/>
          <p:cNvSpPr txBox="1"/>
          <p:nvPr/>
        </p:nvSpPr>
        <p:spPr>
          <a:xfrm>
            <a:off x="1303506" y="3310710"/>
            <a:ext cx="5126477" cy="461665"/>
          </a:xfrm>
          <a:prstGeom prst="rect">
            <a:avLst/>
          </a:prstGeom>
          <a:noFill/>
        </p:spPr>
        <p:txBody>
          <a:bodyPr wrap="square" rtlCol="0">
            <a:spAutoFit/>
          </a:bodyPr>
          <a:lstStyle/>
          <a:p>
            <a:r>
              <a:rPr lang="en-US" sz="2400" dirty="0"/>
              <a:t>- Inventory level cannot exceed 50 tons. </a:t>
            </a:r>
          </a:p>
        </p:txBody>
      </p:sp>
      <p:sp>
        <p:nvSpPr>
          <p:cNvPr id="9" name="TextBox 8"/>
          <p:cNvSpPr txBox="1"/>
          <p:nvPr/>
        </p:nvSpPr>
        <p:spPr>
          <a:xfrm>
            <a:off x="1303506" y="4148231"/>
            <a:ext cx="5009744" cy="461665"/>
          </a:xfrm>
          <a:prstGeom prst="rect">
            <a:avLst/>
          </a:prstGeom>
          <a:noFill/>
        </p:spPr>
        <p:txBody>
          <a:bodyPr wrap="square" rtlCol="0">
            <a:spAutoFit/>
          </a:bodyPr>
          <a:lstStyle/>
          <a:p>
            <a:r>
              <a:rPr lang="en-US" sz="2400" dirty="0"/>
              <a:t>- A bridge must hold at least 150 tons. </a:t>
            </a:r>
          </a:p>
        </p:txBody>
      </p:sp>
      <p:sp>
        <p:nvSpPr>
          <p:cNvPr id="10" name="TextBox 9"/>
          <p:cNvSpPr txBox="1"/>
          <p:nvPr/>
        </p:nvSpPr>
        <p:spPr>
          <a:xfrm>
            <a:off x="1303506" y="4985752"/>
            <a:ext cx="6284068" cy="461665"/>
          </a:xfrm>
          <a:prstGeom prst="rect">
            <a:avLst/>
          </a:prstGeom>
          <a:noFill/>
        </p:spPr>
        <p:txBody>
          <a:bodyPr wrap="square" rtlCol="0">
            <a:spAutoFit/>
          </a:bodyPr>
          <a:lstStyle/>
          <a:p>
            <a:r>
              <a:rPr lang="en-US" sz="2400" dirty="0"/>
              <a:t>- At least x amount of demand must be satisfied. </a:t>
            </a:r>
          </a:p>
        </p:txBody>
      </p:sp>
      <p:sp>
        <p:nvSpPr>
          <p:cNvPr id="11" name="TextBox 10"/>
          <p:cNvSpPr txBox="1"/>
          <p:nvPr/>
        </p:nvSpPr>
        <p:spPr>
          <a:xfrm>
            <a:off x="1303506" y="5823273"/>
            <a:ext cx="6788285" cy="461665"/>
          </a:xfrm>
          <a:prstGeom prst="rect">
            <a:avLst/>
          </a:prstGeom>
          <a:noFill/>
        </p:spPr>
        <p:txBody>
          <a:bodyPr wrap="square" rtlCol="0">
            <a:spAutoFit/>
          </a:bodyPr>
          <a:lstStyle/>
          <a:p>
            <a:r>
              <a:rPr lang="en-US" sz="2400" dirty="0"/>
              <a:t>- No more than y amount of money can be invested.</a:t>
            </a:r>
          </a:p>
        </p:txBody>
      </p:sp>
      <p:sp>
        <p:nvSpPr>
          <p:cNvPr id="24" name="Right Arrow 23"/>
          <p:cNvSpPr/>
          <p:nvPr/>
        </p:nvSpPr>
        <p:spPr>
          <a:xfrm>
            <a:off x="8118192" y="5473321"/>
            <a:ext cx="3812876"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6200000" flipV="1">
            <a:off x="6747382" y="4079652"/>
            <a:ext cx="2741619"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609898" y="3018145"/>
            <a:ext cx="2829464" cy="2260171"/>
          </a:xfrm>
          <a:custGeom>
            <a:avLst/>
            <a:gdLst>
              <a:gd name="connsiteX0" fmla="*/ 0 w 2829464"/>
              <a:gd name="connsiteY0" fmla="*/ 2260171 h 2260171"/>
              <a:gd name="connsiteX1" fmla="*/ 1302589 w 2829464"/>
              <a:gd name="connsiteY1" fmla="*/ 50 h 2260171"/>
              <a:gd name="connsiteX2" fmla="*/ 2829464 w 2829464"/>
              <a:gd name="connsiteY2" fmla="*/ 2208413 h 2260171"/>
            </a:gdLst>
            <a:ahLst/>
            <a:cxnLst>
              <a:cxn ang="0">
                <a:pos x="connsiteX0" y="connsiteY0"/>
              </a:cxn>
              <a:cxn ang="0">
                <a:pos x="connsiteX1" y="connsiteY1"/>
              </a:cxn>
              <a:cxn ang="0">
                <a:pos x="connsiteX2" y="connsiteY2"/>
              </a:cxn>
            </a:cxnLst>
            <a:rect l="l" t="t" r="r" b="b"/>
            <a:pathLst>
              <a:path w="2829464" h="2260171">
                <a:moveTo>
                  <a:pt x="0" y="2260171"/>
                </a:moveTo>
                <a:cubicBezTo>
                  <a:pt x="415506" y="1134423"/>
                  <a:pt x="831012" y="8676"/>
                  <a:pt x="1302589" y="50"/>
                </a:cubicBezTo>
                <a:cubicBezTo>
                  <a:pt x="1774166" y="-8576"/>
                  <a:pt x="2301815" y="1099918"/>
                  <a:pt x="2829464" y="220841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054235" y="5490573"/>
            <a:ext cx="345056" cy="369332"/>
          </a:xfrm>
          <a:prstGeom prst="rect">
            <a:avLst/>
          </a:prstGeom>
          <a:noFill/>
        </p:spPr>
        <p:txBody>
          <a:bodyPr wrap="square" rtlCol="0">
            <a:spAutoFit/>
          </a:bodyPr>
          <a:lstStyle/>
          <a:p>
            <a:r>
              <a:rPr lang="en-US" b="1" dirty="0"/>
              <a:t>X</a:t>
            </a:r>
          </a:p>
        </p:txBody>
      </p:sp>
      <p:sp>
        <p:nvSpPr>
          <p:cNvPr id="28" name="TextBox 27"/>
          <p:cNvSpPr txBox="1"/>
          <p:nvPr/>
        </p:nvSpPr>
        <p:spPr>
          <a:xfrm>
            <a:off x="7626485" y="3963564"/>
            <a:ext cx="345056" cy="369332"/>
          </a:xfrm>
          <a:prstGeom prst="rect">
            <a:avLst/>
          </a:prstGeom>
          <a:noFill/>
        </p:spPr>
        <p:txBody>
          <a:bodyPr wrap="square" rtlCol="0">
            <a:spAutoFit/>
          </a:bodyPr>
          <a:lstStyle/>
          <a:p>
            <a:r>
              <a:rPr lang="en-US" b="1" dirty="0"/>
              <a:t>Y</a:t>
            </a:r>
          </a:p>
        </p:txBody>
      </p:sp>
      <p:sp>
        <p:nvSpPr>
          <p:cNvPr id="29" name="Right Arrow 28"/>
          <p:cNvSpPr/>
          <p:nvPr/>
        </p:nvSpPr>
        <p:spPr>
          <a:xfrm>
            <a:off x="9399291" y="5611373"/>
            <a:ext cx="336430" cy="1561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6200000">
            <a:off x="7630798" y="3717249"/>
            <a:ext cx="336430" cy="1561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8959343" y="4332896"/>
            <a:ext cx="0" cy="1140426"/>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118191" y="4332896"/>
            <a:ext cx="84977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9317415" y="3596078"/>
            <a:ext cx="4240" cy="187724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8118191" y="3596078"/>
            <a:ext cx="1199224" cy="1"/>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294043" y="5229617"/>
            <a:ext cx="692239" cy="276999"/>
          </a:xfrm>
          <a:prstGeom prst="rect">
            <a:avLst/>
          </a:prstGeom>
          <a:noFill/>
        </p:spPr>
        <p:txBody>
          <a:bodyPr wrap="square" rtlCol="0">
            <a:spAutoFit/>
          </a:bodyPr>
          <a:lstStyle/>
          <a:p>
            <a:r>
              <a:rPr lang="en-US" sz="1200" dirty="0"/>
              <a:t>Best X</a:t>
            </a:r>
          </a:p>
        </p:txBody>
      </p:sp>
      <p:sp>
        <p:nvSpPr>
          <p:cNvPr id="38" name="TextBox 37"/>
          <p:cNvSpPr txBox="1"/>
          <p:nvPr/>
        </p:nvSpPr>
        <p:spPr>
          <a:xfrm>
            <a:off x="8089875" y="3347186"/>
            <a:ext cx="692239" cy="276999"/>
          </a:xfrm>
          <a:prstGeom prst="rect">
            <a:avLst/>
          </a:prstGeom>
          <a:noFill/>
        </p:spPr>
        <p:txBody>
          <a:bodyPr wrap="square" rtlCol="0">
            <a:spAutoFit/>
          </a:bodyPr>
          <a:lstStyle/>
          <a:p>
            <a:r>
              <a:rPr lang="en-US" sz="1200" dirty="0"/>
              <a:t>Best Y</a:t>
            </a:r>
          </a:p>
        </p:txBody>
      </p:sp>
      <p:cxnSp>
        <p:nvCxnSpPr>
          <p:cNvPr id="41" name="Straight Connector 40"/>
          <p:cNvCxnSpPr/>
          <p:nvPr/>
        </p:nvCxnSpPr>
        <p:spPr>
          <a:xfrm>
            <a:off x="8025918" y="2578521"/>
            <a:ext cx="3856948" cy="30328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258549" y="3541542"/>
            <a:ext cx="113243" cy="114300"/>
          </a:xfrm>
          <a:prstGeom prst="ellipse">
            <a:avLst/>
          </a:prstGeom>
          <a:solidFill>
            <a:srgbClr val="00B050">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24" grpId="0" animBg="1"/>
      <p:bldP spid="25" grpId="0" animBg="1"/>
      <p:bldP spid="26" grpId="0" animBg="1"/>
      <p:bldP spid="27" grpId="0"/>
      <p:bldP spid="28" grpId="0"/>
      <p:bldP spid="29" grpId="0" animBg="1"/>
      <p:bldP spid="30" grpId="0" animBg="1"/>
      <p:bldP spid="37" grpId="0"/>
      <p:bldP spid="38" grpId="0"/>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Simple Optimization Problem (Example 1) </a:t>
            </a:r>
          </a:p>
        </p:txBody>
      </p:sp>
      <p:sp>
        <p:nvSpPr>
          <p:cNvPr id="6" name="TextBox 5"/>
          <p:cNvSpPr txBox="1"/>
          <p:nvPr/>
        </p:nvSpPr>
        <p:spPr>
          <a:xfrm>
            <a:off x="1166070" y="2567031"/>
            <a:ext cx="3766657" cy="3000821"/>
          </a:xfrm>
          <a:prstGeom prst="rect">
            <a:avLst/>
          </a:prstGeom>
          <a:noFill/>
          <a:ln>
            <a:solidFill>
              <a:srgbClr val="002060"/>
            </a:solidFill>
          </a:ln>
        </p:spPr>
        <p:txBody>
          <a:bodyPr wrap="square" rtlCol="0">
            <a:spAutoFit/>
          </a:bodyPr>
          <a:lstStyle/>
          <a:p>
            <a:pPr>
              <a:lnSpc>
                <a:spcPct val="150000"/>
              </a:lnSpc>
            </a:pPr>
            <a:r>
              <a:rPr lang="en-US" dirty="0"/>
              <a:t>Parameters: </a:t>
            </a:r>
          </a:p>
          <a:p>
            <a:pPr marL="342900" indent="-342900">
              <a:lnSpc>
                <a:spcPct val="150000"/>
              </a:lnSpc>
              <a:buFont typeface="Arial" panose="020B0604020202020204" pitchFamily="34" charset="0"/>
              <a:buChar char="•"/>
            </a:pPr>
            <a:r>
              <a:rPr lang="en-US" dirty="0"/>
              <a:t>Sales Price                  $500 </a:t>
            </a:r>
          </a:p>
          <a:p>
            <a:pPr marL="342900" indent="-342900">
              <a:lnSpc>
                <a:spcPct val="150000"/>
              </a:lnSpc>
              <a:buFont typeface="Arial" panose="020B0604020202020204" pitchFamily="34" charset="0"/>
              <a:buChar char="•"/>
            </a:pPr>
            <a:r>
              <a:rPr lang="en-US" dirty="0"/>
              <a:t>Cost Per Unit              $200</a:t>
            </a:r>
          </a:p>
          <a:p>
            <a:pPr marL="342900" indent="-342900">
              <a:lnSpc>
                <a:spcPct val="150000"/>
              </a:lnSpc>
              <a:buFont typeface="Arial" panose="020B0604020202020204" pitchFamily="34" charset="0"/>
              <a:buChar char="•"/>
            </a:pPr>
            <a:r>
              <a:rPr lang="en-US" dirty="0"/>
              <a:t>Hours Per Unit           5 hr.</a:t>
            </a:r>
          </a:p>
          <a:p>
            <a:pPr marL="342900" indent="-342900">
              <a:lnSpc>
                <a:spcPct val="150000"/>
              </a:lnSpc>
              <a:buFont typeface="Arial" panose="020B0604020202020204" pitchFamily="34" charset="0"/>
              <a:buChar char="•"/>
            </a:pPr>
            <a:r>
              <a:rPr lang="en-US" dirty="0"/>
              <a:t>Capacity 			 750 hr.</a:t>
            </a:r>
          </a:p>
          <a:p>
            <a:pPr>
              <a:lnSpc>
                <a:spcPct val="150000"/>
              </a:lnSpc>
            </a:pPr>
            <a:r>
              <a:rPr lang="en-US" dirty="0"/>
              <a:t>Decision Variables:</a:t>
            </a:r>
          </a:p>
          <a:p>
            <a:pPr marL="285750" indent="-285750">
              <a:lnSpc>
                <a:spcPct val="150000"/>
              </a:lnSpc>
              <a:buFont typeface="Arial" panose="020B0604020202020204" pitchFamily="34" charset="0"/>
              <a:buChar char="•"/>
            </a:pPr>
            <a:r>
              <a:rPr lang="en-US" dirty="0"/>
              <a:t>Production Quantity   “</a:t>
            </a:r>
            <a:r>
              <a:rPr lang="en-US" b="1" dirty="0">
                <a:solidFill>
                  <a:srgbClr val="FFFF00"/>
                </a:solidFill>
              </a:rPr>
              <a:t>Q</a:t>
            </a:r>
            <a:r>
              <a:rPr lang="en-US" dirty="0"/>
              <a:t>” </a:t>
            </a:r>
          </a:p>
        </p:txBody>
      </p:sp>
      <mc:AlternateContent xmlns:mc="http://schemas.openxmlformats.org/markup-compatibility/2006" xmlns:a14="http://schemas.microsoft.com/office/drawing/2010/main">
        <mc:Choice Requires="a14">
          <p:sp>
            <p:nvSpPr>
              <p:cNvPr id="7" name="TextBox 6"/>
              <p:cNvSpPr txBox="1"/>
              <p:nvPr/>
            </p:nvSpPr>
            <p:spPr>
              <a:xfrm>
                <a:off x="5880683" y="2684477"/>
                <a:ext cx="4924337" cy="1754326"/>
              </a:xfrm>
              <a:prstGeom prst="rect">
                <a:avLst/>
              </a:prstGeom>
              <a:noFill/>
              <a:ln w="15875">
                <a:solidFill>
                  <a:srgbClr val="002060"/>
                </a:solidFill>
              </a:ln>
            </p:spPr>
            <p:txBody>
              <a:bodyPr wrap="square" rtlCol="0">
                <a:spAutoFit/>
              </a:bodyPr>
              <a:lstStyle/>
              <a:p>
                <a:r>
                  <a:rPr lang="en-US" dirty="0"/>
                  <a:t>Objective function:</a:t>
                </a:r>
              </a:p>
              <a:p>
                <a:r>
                  <a:rPr lang="en-US" dirty="0"/>
                  <a:t>		Maximize profit = ($500 – $200)</a:t>
                </a:r>
                <a:r>
                  <a:rPr lang="en-US" b="1" dirty="0">
                    <a:solidFill>
                      <a:srgbClr val="FFFF00"/>
                    </a:solidFill>
                  </a:rPr>
                  <a:t>Q</a:t>
                </a:r>
              </a:p>
              <a:p>
                <a:endParaRPr lang="en-US" b="1" dirty="0">
                  <a:solidFill>
                    <a:srgbClr val="FFFF00"/>
                  </a:solidFill>
                </a:endParaRPr>
              </a:p>
              <a:p>
                <a:r>
                  <a:rPr lang="en-US" dirty="0"/>
                  <a:t>Constraints:</a:t>
                </a:r>
              </a:p>
              <a:p>
                <a:r>
                  <a:rPr lang="en-US" dirty="0"/>
                  <a:t>		5</a:t>
                </a:r>
                <a:r>
                  <a:rPr lang="en-US" b="1" dirty="0">
                    <a:solidFill>
                      <a:srgbClr val="FFFF00"/>
                    </a:solidFill>
                  </a:rPr>
                  <a:t>Q</a:t>
                </a: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≤750</m:t>
                    </m:r>
                  </m:oMath>
                </a14:m>
                <a:endParaRPr lang="en-US" b="0" dirty="0">
                  <a:ea typeface="Cambria Math" panose="02040503050406030204" pitchFamily="18" charset="0"/>
                </a:endParaRPr>
              </a:p>
              <a:p>
                <a:r>
                  <a:rPr lang="en-US" dirty="0"/>
                  <a:t>		 </a:t>
                </a:r>
                <a:r>
                  <a:rPr lang="en-US" b="1" dirty="0">
                    <a:solidFill>
                      <a:srgbClr val="FFFF00"/>
                    </a:solidFill>
                  </a:rPr>
                  <a:t>Q</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a:t>
                </a:r>
              </a:p>
            </p:txBody>
          </p:sp>
        </mc:Choice>
        <mc:Fallback xmlns="">
          <p:sp>
            <p:nvSpPr>
              <p:cNvPr id="7" name="TextBox 6"/>
              <p:cNvSpPr txBox="1">
                <a:spLocks noRot="1" noChangeAspect="1" noMove="1" noResize="1" noEditPoints="1" noAdjustHandles="1" noChangeArrowheads="1" noChangeShapeType="1" noTextEdit="1"/>
              </p:cNvSpPr>
              <p:nvPr/>
            </p:nvSpPr>
            <p:spPr>
              <a:xfrm>
                <a:off x="5880683" y="2684477"/>
                <a:ext cx="4924337" cy="1754326"/>
              </a:xfrm>
              <a:prstGeom prst="rect">
                <a:avLst/>
              </a:prstGeom>
              <a:blipFill rotWithShape="0">
                <a:blip r:embed="rId2"/>
                <a:stretch>
                  <a:fillRect l="-988" t="-1375" b="-3780"/>
                </a:stretch>
              </a:blipFill>
              <a:ln w="15875">
                <a:solidFill>
                  <a:srgbClr val="002060"/>
                </a:solidFill>
              </a:ln>
            </p:spPr>
            <p:txBody>
              <a:bodyPr/>
              <a:lstStyle/>
              <a:p>
                <a:r>
                  <a:rPr lang="en-US">
                    <a:noFill/>
                  </a:rPr>
                  <a:t> </a:t>
                </a:r>
              </a:p>
            </p:txBody>
          </p:sp>
        </mc:Fallback>
      </mc:AlternateContent>
      <p:sp>
        <p:nvSpPr>
          <p:cNvPr id="8" name="TekstSylinder 9"/>
          <p:cNvSpPr txBox="1"/>
          <p:nvPr/>
        </p:nvSpPr>
        <p:spPr>
          <a:xfrm>
            <a:off x="5828208" y="4482939"/>
            <a:ext cx="5029285" cy="2169825"/>
          </a:xfrm>
          <a:prstGeom prst="rect">
            <a:avLst/>
          </a:prstGeom>
          <a:noFill/>
        </p:spPr>
        <p:txBody>
          <a:bodyPr wrap="square" rtlCol="0">
            <a:spAutoFit/>
          </a:bodyPr>
          <a:lstStyle/>
          <a:p>
            <a:pPr>
              <a:lnSpc>
                <a:spcPct val="150000"/>
              </a:lnSpc>
            </a:pPr>
            <a:r>
              <a:rPr lang="nb-NO" dirty="0">
                <a:latin typeface="+mj-lt"/>
              </a:rPr>
              <a:t>The optimal solution is easy to find because </a:t>
            </a:r>
            <a:br>
              <a:rPr lang="nb-NO" dirty="0">
                <a:latin typeface="+mj-lt"/>
              </a:rPr>
            </a:br>
            <a:r>
              <a:rPr lang="nb-NO" dirty="0">
                <a:latin typeface="+mj-lt"/>
              </a:rPr>
              <a:t>there is only one variable</a:t>
            </a:r>
          </a:p>
          <a:p>
            <a:pPr>
              <a:lnSpc>
                <a:spcPct val="150000"/>
              </a:lnSpc>
            </a:pPr>
            <a:r>
              <a:rPr lang="nb-NO" dirty="0">
                <a:latin typeface="+mj-lt"/>
              </a:rPr>
              <a:t>Produce as much as possible of </a:t>
            </a:r>
            <a:r>
              <a:rPr lang="nb-NO" b="1" dirty="0">
                <a:solidFill>
                  <a:srgbClr val="FFFF00"/>
                </a:solidFill>
                <a:latin typeface="+mj-lt"/>
              </a:rPr>
              <a:t>Q</a:t>
            </a:r>
          </a:p>
          <a:p>
            <a:pPr>
              <a:lnSpc>
                <a:spcPct val="150000"/>
              </a:lnSpc>
            </a:pPr>
            <a:r>
              <a:rPr lang="nb-NO" b="1" dirty="0">
                <a:solidFill>
                  <a:srgbClr val="FFFF00"/>
                </a:solidFill>
                <a:latin typeface="+mj-lt"/>
              </a:rPr>
              <a:t>Q</a:t>
            </a:r>
            <a:r>
              <a:rPr lang="nb-NO" dirty="0">
                <a:latin typeface="+mj-lt"/>
              </a:rPr>
              <a:t> = 750 / 5 = </a:t>
            </a:r>
            <a:r>
              <a:rPr lang="nb-NO" b="1" dirty="0">
                <a:latin typeface="+mj-lt"/>
              </a:rPr>
              <a:t>150 </a:t>
            </a:r>
            <a:r>
              <a:rPr lang="nb-NO" dirty="0">
                <a:latin typeface="+mj-lt"/>
              </a:rPr>
              <a:t>units.</a:t>
            </a:r>
          </a:p>
          <a:p>
            <a:pPr>
              <a:lnSpc>
                <a:spcPct val="150000"/>
              </a:lnSpc>
            </a:pPr>
            <a:r>
              <a:rPr lang="nb-NO" dirty="0">
                <a:latin typeface="+mj-lt"/>
              </a:rPr>
              <a:t>Total profit = $300 </a:t>
            </a:r>
            <a:r>
              <a:rPr lang="nb-NO" dirty="0">
                <a:latin typeface="+mj-lt"/>
                <a:cs typeface="Calibri" panose="020F0502020204030204" pitchFamily="34" charset="0"/>
              </a:rPr>
              <a:t>× 150 = $45,000</a:t>
            </a:r>
            <a:endParaRPr lang="en-US" dirty="0">
              <a:latin typeface="+mj-lt"/>
            </a:endParaRPr>
          </a:p>
        </p:txBody>
      </p:sp>
      <p:sp>
        <p:nvSpPr>
          <p:cNvPr id="9" name="TextBox 8"/>
          <p:cNvSpPr txBox="1"/>
          <p:nvPr/>
        </p:nvSpPr>
        <p:spPr>
          <a:xfrm>
            <a:off x="9873842" y="1753299"/>
            <a:ext cx="1543574" cy="369332"/>
          </a:xfrm>
          <a:prstGeom prst="rect">
            <a:avLst/>
          </a:prstGeom>
          <a:noFill/>
        </p:spPr>
        <p:txBody>
          <a:bodyPr wrap="square" rtlCol="0">
            <a:spAutoFit/>
          </a:bodyPr>
          <a:lstStyle/>
          <a:p>
            <a:r>
              <a:rPr lang="en-US" dirty="0">
                <a:solidFill>
                  <a:srgbClr val="002060"/>
                </a:solidFill>
              </a:rPr>
              <a:t>One variable</a:t>
            </a:r>
          </a:p>
        </p:txBody>
      </p:sp>
    </p:spTree>
    <p:extLst>
      <p:ext uri="{BB962C8B-B14F-4D97-AF65-F5344CB8AC3E}">
        <p14:creationId xmlns:p14="http://schemas.microsoft.com/office/powerpoint/2010/main" val="15553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05042"/>
            <a:ext cx="12192000" cy="1507067"/>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2060"/>
                </a:solidFill>
              </a:rPr>
              <a:t>Simple Optimization Problem (Example 2)</a:t>
            </a:r>
          </a:p>
        </p:txBody>
      </p:sp>
      <mc:AlternateContent xmlns:mc="http://schemas.openxmlformats.org/markup-compatibility/2006" xmlns:a14="http://schemas.microsoft.com/office/drawing/2010/main">
        <mc:Choice Requires="a14">
          <p:sp>
            <p:nvSpPr>
              <p:cNvPr id="6" name="TextBox 5"/>
              <p:cNvSpPr txBox="1"/>
              <p:nvPr/>
            </p:nvSpPr>
            <p:spPr>
              <a:xfrm>
                <a:off x="654342" y="2684477"/>
                <a:ext cx="4462942" cy="3399542"/>
              </a:xfrm>
              <a:prstGeom prst="rect">
                <a:avLst/>
              </a:prstGeom>
              <a:noFill/>
              <a:ln>
                <a:solidFill>
                  <a:srgbClr val="002060"/>
                </a:solidFill>
              </a:ln>
            </p:spPr>
            <p:txBody>
              <a:bodyPr wrap="square" rtlCol="0">
                <a:spAutoFit/>
              </a:bodyPr>
              <a:lstStyle/>
              <a:p>
                <a:pPr>
                  <a:lnSpc>
                    <a:spcPct val="150000"/>
                  </a:lnSpc>
                </a:pPr>
                <a:r>
                  <a:rPr lang="en-US" dirty="0"/>
                  <a:t>Parameters: </a:t>
                </a:r>
              </a:p>
              <a:p>
                <a:pPr marL="342900" indent="-342900">
                  <a:lnSpc>
                    <a:spcPct val="150000"/>
                  </a:lnSpc>
                  <a:buFont typeface="Arial" panose="020B0604020202020204" pitchFamily="34" charset="0"/>
                  <a:buChar char="•"/>
                </a:pPr>
                <a:r>
                  <a:rPr lang="en-US" dirty="0"/>
                  <a:t>Sales Price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Cost Per Unit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Hours Per Unit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Capacity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oMath>
                </a14:m>
                <a:endParaRPr lang="en-US" dirty="0"/>
              </a:p>
              <a:p>
                <a:pPr marL="342900" indent="-342900">
                  <a:lnSpc>
                    <a:spcPct val="150000"/>
                  </a:lnSpc>
                  <a:buFont typeface="Arial" panose="020B0604020202020204" pitchFamily="34" charset="0"/>
                  <a:buChar char="•"/>
                </a:pPr>
                <a:r>
                  <a:rPr lang="en-US" dirty="0"/>
                  <a:t>Maximum Sale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i="1" smtClean="0">
                            <a:latin typeface="Cambria Math" panose="02040503050406030204" pitchFamily="18" charset="0"/>
                          </a:rPr>
                          <m:t>𝑖</m:t>
                        </m:r>
                      </m:sub>
                    </m:sSub>
                  </m:oMath>
                </a14:m>
                <a:endParaRPr lang="en-US" dirty="0"/>
              </a:p>
              <a:p>
                <a:pPr>
                  <a:lnSpc>
                    <a:spcPct val="150000"/>
                  </a:lnSpc>
                </a:pPr>
                <a:r>
                  <a:rPr lang="en-US" dirty="0"/>
                  <a:t>Decision Variables:</a:t>
                </a:r>
              </a:p>
              <a:p>
                <a:pPr marL="285750" indent="-285750">
                  <a:lnSpc>
                    <a:spcPct val="150000"/>
                  </a:lnSpc>
                  <a:buFont typeface="Arial" panose="020B0604020202020204" pitchFamily="34" charset="0"/>
                  <a:buChar char="•"/>
                </a:pPr>
                <a:r>
                  <a:rPr lang="en-US" dirty="0"/>
                  <a:t>Production Quantity   “</a:t>
                </a:r>
                <a14:m>
                  <m:oMath xmlns:m="http://schemas.openxmlformats.org/officeDocument/2006/math">
                    <m:sSub>
                      <m:sSubPr>
                        <m:ctrlPr>
                          <a:rPr lang="en-US" i="1" smtClean="0">
                            <a:latin typeface="Cambria Math" panose="02040503050406030204" pitchFamily="18" charset="0"/>
                          </a:rPr>
                        </m:ctrlPr>
                      </m:sSubPr>
                      <m:e>
                        <m:r>
                          <a:rPr lang="en-US" b="1" i="1" smtClean="0">
                            <a:solidFill>
                              <a:srgbClr val="FFFF00"/>
                            </a:solidFill>
                            <a:latin typeface="Cambria Math" panose="02040503050406030204" pitchFamily="18" charset="0"/>
                          </a:rPr>
                          <m:t>𝑸</m:t>
                        </m:r>
                      </m:e>
                      <m:sub>
                        <m:r>
                          <a:rPr lang="en-US" i="1">
                            <a:latin typeface="Cambria Math" panose="02040503050406030204" pitchFamily="18" charset="0"/>
                          </a:rPr>
                          <m:t>𝑖</m:t>
                        </m:r>
                      </m:sub>
                    </m:sSub>
                  </m:oMath>
                </a14:m>
                <a:r>
                  <a:rPr lang="en-US"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654342" y="2684477"/>
                <a:ext cx="4462942" cy="3399542"/>
              </a:xfrm>
              <a:prstGeom prst="rect">
                <a:avLst/>
              </a:prstGeom>
              <a:blipFill rotWithShape="0">
                <a:blip r:embed="rId2"/>
                <a:stretch>
                  <a:fillRect l="-954" b="-714"/>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47127" y="2684477"/>
                <a:ext cx="4924337" cy="2536592"/>
              </a:xfrm>
              <a:prstGeom prst="rect">
                <a:avLst/>
              </a:prstGeom>
              <a:noFill/>
              <a:ln w="15875">
                <a:solidFill>
                  <a:srgbClr val="002060"/>
                </a:solidFill>
              </a:ln>
            </p:spPr>
            <p:txBody>
              <a:bodyPr wrap="square" rtlCol="0">
                <a:spAutoFit/>
              </a:bodyPr>
              <a:lstStyle/>
              <a:p>
                <a:pPr>
                  <a:lnSpc>
                    <a:spcPct val="150000"/>
                  </a:lnSpc>
                </a:pPr>
                <a:r>
                  <a:rPr lang="en-US" dirty="0"/>
                  <a:t>Objective function:</a:t>
                </a:r>
              </a:p>
              <a:p>
                <a:pPr>
                  <a:lnSpc>
                    <a:spcPct val="150000"/>
                  </a:lnSpc>
                </a:pPr>
                <a:r>
                  <a:rPr lang="en-US" dirty="0"/>
                  <a:t>		Maximize profit =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FFFF00"/>
                                </a:solidFill>
                                <a:latin typeface="Cambria Math" panose="02040503050406030204" pitchFamily="18" charset="0"/>
                              </a:rPr>
                              <m:t>𝑸</m:t>
                            </m:r>
                          </m:e>
                          <m:sub>
                            <m:r>
                              <a:rPr lang="en-US" b="0" i="1" smtClean="0">
                                <a:latin typeface="Cambria Math" panose="02040503050406030204" pitchFamily="18" charset="0"/>
                              </a:rPr>
                              <m:t>𝑖</m:t>
                            </m:r>
                          </m:sub>
                        </m:sSub>
                      </m:e>
                    </m:nary>
                  </m:oMath>
                </a14:m>
                <a:endParaRPr lang="en-US" b="1" dirty="0">
                  <a:solidFill>
                    <a:srgbClr val="FFFF00"/>
                  </a:solidFill>
                </a:endParaRPr>
              </a:p>
              <a:p>
                <a:pPr>
                  <a:lnSpc>
                    <a:spcPct val="150000"/>
                  </a:lnSpc>
                </a:pPr>
                <a:r>
                  <a:rPr lang="en-US" dirty="0"/>
                  <a:t>Constraints:</a:t>
                </a:r>
              </a:p>
              <a:p>
                <a:pPr>
                  <a:lnSpc>
                    <a:spcPct val="150000"/>
                  </a:lnSpc>
                </a:pPr>
                <a:r>
                  <a:rPr lang="en-US" dirty="0"/>
                  <a:t>		</a:t>
                </a:r>
                <a14:m>
                  <m:oMath xmlns:m="http://schemas.openxmlformats.org/officeDocument/2006/math">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1" i="1" smtClean="0">
                                <a:solidFill>
                                  <a:srgbClr val="FFFF00"/>
                                </a:solidFill>
                                <a:latin typeface="Cambria Math" panose="02040503050406030204" pitchFamily="18" charset="0"/>
                                <a:ea typeface="Cambria Math" panose="02040503050406030204" pitchFamily="18" charset="0"/>
                              </a:rPr>
                              <m:t>𝑸</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nary>
                  </m:oMath>
                </a14:m>
                <a:endParaRPr lang="en-US" b="0" dirty="0">
                  <a:ea typeface="Cambria Math" panose="02040503050406030204" pitchFamily="18" charset="0"/>
                </a:endParaRPr>
              </a:p>
              <a:p>
                <a:pPr>
                  <a:lnSpc>
                    <a:spcPct val="150000"/>
                  </a:lnSpc>
                </a:pP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1" i="1" smtClean="0">
                            <a:solidFill>
                              <a:srgbClr val="FFFF00"/>
                            </a:solidFill>
                            <a:latin typeface="Cambria Math" panose="02040503050406030204" pitchFamily="18" charset="0"/>
                            <a:ea typeface="Cambria Math" panose="02040503050406030204" pitchFamily="18" charset="0"/>
                          </a:rPr>
                          <m:t>𝑸</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oMath>
                </a14:m>
                <a:r>
                  <a:rPr lang="en-US" dirty="0"/>
                  <a:t>  </a:t>
                </a:r>
              </a:p>
              <a:p>
                <a:pPr>
                  <a:lnSpc>
                    <a:spcPct val="150000"/>
                  </a:lnSpc>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i="1" smtClean="0">
                            <a:solidFill>
                              <a:srgbClr val="FFFF00"/>
                            </a:solidFill>
                            <a:latin typeface="Cambria Math" panose="02040503050406030204" pitchFamily="18" charset="0"/>
                            <a:ea typeface="Cambria Math" panose="02040503050406030204" pitchFamily="18" charset="0"/>
                          </a:rPr>
                          <m:t>𝑸</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𝑓𝑜𝑟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oMath>
                </a14:m>
                <a:r>
                  <a:rPr lang="en-US"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5847127" y="2684477"/>
                <a:ext cx="4924337" cy="2536592"/>
              </a:xfrm>
              <a:prstGeom prst="rect">
                <a:avLst/>
              </a:prstGeom>
              <a:blipFill rotWithShape="0">
                <a:blip r:embed="rId3"/>
                <a:stretch>
                  <a:fillRect l="-863" b="-955"/>
                </a:stretch>
              </a:blipFill>
              <a:ln w="15875">
                <a:solidFill>
                  <a:srgbClr val="002060"/>
                </a:solidFill>
              </a:ln>
            </p:spPr>
            <p:txBody>
              <a:bodyPr/>
              <a:lstStyle/>
              <a:p>
                <a:r>
                  <a:rPr lang="en-US">
                    <a:noFill/>
                  </a:rPr>
                  <a:t> </a:t>
                </a:r>
              </a:p>
            </p:txBody>
          </p:sp>
        </mc:Fallback>
      </mc:AlternateContent>
      <p:sp>
        <p:nvSpPr>
          <p:cNvPr id="2" name="TextBox 1"/>
          <p:cNvSpPr txBox="1"/>
          <p:nvPr/>
        </p:nvSpPr>
        <p:spPr>
          <a:xfrm>
            <a:off x="9362114" y="1744910"/>
            <a:ext cx="1912690" cy="369332"/>
          </a:xfrm>
          <a:prstGeom prst="rect">
            <a:avLst/>
          </a:prstGeom>
          <a:noFill/>
        </p:spPr>
        <p:txBody>
          <a:bodyPr wrap="square" rtlCol="0">
            <a:spAutoFit/>
          </a:bodyPr>
          <a:lstStyle/>
          <a:p>
            <a:r>
              <a:rPr lang="en-US" dirty="0">
                <a:solidFill>
                  <a:srgbClr val="002060"/>
                </a:solidFill>
              </a:rPr>
              <a:t>Multiple variables</a:t>
            </a:r>
          </a:p>
        </p:txBody>
      </p:sp>
      <mc:AlternateContent xmlns:mc="http://schemas.openxmlformats.org/markup-compatibility/2006" xmlns:a14="http://schemas.microsoft.com/office/drawing/2010/main">
        <mc:Choice Requires="a14">
          <p:sp>
            <p:nvSpPr>
              <p:cNvPr id="3" name="TextBox 2"/>
              <p:cNvSpPr txBox="1"/>
              <p:nvPr/>
            </p:nvSpPr>
            <p:spPr>
              <a:xfrm>
                <a:off x="1937858" y="2768367"/>
                <a:ext cx="3179426" cy="3777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𝑁𝑢𝑚𝑏𝑒𝑟𝑂𝑓𝑃𝑟𝑜𝑑𝑢𝑐𝑡𝑠</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937858" y="2768367"/>
                <a:ext cx="3179426" cy="377713"/>
              </a:xfrm>
              <a:prstGeom prst="rect">
                <a:avLst/>
              </a:prstGeom>
              <a:blipFill rotWithShape="0">
                <a:blip r:embed="rId4"/>
                <a:stretch>
                  <a:fillRect r="-384" b="-14516"/>
                </a:stretch>
              </a:blipFill>
            </p:spPr>
            <p:txBody>
              <a:bodyPr/>
              <a:lstStyle/>
              <a:p>
                <a:r>
                  <a:rPr lang="en-US">
                    <a:noFill/>
                  </a:rPr>
                  <a:t> </a:t>
                </a:r>
              </a:p>
            </p:txBody>
          </p:sp>
        </mc:Fallback>
      </mc:AlternateContent>
    </p:spTree>
    <p:extLst>
      <p:ext uri="{BB962C8B-B14F-4D97-AF65-F5344CB8AC3E}">
        <p14:creationId xmlns:p14="http://schemas.microsoft.com/office/powerpoint/2010/main" val="660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Custom 1">
      <a:majorFont>
        <a:latin typeface="Times New Roman"/>
        <a:ea typeface=""/>
        <a:cs typeface=""/>
      </a:majorFont>
      <a:minorFont>
        <a:latin typeface="Times New Roman"/>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8604</TotalTime>
  <Words>1329</Words>
  <Application>Microsoft Office PowerPoint</Application>
  <PresentationFormat>Widescreen</PresentationFormat>
  <Paragraphs>214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Times New Roman</vt:lpstr>
      <vt:lpstr>Wingdings 3</vt:lpstr>
      <vt:lpstr>Slice</vt:lpstr>
      <vt:lpstr> Introduction To optimization</vt:lpstr>
      <vt:lpstr>What Type of analytics is optimization?  *And how is it different?</vt:lpstr>
      <vt:lpstr>What exactly is Optimization?</vt:lpstr>
      <vt:lpstr>Describing Optimization models</vt:lpstr>
      <vt:lpstr>Describing Optimization models</vt:lpstr>
      <vt:lpstr>Examples of objective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Andrian Gasper</dc:creator>
  <cp:lastModifiedBy>(Student) Gasper, Andrian</cp:lastModifiedBy>
  <cp:revision>71</cp:revision>
  <dcterms:created xsi:type="dcterms:W3CDTF">2021-05-05T09:22:05Z</dcterms:created>
  <dcterms:modified xsi:type="dcterms:W3CDTF">2023-11-02T08:45:46Z</dcterms:modified>
</cp:coreProperties>
</file>