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014b302ab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014b302ab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014b302ab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014b302ab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14b302ab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014b302ab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14b302ab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014b302ab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014b302ab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014b302ab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014b302ab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014b302ab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014b302ab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014b302ab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14b302ab4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14b302ab4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14b302ab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014b302ab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14b302ab4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014b302ab4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14b302ab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14b302ab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014b302ab4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014b302ab4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014b302ab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014b302ab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014b302ab4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014b302ab4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014b302ab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014b302ab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014b302ab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014b302ab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014b302ab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014b302ab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014b302ab4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014b302ab4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014b302ab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014b302ab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014b302ab4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014b302ab4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014b302ab4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014b302ab4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14b302ab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14b302ab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014b302ab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014b302ab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014b302ab4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014b302ab4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014b302ab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014b302ab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14b302ab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14b302ab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14b302ab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14b302ab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14b302ab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14b302ab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14b302ab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14b302ab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14b302ab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14b302ab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014b302ab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014b302ab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6748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Mini Project Data Engineering</a:t>
            </a:r>
            <a:endParaRPr/>
          </a:p>
          <a:p>
            <a:pPr indent="0" lvl="0" marL="0" rtl="0" algn="l">
              <a:spcBef>
                <a:spcPts val="0"/>
              </a:spcBef>
              <a:spcAft>
                <a:spcPts val="0"/>
              </a:spcAft>
              <a:buNone/>
            </a:pPr>
            <a:r>
              <a:rPr lang="id" sz="1600"/>
              <a:t>Kelompok 2</a:t>
            </a:r>
            <a:endParaRPr sz="16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ANDRIANSYAH RIO ALFATAH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REKOMENDASI</a:t>
            </a:r>
            <a:endParaRPr/>
          </a:p>
        </p:txBody>
      </p:sp>
      <p:sp>
        <p:nvSpPr>
          <p:cNvPr id="336" name="Google Shape;336;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400">
                <a:solidFill>
                  <a:srgbClr val="000000"/>
                </a:solidFill>
                <a:latin typeface="Arial"/>
                <a:ea typeface="Arial"/>
                <a:cs typeface="Arial"/>
                <a:sym typeface="Arial"/>
              </a:rPr>
              <a:t>Berdasarkan data ini, rekomendasi untuk penjualan adalah fokus pada produk-produk yang paling laris dijual seperti Gnocchi di nonna Alice dan Alice Mutton, serta terus menawarkan produk-produk lain yang juga laris dijual seperti Tarte au sucre, Rhönbräu Klosterbier, dan Pavlova. Selain itu, dapat juga mencoba menawarkan varian produk yang sama atau mencari produk-produk baru yang mirip dengan produk yang laris dijual, seperti varian dari Gnocchi atau varian dari Alice Mutton.</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2" name="Google Shape;34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23"/>
          <p:cNvPicPr preferRelativeResize="0"/>
          <p:nvPr/>
        </p:nvPicPr>
        <p:blipFill>
          <a:blip r:embed="rId3">
            <a:alphaModFix/>
          </a:blip>
          <a:stretch>
            <a:fillRect/>
          </a:stretch>
        </p:blipFill>
        <p:spPr>
          <a:xfrm>
            <a:off x="1303800" y="598575"/>
            <a:ext cx="6381969" cy="393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QUERY</a:t>
            </a:r>
            <a:endParaRPr/>
          </a:p>
        </p:txBody>
      </p:sp>
      <p:sp>
        <p:nvSpPr>
          <p:cNvPr id="349" name="Google Shape;349;p24"/>
          <p:cNvSpPr txBox="1"/>
          <p:nvPr>
            <p:ph idx="1" type="body"/>
          </p:nvPr>
        </p:nvSpPr>
        <p:spPr>
          <a:xfrm>
            <a:off x="1209275" y="1597875"/>
            <a:ext cx="7030500" cy="30999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id" sz="1200">
                <a:solidFill>
                  <a:srgbClr val="000000"/>
                </a:solidFill>
                <a:latin typeface="Arial"/>
                <a:ea typeface="Arial"/>
                <a:cs typeface="Arial"/>
                <a:sym typeface="Arial"/>
              </a:rPr>
              <a:t>SELECT Products.ProductName, SUM([Order Details].Quantity) as Jumlah_Terjual</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id" sz="1200">
                <a:solidFill>
                  <a:srgbClr val="000000"/>
                </a:solidFill>
                <a:latin typeface="Arial"/>
                <a:ea typeface="Arial"/>
                <a:cs typeface="Arial"/>
                <a:sym typeface="Arial"/>
              </a:rPr>
              <a:t>FROM Orders</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id" sz="1200">
                <a:solidFill>
                  <a:srgbClr val="000000"/>
                </a:solidFill>
                <a:latin typeface="Arial"/>
                <a:ea typeface="Arial"/>
                <a:cs typeface="Arial"/>
                <a:sym typeface="Arial"/>
              </a:rPr>
              <a:t>JOIN [Order Details] ON Orders.OrderID = [Order Details].OrderID</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id" sz="1200">
                <a:solidFill>
                  <a:srgbClr val="000000"/>
                </a:solidFill>
                <a:latin typeface="Arial"/>
                <a:ea typeface="Arial"/>
                <a:cs typeface="Arial"/>
                <a:sym typeface="Arial"/>
              </a:rPr>
              <a:t>JOIN Products ON [Order Details].ProductID = Products.ProductID</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id" sz="1200">
                <a:solidFill>
                  <a:srgbClr val="000000"/>
                </a:solidFill>
                <a:latin typeface="Arial"/>
                <a:ea typeface="Arial"/>
                <a:cs typeface="Arial"/>
                <a:sym typeface="Arial"/>
              </a:rPr>
              <a:t>JOIN Customers ON Orders.CustomerID = Customers.CustomerID</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id" sz="1200">
                <a:solidFill>
                  <a:srgbClr val="000000"/>
                </a:solidFill>
                <a:latin typeface="Arial"/>
                <a:ea typeface="Arial"/>
                <a:cs typeface="Arial"/>
                <a:sym typeface="Arial"/>
              </a:rPr>
              <a:t>WHERE (Customers.Country = 'USA' OR Customers.Country = 'Australia')</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id" sz="1200">
                <a:solidFill>
                  <a:srgbClr val="000000"/>
                </a:solidFill>
                <a:latin typeface="Arial"/>
                <a:ea typeface="Arial"/>
                <a:cs typeface="Arial"/>
                <a:sym typeface="Arial"/>
              </a:rPr>
              <a:t>GROUP BY Products.ProductName</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id" sz="1200">
                <a:solidFill>
                  <a:srgbClr val="000000"/>
                </a:solidFill>
                <a:latin typeface="Arial"/>
                <a:ea typeface="Arial"/>
                <a:cs typeface="Arial"/>
                <a:sym typeface="Arial"/>
              </a:rPr>
              <a:t>ORDER BY Jumlah_Terjual DESC</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id" sz="1800">
                <a:solidFill>
                  <a:srgbClr val="000000"/>
                </a:solidFill>
                <a:latin typeface="Arial"/>
                <a:ea typeface="Arial"/>
                <a:cs typeface="Arial"/>
                <a:sym typeface="Arial"/>
              </a:rPr>
              <a:t>Query tersebut digunakan untuk menampilkan nama produk dan jumlah yang terjual dari produk-produk yang dibeli oleh pelanggan dari Amerika Serikat atau Australia. Query ini menggabungkan data dari beberapa tabel, yaitu Orders, Order Details, Products, dan Customers. Pemilihan query ini didasarkan pada kebutuhan untuk mengetahui produk-produk yang paling laris dijual kepada pelanggan dari Amerika Serikat atau Australia.</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121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ANALISIS JUMLAH PEMBELIAN PELANGGAN DARI USA</a:t>
            </a:r>
            <a:endParaRPr/>
          </a:p>
          <a:p>
            <a:pPr indent="0" lvl="0" marL="0" rtl="0" algn="l">
              <a:spcBef>
                <a:spcPts val="0"/>
              </a:spcBef>
              <a:spcAft>
                <a:spcPts val="0"/>
              </a:spcAft>
              <a:buNone/>
            </a:pPr>
            <a:r>
              <a:rPr lang="id" sz="1650"/>
              <a:t>Customer Analysis</a:t>
            </a:r>
            <a:endParaRPr sz="1650"/>
          </a:p>
        </p:txBody>
      </p:sp>
      <p:sp>
        <p:nvSpPr>
          <p:cNvPr id="355" name="Google Shape;355;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6" name="Google Shape;356;p25" title="Total_Quantity"/>
          <p:cNvPicPr preferRelativeResize="0"/>
          <p:nvPr/>
        </p:nvPicPr>
        <p:blipFill>
          <a:blip r:embed="rId3">
            <a:alphaModFix/>
          </a:blip>
          <a:stretch>
            <a:fillRect/>
          </a:stretch>
        </p:blipFill>
        <p:spPr>
          <a:xfrm>
            <a:off x="2127599" y="1815075"/>
            <a:ext cx="5382912" cy="332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ANALISA PELANGGAN DARI USA</a:t>
            </a:r>
            <a:endParaRPr/>
          </a:p>
        </p:txBody>
      </p:sp>
      <p:sp>
        <p:nvSpPr>
          <p:cNvPr id="362" name="Google Shape;362;p26"/>
          <p:cNvSpPr txBox="1"/>
          <p:nvPr>
            <p:ph idx="1" type="body"/>
          </p:nvPr>
        </p:nvSpPr>
        <p:spPr>
          <a:xfrm>
            <a:off x="1303800" y="1990050"/>
            <a:ext cx="7030500" cy="1337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500">
                <a:solidFill>
                  <a:srgbClr val="000000"/>
                </a:solidFill>
                <a:latin typeface="Arial"/>
                <a:ea typeface="Arial"/>
                <a:cs typeface="Arial"/>
                <a:sym typeface="Arial"/>
              </a:rPr>
              <a:t>Dari data yang diberikan, dapat dilihat bahwa Save-a-lot Markets adalah pelanggan dengan jumlah pembelian terbesar dari negara USA, dengan jumlah 4958. Sementara itu, Lazy K Kountry Store adalah pelanggan dengan jumlah pembelian terkecil dengan jumlah 20.</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REKOMENDASI</a:t>
            </a:r>
            <a:endParaRPr/>
          </a:p>
        </p:txBody>
      </p:sp>
      <p:sp>
        <p:nvSpPr>
          <p:cNvPr id="368" name="Google Shape;368;p2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id">
                <a:solidFill>
                  <a:srgbClr val="000000"/>
                </a:solidFill>
                <a:latin typeface="Arial"/>
                <a:ea typeface="Arial"/>
                <a:cs typeface="Arial"/>
                <a:sym typeface="Arial"/>
              </a:rPr>
              <a:t>Rekomendasi yang dapat diberikan untuk Save-a-lot Markets adalah untuk terus menjaga kualitas produk dan meningkatkan layanan pelanggan untuk mempertahankan tingkat pembelian yang tinggi. Selain itu, dapat dicoba untuk menawarkan promosi atau diskon khusus untuk pelanggan ini.</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457200" lvl="0" marL="0" rtl="0" algn="just">
              <a:spcBef>
                <a:spcPts val="0"/>
              </a:spcBef>
              <a:spcAft>
                <a:spcPts val="0"/>
              </a:spcAft>
              <a:buNone/>
            </a:pPr>
            <a:r>
              <a:rPr lang="id">
                <a:solidFill>
                  <a:srgbClr val="000000"/>
                </a:solidFill>
                <a:latin typeface="Arial"/>
                <a:ea typeface="Arial"/>
                <a:cs typeface="Arial"/>
                <a:sym typeface="Arial"/>
              </a:rPr>
              <a:t>Sementara itu, rekomendasi untuk pelanggan dengan jumlah pembelian yang lebih rendah seperti Lazy K Kountry Store adalah untuk mencari tahu alasan mengapa jumlah pembelian mereka rendah dan mencoba untuk meningkatkan pembelian dengan cara yang sesuai, misalnya dengan menawarkan promosi khusus atau meningkatkan kualitas produk.</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rPr lang="id">
                <a:solidFill>
                  <a:srgbClr val="000000"/>
                </a:solidFill>
                <a:latin typeface="Arial"/>
                <a:ea typeface="Arial"/>
                <a:cs typeface="Arial"/>
                <a:sym typeface="Arial"/>
              </a:rPr>
              <a:t>Selain itu, dapat dicoba untuk mengidentifikasi tren pembelian dari pelanggan lain dan mencari cara untuk meningkatkan pembelian dari pelanggan ini dengan cara yang sesuai.</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4" name="Google Shape;374;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28"/>
          <p:cNvPicPr preferRelativeResize="0"/>
          <p:nvPr/>
        </p:nvPicPr>
        <p:blipFill>
          <a:blip r:embed="rId3">
            <a:alphaModFix/>
          </a:blip>
          <a:stretch>
            <a:fillRect/>
          </a:stretch>
        </p:blipFill>
        <p:spPr>
          <a:xfrm>
            <a:off x="676558" y="1512200"/>
            <a:ext cx="4217416" cy="3019450"/>
          </a:xfrm>
          <a:prstGeom prst="rect">
            <a:avLst/>
          </a:prstGeom>
          <a:noFill/>
          <a:ln>
            <a:noFill/>
          </a:ln>
        </p:spPr>
      </p:pic>
      <p:pic>
        <p:nvPicPr>
          <p:cNvPr id="376" name="Google Shape;376;p28"/>
          <p:cNvPicPr preferRelativeResize="0"/>
          <p:nvPr/>
        </p:nvPicPr>
        <p:blipFill>
          <a:blip r:embed="rId4">
            <a:alphaModFix/>
          </a:blip>
          <a:stretch>
            <a:fillRect/>
          </a:stretch>
        </p:blipFill>
        <p:spPr>
          <a:xfrm>
            <a:off x="5113450" y="1469350"/>
            <a:ext cx="3533775" cy="310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QUERY</a:t>
            </a:r>
            <a:endParaRPr/>
          </a:p>
        </p:txBody>
      </p:sp>
      <p:sp>
        <p:nvSpPr>
          <p:cNvPr id="382" name="Google Shape;382;p29"/>
          <p:cNvSpPr txBox="1"/>
          <p:nvPr>
            <p:ph idx="1" type="body"/>
          </p:nvPr>
        </p:nvSpPr>
        <p:spPr>
          <a:xfrm>
            <a:off x="1169850" y="1414100"/>
            <a:ext cx="7030500" cy="321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sz="1000">
                <a:solidFill>
                  <a:srgbClr val="000000"/>
                </a:solidFill>
                <a:latin typeface="Arial"/>
                <a:ea typeface="Arial"/>
                <a:cs typeface="Arial"/>
                <a:sym typeface="Arial"/>
              </a:rPr>
              <a:t>WITH Customer_Purchases AS (</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SELECT Customers.CustomerID, Customers.CompanyName, SUM([Order Details].Quantity) as Total_Quantity, Customers.Country</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FROM Customers</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JOIN Orders ON Customers.CustomerID = Orders.CustomerID</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JOIN [Order Details] ON Orders.OrderID = [Order Details].OrderID</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WHERE Customers.Country = 'USA'</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GROUP BY Customers.CustomerID, Customers.CompanyName, Customers.Country)</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SELECT CompanyName, Total_Quantity</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FROM Customer_Purchases</a:t>
            </a:r>
            <a:endParaRPr sz="1000">
              <a:solidFill>
                <a:srgbClr val="000000"/>
              </a:solidFill>
              <a:latin typeface="Arial"/>
              <a:ea typeface="Arial"/>
              <a:cs typeface="Arial"/>
              <a:sym typeface="Arial"/>
            </a:endParaRPr>
          </a:p>
          <a:p>
            <a:pPr indent="0" lvl="0" marL="0" rtl="0" algn="l">
              <a:spcBef>
                <a:spcPts val="0"/>
              </a:spcBef>
              <a:spcAft>
                <a:spcPts val="0"/>
              </a:spcAft>
              <a:buNone/>
            </a:pPr>
            <a:r>
              <a:rPr lang="id" sz="1000">
                <a:solidFill>
                  <a:srgbClr val="000000"/>
                </a:solidFill>
                <a:latin typeface="Arial"/>
                <a:ea typeface="Arial"/>
                <a:cs typeface="Arial"/>
                <a:sym typeface="Arial"/>
              </a:rPr>
              <a:t>ORDER BY Total_Quantity DESC</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457200" lvl="0" marL="0" rtl="0" algn="just">
              <a:spcBef>
                <a:spcPts val="0"/>
              </a:spcBef>
              <a:spcAft>
                <a:spcPts val="0"/>
              </a:spcAft>
              <a:buNone/>
            </a:pPr>
            <a:r>
              <a:rPr lang="id" sz="1100">
                <a:solidFill>
                  <a:srgbClr val="000000"/>
                </a:solidFill>
                <a:latin typeface="Arial"/>
                <a:ea typeface="Arial"/>
                <a:cs typeface="Arial"/>
                <a:sym typeface="Arial"/>
              </a:rPr>
              <a:t>Query di atas digunakan untuk mengambil informasi dari tabel Customers, Orders, dan Order Details dan mengelompokkan data berdasarkan CustomerID, CompanyName, dan Country. Kemudian menambahkan kolom Total_Quantity yang dihitung dari jumlah Quantity dari setiap OrderID yang dimiliki oleh setiap Customer. Setelah itu, query akan menyaring data hanya untuk Customers yang berasal dari negara USA. Kemudian query akan mengurutkan data berdasarkan Total_Quantity dari yang paling besar ke yang paling kecil dan menampilkan CompanyName dan Total_Quantity yang diurutkan.</a:t>
            </a:r>
            <a:endParaRPr sz="10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12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IDENTIFIKASI PELANGGAN YANG SERING MELAKUKAN PENGIRIMAN KE SWEDEN</a:t>
            </a:r>
            <a:endParaRPr/>
          </a:p>
          <a:p>
            <a:pPr indent="0" lvl="0" marL="0" rtl="0" algn="l">
              <a:spcBef>
                <a:spcPts val="0"/>
              </a:spcBef>
              <a:spcAft>
                <a:spcPts val="0"/>
              </a:spcAft>
              <a:buNone/>
            </a:pPr>
            <a:r>
              <a:rPr lang="id" sz="1688"/>
              <a:t>CUSTOMER ANALYSIS</a:t>
            </a:r>
            <a:endParaRPr sz="1688"/>
          </a:p>
        </p:txBody>
      </p:sp>
      <p:sp>
        <p:nvSpPr>
          <p:cNvPr id="388" name="Google Shape;388;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9" name="Google Shape;389;p30" title="Total_Orders"/>
          <p:cNvPicPr preferRelativeResize="0"/>
          <p:nvPr/>
        </p:nvPicPr>
        <p:blipFill>
          <a:blip r:embed="rId3">
            <a:alphaModFix/>
          </a:blip>
          <a:stretch>
            <a:fillRect/>
          </a:stretch>
        </p:blipFill>
        <p:spPr>
          <a:xfrm>
            <a:off x="1899701" y="1838775"/>
            <a:ext cx="5344581" cy="330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ANALISA </a:t>
            </a:r>
            <a:endParaRPr/>
          </a:p>
        </p:txBody>
      </p:sp>
      <p:sp>
        <p:nvSpPr>
          <p:cNvPr id="395" name="Google Shape;395;p31"/>
          <p:cNvSpPr txBox="1"/>
          <p:nvPr>
            <p:ph idx="1" type="body"/>
          </p:nvPr>
        </p:nvSpPr>
        <p:spPr>
          <a:xfrm>
            <a:off x="1303800" y="1990050"/>
            <a:ext cx="7030500" cy="15027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500">
                <a:solidFill>
                  <a:srgbClr val="000000"/>
                </a:solidFill>
                <a:latin typeface="Arial"/>
                <a:ea typeface="Arial"/>
                <a:cs typeface="Arial"/>
                <a:sym typeface="Arial"/>
              </a:rPr>
              <a:t>Dari data di atas, dapat dilihat bahwa perusahaan "Folk och fä HB" dan "Berglunds snabbköp" adalah pelanggan yang paling sering melakukan pengiriman ke Sweden. Dari kedua perusahaan tersebut, "Folk och fä HB" menunjukkan jumlah pengiriman yang lebih banyak dibanding "Berglunds snabbköp" dengan 19 pengiriman dibandingkan 18 pengiriman.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Macam-macam Analisis</a:t>
            </a:r>
            <a:endParaRPr/>
          </a:p>
        </p:txBody>
      </p:sp>
      <p:sp>
        <p:nvSpPr>
          <p:cNvPr id="284" name="Google Shape;284;p14"/>
          <p:cNvSpPr txBox="1"/>
          <p:nvPr>
            <p:ph idx="1" type="body"/>
          </p:nvPr>
        </p:nvSpPr>
        <p:spPr>
          <a:xfrm>
            <a:off x="1169850" y="1481050"/>
            <a:ext cx="7030500" cy="109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d" sz="1600"/>
              <a:t>Product Analysis</a:t>
            </a:r>
            <a:endParaRPr sz="1600"/>
          </a:p>
          <a:p>
            <a:pPr indent="-330200" lvl="0" marL="457200" rtl="0" algn="l">
              <a:spcBef>
                <a:spcPts val="0"/>
              </a:spcBef>
              <a:spcAft>
                <a:spcPts val="0"/>
              </a:spcAft>
              <a:buSzPts val="1600"/>
              <a:buChar char="-"/>
            </a:pPr>
            <a:r>
              <a:rPr lang="id" sz="1600"/>
              <a:t>Customer Analysis</a:t>
            </a:r>
            <a:endParaRPr sz="1600"/>
          </a:p>
          <a:p>
            <a:pPr indent="-330200" lvl="0" marL="457200" rtl="0" algn="l">
              <a:spcBef>
                <a:spcPts val="0"/>
              </a:spcBef>
              <a:spcAft>
                <a:spcPts val="0"/>
              </a:spcAft>
              <a:buSzPts val="1600"/>
              <a:buChar char="-"/>
            </a:pPr>
            <a:r>
              <a:rPr lang="id" sz="1600"/>
              <a:t>Employee Analysis</a:t>
            </a:r>
            <a:endParaRPr sz="1600"/>
          </a:p>
        </p:txBody>
      </p:sp>
      <p:sp>
        <p:nvSpPr>
          <p:cNvPr id="285" name="Google Shape;285;p14"/>
          <p:cNvSpPr txBox="1"/>
          <p:nvPr/>
        </p:nvSpPr>
        <p:spPr>
          <a:xfrm>
            <a:off x="1022500" y="2769425"/>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Nunito"/>
                <a:ea typeface="Nunito"/>
                <a:cs typeface="Nunito"/>
                <a:sym typeface="Nunito"/>
              </a:rPr>
              <a:t>Source Data : </a:t>
            </a:r>
            <a:r>
              <a:rPr lang="id" sz="1200"/>
              <a:t>Northwind</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REKOMENDASI</a:t>
            </a:r>
            <a:endParaRPr/>
          </a:p>
        </p:txBody>
      </p:sp>
      <p:sp>
        <p:nvSpPr>
          <p:cNvPr id="401" name="Google Shape;401;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500">
                <a:solidFill>
                  <a:srgbClr val="000000"/>
                </a:solidFill>
                <a:latin typeface="Arial"/>
                <a:ea typeface="Arial"/>
                <a:cs typeface="Arial"/>
                <a:sym typeface="Arial"/>
              </a:rPr>
              <a:t>Rekomendasi yang dapat diberikan adalah untuk meningkatkan hubungan dengan kedua perusahaan tersebut dan mengevaluasi kebutuhan mereka untuk meningkatkan jumlah pengiriman yang dilakukan. Selain itu, dapat juga dicari peluang untuk meningkatkan jumlah pengiriman dari pelanggan lain yang melakukan pengiriman ke Sweden.</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7" name="Google Shape;407;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8" name="Google Shape;408;p33"/>
          <p:cNvPicPr preferRelativeResize="0"/>
          <p:nvPr/>
        </p:nvPicPr>
        <p:blipFill>
          <a:blip r:embed="rId3">
            <a:alphaModFix/>
          </a:blip>
          <a:stretch>
            <a:fillRect/>
          </a:stretch>
        </p:blipFill>
        <p:spPr>
          <a:xfrm>
            <a:off x="1303800" y="598575"/>
            <a:ext cx="6650873" cy="3933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QUERY</a:t>
            </a:r>
            <a:endParaRPr/>
          </a:p>
        </p:txBody>
      </p:sp>
      <p:sp>
        <p:nvSpPr>
          <p:cNvPr id="414" name="Google Shape;414;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id" sz="1100">
                <a:solidFill>
                  <a:srgbClr val="000000"/>
                </a:solidFill>
                <a:latin typeface="Arial"/>
                <a:ea typeface="Arial"/>
                <a:cs typeface="Arial"/>
                <a:sym typeface="Arial"/>
              </a:rPr>
              <a:t>SELECT Customers.CompanyName, COUNT(Orders.OrderID) as Total_Orders</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id" sz="1100">
                <a:solidFill>
                  <a:srgbClr val="000000"/>
                </a:solidFill>
                <a:latin typeface="Arial"/>
                <a:ea typeface="Arial"/>
                <a:cs typeface="Arial"/>
                <a:sym typeface="Arial"/>
              </a:rPr>
              <a:t>FROM Customers</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id" sz="1100">
                <a:solidFill>
                  <a:srgbClr val="000000"/>
                </a:solidFill>
                <a:latin typeface="Arial"/>
                <a:ea typeface="Arial"/>
                <a:cs typeface="Arial"/>
                <a:sym typeface="Arial"/>
              </a:rPr>
              <a:t>JOIN Orders ON Customers.CustomerID = Orders.CustomerID</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id" sz="1100">
                <a:solidFill>
                  <a:srgbClr val="000000"/>
                </a:solidFill>
                <a:latin typeface="Arial"/>
                <a:ea typeface="Arial"/>
                <a:cs typeface="Arial"/>
                <a:sym typeface="Arial"/>
              </a:rPr>
              <a:t>WHERE Orders.ShipCountry = 'Sweden'</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id" sz="1100">
                <a:solidFill>
                  <a:srgbClr val="000000"/>
                </a:solidFill>
                <a:latin typeface="Arial"/>
                <a:ea typeface="Arial"/>
                <a:cs typeface="Arial"/>
                <a:sym typeface="Arial"/>
              </a:rPr>
              <a:t>GROUP BY Customers.CompanyName</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id" sz="1100">
                <a:solidFill>
                  <a:srgbClr val="000000"/>
                </a:solidFill>
                <a:latin typeface="Arial"/>
                <a:ea typeface="Arial"/>
                <a:cs typeface="Arial"/>
                <a:sym typeface="Arial"/>
              </a:rPr>
              <a:t>ORDER BY Total_Orders DESC</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360000" lvl="0" marL="0" rtl="0" algn="just">
              <a:spcBef>
                <a:spcPts val="0"/>
              </a:spcBef>
              <a:spcAft>
                <a:spcPts val="0"/>
              </a:spcAft>
              <a:buNone/>
            </a:pPr>
            <a:r>
              <a:rPr lang="id">
                <a:solidFill>
                  <a:srgbClr val="000000"/>
                </a:solidFill>
                <a:latin typeface="Arial"/>
                <a:ea typeface="Arial"/>
                <a:cs typeface="Arial"/>
                <a:sym typeface="Arial"/>
              </a:rPr>
              <a:t>Pada Query di atas mengambil data dari tabel Customer dan Orders, di-join berdasarkan CustomerID. Kemudian difilter hanya untuk negara pengiriman ‘Sweden’, data dikelompokan berdasarkan nama perusahaan pelanggan dan dihitung jumlah order yang dilakukan. Hasil diurutkan berdasarkan jumlah order yang dilakukan. Pelanggan dengan jumlah order terbanyak akan tampil pada baris pertama.</a:t>
            </a:r>
            <a:endParaRPr>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5"/>
          <p:cNvSpPr txBox="1"/>
          <p:nvPr>
            <p:ph type="title"/>
          </p:nvPr>
        </p:nvSpPr>
        <p:spPr>
          <a:xfrm>
            <a:off x="1303800" y="598575"/>
            <a:ext cx="7030500" cy="116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ANALISIS EMPLOYEE DAN TITLE YANG BERURUSAN DENGAN ORDER</a:t>
            </a:r>
            <a:endParaRPr/>
          </a:p>
          <a:p>
            <a:pPr indent="0" lvl="0" marL="0" rtl="0" algn="l">
              <a:spcBef>
                <a:spcPts val="0"/>
              </a:spcBef>
              <a:spcAft>
                <a:spcPts val="0"/>
              </a:spcAft>
              <a:buNone/>
            </a:pPr>
            <a:r>
              <a:rPr lang="id" sz="1550"/>
              <a:t>EMPLOYEE ANALYSIS</a:t>
            </a:r>
            <a:endParaRPr sz="1550"/>
          </a:p>
        </p:txBody>
      </p:sp>
      <p:sp>
        <p:nvSpPr>
          <p:cNvPr id="420" name="Google Shape;420;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1" name="Google Shape;421;p35"/>
          <p:cNvPicPr preferRelativeResize="0"/>
          <p:nvPr/>
        </p:nvPicPr>
        <p:blipFill>
          <a:blip r:embed="rId3">
            <a:alphaModFix/>
          </a:blip>
          <a:stretch>
            <a:fillRect/>
          </a:stretch>
        </p:blipFill>
        <p:spPr>
          <a:xfrm>
            <a:off x="2022026" y="1990050"/>
            <a:ext cx="5099931" cy="315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ANALISA</a:t>
            </a:r>
            <a:endParaRPr/>
          </a:p>
        </p:txBody>
      </p:sp>
      <p:sp>
        <p:nvSpPr>
          <p:cNvPr id="427" name="Google Shape;427;p36"/>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None/>
            </a:pPr>
            <a:r>
              <a:rPr lang="id" sz="1500">
                <a:solidFill>
                  <a:srgbClr val="000000"/>
                </a:solidFill>
                <a:latin typeface="Arial"/>
                <a:ea typeface="Arial"/>
                <a:cs typeface="Arial"/>
                <a:sym typeface="Arial"/>
              </a:rPr>
              <a:t>Dari data yang diberikan, terlihat bahwa beberapa karyawan yang memiliki peran sebagai Sales Representative memiliki jumlah order yang cukup tinggi. Margaret Peacock memiliki jumlah order tertinggi dengan 156 order, diikuti oleh Janet Leverling dengan 127 order dan Nancy Davolio dengan 123 order.</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REKOMENDASI</a:t>
            </a:r>
            <a:endParaRPr/>
          </a:p>
        </p:txBody>
      </p:sp>
      <p:sp>
        <p:nvSpPr>
          <p:cNvPr id="433" name="Google Shape;433;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None/>
            </a:pPr>
            <a:r>
              <a:rPr lang="id" sz="1500">
                <a:solidFill>
                  <a:srgbClr val="000000"/>
                </a:solidFill>
                <a:latin typeface="Arial"/>
                <a:ea typeface="Arial"/>
                <a:cs typeface="Arial"/>
                <a:sym typeface="Arial"/>
              </a:rPr>
              <a:t>Rekomendasi yang dapat diberikan adalah untuk meningkatkan kompensasi atau bonus bagi karyawan yang memiliki jumlah order tinggi sebagai bentuk apresiasi dan motivasi untuk terus meningkatkan jumlah order. Selain itu, perusahaan juga dapat mengadakan pelatihan atau sesi sharing pengalaman bagi karyawan yang memiliki jumlah order tinggi untuk dapat diterapkan kepada karyawan lainnya.</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39" name="Google Shape;439;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0" name="Google Shape;440;p38"/>
          <p:cNvPicPr preferRelativeResize="0"/>
          <p:nvPr/>
        </p:nvPicPr>
        <p:blipFill>
          <a:blip r:embed="rId3">
            <a:alphaModFix/>
          </a:blip>
          <a:stretch>
            <a:fillRect/>
          </a:stretch>
        </p:blipFill>
        <p:spPr>
          <a:xfrm>
            <a:off x="1303800" y="598575"/>
            <a:ext cx="6576975" cy="3933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QUERY</a:t>
            </a:r>
            <a:endParaRPr/>
          </a:p>
        </p:txBody>
      </p:sp>
      <p:sp>
        <p:nvSpPr>
          <p:cNvPr id="446" name="Google Shape;446;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id" sz="1200">
                <a:solidFill>
                  <a:srgbClr val="000000"/>
                </a:solidFill>
                <a:latin typeface="Arial"/>
                <a:ea typeface="Arial"/>
                <a:cs typeface="Arial"/>
                <a:sym typeface="Arial"/>
              </a:rPr>
              <a:t>SELECT Employees.FirstName, Employees.LastName, Employees.Title, COUNT(Orders.OrderID) AS OrderCount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id" sz="1200">
                <a:solidFill>
                  <a:srgbClr val="000000"/>
                </a:solidFill>
                <a:latin typeface="Arial"/>
                <a:ea typeface="Arial"/>
                <a:cs typeface="Arial"/>
                <a:sym typeface="Arial"/>
              </a:rPr>
              <a:t>FROM Employees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id" sz="1200">
                <a:solidFill>
                  <a:srgbClr val="000000"/>
                </a:solidFill>
                <a:latin typeface="Arial"/>
                <a:ea typeface="Arial"/>
                <a:cs typeface="Arial"/>
                <a:sym typeface="Arial"/>
              </a:rPr>
              <a:t>JOIN Orders ON Employees.EmployeeID = Orders.EmployeeID</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id" sz="1200">
                <a:solidFill>
                  <a:srgbClr val="000000"/>
                </a:solidFill>
                <a:latin typeface="Arial"/>
                <a:ea typeface="Arial"/>
                <a:cs typeface="Arial"/>
                <a:sym typeface="Arial"/>
              </a:rPr>
              <a:t>GROUP BY Employees.EmployeeID, Employees.FirstName, Employees.LastName, Employees.Title</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id" sz="1200">
                <a:solidFill>
                  <a:srgbClr val="000000"/>
                </a:solidFill>
                <a:latin typeface="Arial"/>
                <a:ea typeface="Arial"/>
                <a:cs typeface="Arial"/>
                <a:sym typeface="Arial"/>
              </a:rPr>
              <a:t>ORDER BY OrderCount DESC;</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15000"/>
              </a:lnSpc>
              <a:spcBef>
                <a:spcPts val="0"/>
              </a:spcBef>
              <a:spcAft>
                <a:spcPts val="0"/>
              </a:spcAft>
              <a:buNone/>
            </a:pPr>
            <a:r>
              <a:rPr lang="id" sz="1200">
                <a:solidFill>
                  <a:srgbClr val="000000"/>
                </a:solidFill>
                <a:latin typeface="Arial"/>
                <a:ea typeface="Arial"/>
                <a:cs typeface="Arial"/>
                <a:sym typeface="Arial"/>
              </a:rPr>
              <a:t>Query tersebut digunakan untuk menganalisis data karyawan dengan mengambil data LastName, LastName, Title dan jumlah pesanan dari tabel karyawan dan menggabungkannya dengan tabel pesanan dengan menggunakan JOIN pada kolom EmployeeID. Data tersebut kemudian di-group berdasarkan EmployeeID, LastName, LastName, dan Title, dan diurutkan berdasarkan jumlah pesanan dari yang terbesar. Ini digunakan untuk mengetahui siapa karyawan yang menangani pesanan terbanyak.</a:t>
            </a:r>
            <a:endParaRPr sz="12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0"/>
          <p:cNvSpPr txBox="1"/>
          <p:nvPr>
            <p:ph type="title"/>
          </p:nvPr>
        </p:nvSpPr>
        <p:spPr>
          <a:xfrm>
            <a:off x="1303800" y="598575"/>
            <a:ext cx="7030500" cy="116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ANALISIS PERSENTASE KARYAWAN BERDASARKAN TITLE</a:t>
            </a:r>
            <a:endParaRPr/>
          </a:p>
          <a:p>
            <a:pPr indent="0" lvl="0" marL="0" rtl="0" algn="l">
              <a:spcBef>
                <a:spcPts val="0"/>
              </a:spcBef>
              <a:spcAft>
                <a:spcPts val="0"/>
              </a:spcAft>
              <a:buNone/>
            </a:pPr>
            <a:r>
              <a:rPr lang="id" sz="1550"/>
              <a:t>EMPLOYEE ANALLYSIS</a:t>
            </a:r>
            <a:endParaRPr sz="1550"/>
          </a:p>
        </p:txBody>
      </p:sp>
      <p:sp>
        <p:nvSpPr>
          <p:cNvPr id="452" name="Google Shape;452;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3" name="Google Shape;453;p40" title="Percentage"/>
          <p:cNvPicPr preferRelativeResize="0"/>
          <p:nvPr/>
        </p:nvPicPr>
        <p:blipFill>
          <a:blip r:embed="rId3">
            <a:alphaModFix/>
          </a:blip>
          <a:stretch>
            <a:fillRect/>
          </a:stretch>
        </p:blipFill>
        <p:spPr>
          <a:xfrm>
            <a:off x="2404692" y="1767976"/>
            <a:ext cx="5197533" cy="3213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ANALISA</a:t>
            </a:r>
            <a:endParaRPr/>
          </a:p>
        </p:txBody>
      </p:sp>
      <p:sp>
        <p:nvSpPr>
          <p:cNvPr id="459" name="Google Shape;459;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500">
                <a:solidFill>
                  <a:srgbClr val="000000"/>
                </a:solidFill>
                <a:latin typeface="Arial"/>
                <a:ea typeface="Arial"/>
                <a:cs typeface="Arial"/>
                <a:sym typeface="Arial"/>
              </a:rPr>
              <a:t>Dari data yang diberikan, dapat dilihat bahwa mayoritas karyawan (66%) berada pada posisi Sales Representative. Ini menunjukkan bahwa perusahaan memiliki jumlah karyawan yang cukup besar dalam posisi penjualan. Namun, jumlah karyawan dalam posisi Inside Sales Coordinator dan Sales Manager hanya 11%, yang mungkin menunjukkan bahwa perusahaan memiliki kesenjangan dalam struktur organisasi penjualan.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d" sz="2000">
                <a:solidFill>
                  <a:srgbClr val="000000"/>
                </a:solidFill>
                <a:latin typeface="Arial"/>
                <a:ea typeface="Arial"/>
                <a:cs typeface="Arial"/>
                <a:sym typeface="Arial"/>
              </a:rPr>
              <a:t>Analisis Penjualan produk Chang tiap bulannya di 1997</a:t>
            </a:r>
            <a:endParaRPr sz="2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id" sz="1500">
                <a:solidFill>
                  <a:srgbClr val="000000"/>
                </a:solidFill>
                <a:latin typeface="Arial"/>
                <a:ea typeface="Arial"/>
                <a:cs typeface="Arial"/>
                <a:sym typeface="Arial"/>
              </a:rPr>
              <a:t>Product Analysis</a:t>
            </a:r>
            <a:endParaRPr sz="1500">
              <a:solidFill>
                <a:srgbClr val="000000"/>
              </a:solidFill>
              <a:latin typeface="Arial"/>
              <a:ea typeface="Arial"/>
              <a:cs typeface="Arial"/>
              <a:sym typeface="Arial"/>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15" title="Jumlah_Terjual vs Bulan"/>
          <p:cNvPicPr preferRelativeResize="0"/>
          <p:nvPr/>
        </p:nvPicPr>
        <p:blipFill>
          <a:blip r:embed="rId3">
            <a:alphaModFix/>
          </a:blip>
          <a:stretch>
            <a:fillRect/>
          </a:stretch>
        </p:blipFill>
        <p:spPr>
          <a:xfrm>
            <a:off x="2516803" y="1597875"/>
            <a:ext cx="4110396" cy="254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REKOMENDASI</a:t>
            </a:r>
            <a:endParaRPr/>
          </a:p>
        </p:txBody>
      </p:sp>
      <p:sp>
        <p:nvSpPr>
          <p:cNvPr id="465" name="Google Shape;465;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500">
                <a:solidFill>
                  <a:srgbClr val="000000"/>
                </a:solidFill>
                <a:latin typeface="Arial"/>
                <a:ea typeface="Arial"/>
                <a:cs typeface="Arial"/>
                <a:sym typeface="Arial"/>
              </a:rPr>
              <a:t>Rekomendasi yang dapat diberikan adalah untuk mengevaluasi kebutuhan perusahaan dalam posisi ini dan mempertimbangkan untuk menambah atau mengurangi jumlah karyawan dalam posisi tersebut sesuai dengan kebutuhan. Selain itu, perlu diperhatikan juga perbandingan jumlah karyawan di posisi Vice President, Sales yang hanya sebesar 11%, dibandingkan dengan posisi Sales Representative yang sebesar 66%.</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71" name="Google Shape;471;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2" name="Google Shape;472;p43"/>
          <p:cNvPicPr preferRelativeResize="0"/>
          <p:nvPr/>
        </p:nvPicPr>
        <p:blipFill>
          <a:blip r:embed="rId3">
            <a:alphaModFix/>
          </a:blip>
          <a:stretch>
            <a:fillRect/>
          </a:stretch>
        </p:blipFill>
        <p:spPr>
          <a:xfrm>
            <a:off x="1303800" y="628650"/>
            <a:ext cx="5734050" cy="3886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QUERY</a:t>
            </a:r>
            <a:endParaRPr/>
          </a:p>
        </p:txBody>
      </p:sp>
      <p:sp>
        <p:nvSpPr>
          <p:cNvPr id="478" name="Google Shape;478;p4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100">
                <a:solidFill>
                  <a:srgbClr val="000000"/>
                </a:solidFill>
                <a:latin typeface="Arial"/>
                <a:ea typeface="Arial"/>
                <a:cs typeface="Arial"/>
                <a:sym typeface="Arial"/>
              </a:rPr>
              <a:t>SELECT Title, COUNT(*) * 100 / (SELECT COUNT(*) FROM Employees) AS "Percentage"</a:t>
            </a:r>
            <a:endParaRPr sz="1100">
              <a:solidFill>
                <a:srgbClr val="000000"/>
              </a:solidFill>
              <a:latin typeface="Arial"/>
              <a:ea typeface="Arial"/>
              <a:cs typeface="Arial"/>
              <a:sym typeface="Arial"/>
            </a:endParaRPr>
          </a:p>
          <a:p>
            <a:pPr indent="0" lvl="0" marL="0" rtl="0" algn="l">
              <a:spcBef>
                <a:spcPts val="0"/>
              </a:spcBef>
              <a:spcAft>
                <a:spcPts val="0"/>
              </a:spcAft>
              <a:buNone/>
            </a:pPr>
            <a:r>
              <a:rPr lang="id" sz="1100">
                <a:solidFill>
                  <a:srgbClr val="000000"/>
                </a:solidFill>
                <a:latin typeface="Arial"/>
                <a:ea typeface="Arial"/>
                <a:cs typeface="Arial"/>
                <a:sym typeface="Arial"/>
              </a:rPr>
              <a:t>F</a:t>
            </a:r>
            <a:endParaRPr sz="1100">
              <a:solidFill>
                <a:srgbClr val="000000"/>
              </a:solidFill>
              <a:latin typeface="Arial"/>
              <a:ea typeface="Arial"/>
              <a:cs typeface="Arial"/>
              <a:sym typeface="Arial"/>
            </a:endParaRPr>
          </a:p>
          <a:p>
            <a:pPr indent="0" lvl="0" marL="0" rtl="0" algn="l">
              <a:spcBef>
                <a:spcPts val="0"/>
              </a:spcBef>
              <a:spcAft>
                <a:spcPts val="0"/>
              </a:spcAft>
              <a:buNone/>
            </a:pPr>
            <a:r>
              <a:rPr lang="id" sz="1100">
                <a:solidFill>
                  <a:srgbClr val="000000"/>
                </a:solidFill>
                <a:latin typeface="Arial"/>
                <a:ea typeface="Arial"/>
                <a:cs typeface="Arial"/>
                <a:sym typeface="Arial"/>
              </a:rPr>
              <a:t>ROM Employees</a:t>
            </a:r>
            <a:endParaRPr sz="1100">
              <a:solidFill>
                <a:srgbClr val="000000"/>
              </a:solidFill>
              <a:latin typeface="Arial"/>
              <a:ea typeface="Arial"/>
              <a:cs typeface="Arial"/>
              <a:sym typeface="Arial"/>
            </a:endParaRPr>
          </a:p>
          <a:p>
            <a:pPr indent="0" lvl="0" marL="0" rtl="0" algn="l">
              <a:spcBef>
                <a:spcPts val="0"/>
              </a:spcBef>
              <a:spcAft>
                <a:spcPts val="0"/>
              </a:spcAft>
              <a:buNone/>
            </a:pPr>
            <a:r>
              <a:rPr lang="id" sz="1100">
                <a:solidFill>
                  <a:srgbClr val="000000"/>
                </a:solidFill>
                <a:latin typeface="Arial"/>
                <a:ea typeface="Arial"/>
                <a:cs typeface="Arial"/>
                <a:sym typeface="Arial"/>
              </a:rPr>
              <a:t>GROUP BY Title;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just">
              <a:spcBef>
                <a:spcPts val="0"/>
              </a:spcBef>
              <a:spcAft>
                <a:spcPts val="0"/>
              </a:spcAft>
              <a:buNone/>
            </a:pPr>
            <a:r>
              <a:rPr lang="id" sz="1200">
                <a:solidFill>
                  <a:srgbClr val="000000"/>
                </a:solidFill>
                <a:latin typeface="Arial"/>
                <a:ea typeface="Arial"/>
                <a:cs typeface="Arial"/>
                <a:sym typeface="Arial"/>
              </a:rPr>
              <a:t>Query ini akan menghasilkan tabel yang menampilkan jumlah karyawan per jenis title dan persentasi dari total kayawan. Data Employee Analysis ini hanya menggunakan tabel Employees. Analisis persentase karyawan berdasarkan jenis title adalah analisis yang digunakan untuk mengetahui perbandingan jumlah karyawan berdasarkan jenis title. ini dapat digunkan untuk mengevaluasi distribusi title dalam organisai dan untuk memahami apakah ada perbedaan dalam distribusi title antar karyawan.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Analisa penjualan produk Chang</a:t>
            </a:r>
            <a:endParaRPr/>
          </a:p>
        </p:txBody>
      </p:sp>
      <p:sp>
        <p:nvSpPr>
          <p:cNvPr id="298" name="Google Shape;298;p16"/>
          <p:cNvSpPr txBox="1"/>
          <p:nvPr>
            <p:ph idx="1" type="body"/>
          </p:nvPr>
        </p:nvSpPr>
        <p:spPr>
          <a:xfrm>
            <a:off x="1056750" y="1753750"/>
            <a:ext cx="7030500" cy="1313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id" sz="1400"/>
              <a:t>Data bersifat fluktuasi yang cukup tinggi.</a:t>
            </a:r>
            <a:endParaRPr sz="1400"/>
          </a:p>
          <a:p>
            <a:pPr indent="-317500" lvl="0" marL="457200" rtl="0" algn="l">
              <a:spcBef>
                <a:spcPts val="0"/>
              </a:spcBef>
              <a:spcAft>
                <a:spcPts val="0"/>
              </a:spcAft>
              <a:buSzPts val="1400"/>
              <a:buChar char="-"/>
            </a:pPr>
            <a:r>
              <a:rPr lang="id" sz="1400"/>
              <a:t>Penjualan tertinggi pada bulan ketujuh bernilai 100 dan diikuti bulan kesebelas bernilai 85</a:t>
            </a:r>
            <a:endParaRPr sz="1400"/>
          </a:p>
          <a:p>
            <a:pPr indent="-317500" lvl="0" marL="457200" rtl="0" algn="l">
              <a:spcBef>
                <a:spcPts val="0"/>
              </a:spcBef>
              <a:spcAft>
                <a:spcPts val="0"/>
              </a:spcAft>
              <a:buSzPts val="1400"/>
              <a:buChar char="-"/>
            </a:pPr>
            <a:r>
              <a:rPr lang="id" sz="1400"/>
              <a:t>Penjualan terendah bulan keempat (12) dan kelima tanpa penjulan (0)</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Rekomendasi</a:t>
            </a:r>
            <a:endParaRPr/>
          </a:p>
        </p:txBody>
      </p:sp>
      <p:sp>
        <p:nvSpPr>
          <p:cNvPr id="304" name="Google Shape;304;p17"/>
          <p:cNvSpPr txBox="1"/>
          <p:nvPr>
            <p:ph idx="1" type="body"/>
          </p:nvPr>
        </p:nvSpPr>
        <p:spPr>
          <a:xfrm>
            <a:off x="1056750" y="1895550"/>
            <a:ext cx="7030500" cy="15498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id" sz="1400">
                <a:solidFill>
                  <a:srgbClr val="000000"/>
                </a:solidFill>
                <a:latin typeface="Arial"/>
                <a:ea typeface="Arial"/>
                <a:cs typeface="Arial"/>
                <a:sym typeface="Arial"/>
              </a:rPr>
              <a:t>melakukan analisis lebih lanjut mengenai faktor-faktor yang mempengaruhi fluktuasi penjualan produk</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id" sz="1400">
                <a:solidFill>
                  <a:srgbClr val="000000"/>
                </a:solidFill>
                <a:latin typeface="Arial"/>
                <a:ea typeface="Arial"/>
                <a:cs typeface="Arial"/>
                <a:sym typeface="Arial"/>
              </a:rPr>
              <a:t>meningkatkan promosi produk dan mencari cara untuk meningkatkan kualitas produk</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id" sz="1400">
                <a:solidFill>
                  <a:srgbClr val="000000"/>
                </a:solidFill>
                <a:latin typeface="Arial"/>
                <a:ea typeface="Arial"/>
                <a:cs typeface="Arial"/>
                <a:sym typeface="Arial"/>
              </a:rPr>
              <a:t>Evaluasi pada bulan-bulan dimana penjulan rendah</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1" name="Google Shape;311;p18"/>
          <p:cNvPicPr preferRelativeResize="0"/>
          <p:nvPr/>
        </p:nvPicPr>
        <p:blipFill>
          <a:blip r:embed="rId3">
            <a:alphaModFix/>
          </a:blip>
          <a:stretch>
            <a:fillRect/>
          </a:stretch>
        </p:blipFill>
        <p:spPr>
          <a:xfrm>
            <a:off x="1303801" y="716700"/>
            <a:ext cx="6632232" cy="393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QUERY</a:t>
            </a:r>
            <a:endParaRPr/>
          </a:p>
        </p:txBody>
      </p:sp>
      <p:sp>
        <p:nvSpPr>
          <p:cNvPr id="317" name="Google Shape;317;p19"/>
          <p:cNvSpPr txBox="1"/>
          <p:nvPr>
            <p:ph idx="1" type="body"/>
          </p:nvPr>
        </p:nvSpPr>
        <p:spPr>
          <a:xfrm>
            <a:off x="1303800" y="1511200"/>
            <a:ext cx="7030500" cy="30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solidFill>
                  <a:srgbClr val="000000"/>
                </a:solidFill>
                <a:latin typeface="Arial"/>
                <a:ea typeface="Arial"/>
                <a:cs typeface="Arial"/>
                <a:sym typeface="Arial"/>
              </a:rPr>
              <a:t>SELECT MONTH(Orders.OrderDate) as Bulan, SUM([Order Details].Quantity) as Jumlah_Terjual</a:t>
            </a:r>
            <a:endParaRPr sz="1400">
              <a:solidFill>
                <a:srgbClr val="000000"/>
              </a:solidFill>
              <a:latin typeface="Arial"/>
              <a:ea typeface="Arial"/>
              <a:cs typeface="Arial"/>
              <a:sym typeface="Arial"/>
            </a:endParaRPr>
          </a:p>
          <a:p>
            <a:pPr indent="0" lvl="0" marL="0" rtl="0" algn="l">
              <a:spcBef>
                <a:spcPts val="0"/>
              </a:spcBef>
              <a:spcAft>
                <a:spcPts val="0"/>
              </a:spcAft>
              <a:buNone/>
            </a:pPr>
            <a:r>
              <a:rPr lang="id" sz="1400">
                <a:solidFill>
                  <a:srgbClr val="000000"/>
                </a:solidFill>
                <a:latin typeface="Arial"/>
                <a:ea typeface="Arial"/>
                <a:cs typeface="Arial"/>
                <a:sym typeface="Arial"/>
              </a:rPr>
              <a:t>FROM Orders</a:t>
            </a:r>
            <a:endParaRPr sz="1400">
              <a:solidFill>
                <a:srgbClr val="000000"/>
              </a:solidFill>
              <a:latin typeface="Arial"/>
              <a:ea typeface="Arial"/>
              <a:cs typeface="Arial"/>
              <a:sym typeface="Arial"/>
            </a:endParaRPr>
          </a:p>
          <a:p>
            <a:pPr indent="0" lvl="0" marL="0" rtl="0" algn="l">
              <a:spcBef>
                <a:spcPts val="0"/>
              </a:spcBef>
              <a:spcAft>
                <a:spcPts val="0"/>
              </a:spcAft>
              <a:buNone/>
            </a:pPr>
            <a:r>
              <a:rPr lang="id" sz="1400">
                <a:solidFill>
                  <a:srgbClr val="000000"/>
                </a:solidFill>
                <a:latin typeface="Arial"/>
                <a:ea typeface="Arial"/>
                <a:cs typeface="Arial"/>
                <a:sym typeface="Arial"/>
              </a:rPr>
              <a:t>JOIN [Order Details] ON Orders.OrderID = [Order Details].OrderID</a:t>
            </a:r>
            <a:endParaRPr sz="1400">
              <a:solidFill>
                <a:srgbClr val="000000"/>
              </a:solidFill>
              <a:latin typeface="Arial"/>
              <a:ea typeface="Arial"/>
              <a:cs typeface="Arial"/>
              <a:sym typeface="Arial"/>
            </a:endParaRPr>
          </a:p>
          <a:p>
            <a:pPr indent="0" lvl="0" marL="0" rtl="0" algn="l">
              <a:spcBef>
                <a:spcPts val="0"/>
              </a:spcBef>
              <a:spcAft>
                <a:spcPts val="0"/>
              </a:spcAft>
              <a:buNone/>
            </a:pPr>
            <a:r>
              <a:rPr lang="id" sz="1400">
                <a:solidFill>
                  <a:srgbClr val="000000"/>
                </a:solidFill>
                <a:latin typeface="Arial"/>
                <a:ea typeface="Arial"/>
                <a:cs typeface="Arial"/>
                <a:sym typeface="Arial"/>
              </a:rPr>
              <a:t>JOIN Products ON [Order Details].ProductID = Products.ProductID</a:t>
            </a:r>
            <a:endParaRPr sz="1400">
              <a:solidFill>
                <a:srgbClr val="000000"/>
              </a:solidFill>
              <a:latin typeface="Arial"/>
              <a:ea typeface="Arial"/>
              <a:cs typeface="Arial"/>
              <a:sym typeface="Arial"/>
            </a:endParaRPr>
          </a:p>
          <a:p>
            <a:pPr indent="0" lvl="0" marL="0" rtl="0" algn="l">
              <a:spcBef>
                <a:spcPts val="0"/>
              </a:spcBef>
              <a:spcAft>
                <a:spcPts val="0"/>
              </a:spcAft>
              <a:buNone/>
            </a:pPr>
            <a:r>
              <a:rPr lang="id" sz="1400">
                <a:solidFill>
                  <a:srgbClr val="000000"/>
                </a:solidFill>
                <a:latin typeface="Arial"/>
                <a:ea typeface="Arial"/>
                <a:cs typeface="Arial"/>
                <a:sym typeface="Arial"/>
              </a:rPr>
              <a:t>WHERE Products.ProductName = 'Chang' and YEAR(Orders.OrderDate) = 1997</a:t>
            </a:r>
            <a:endParaRPr sz="1400">
              <a:solidFill>
                <a:srgbClr val="000000"/>
              </a:solidFill>
              <a:latin typeface="Arial"/>
              <a:ea typeface="Arial"/>
              <a:cs typeface="Arial"/>
              <a:sym typeface="Arial"/>
            </a:endParaRPr>
          </a:p>
          <a:p>
            <a:pPr indent="0" lvl="0" marL="0" rtl="0" algn="l">
              <a:spcBef>
                <a:spcPts val="0"/>
              </a:spcBef>
              <a:spcAft>
                <a:spcPts val="0"/>
              </a:spcAft>
              <a:buNone/>
            </a:pPr>
            <a:r>
              <a:rPr lang="id" sz="1400">
                <a:solidFill>
                  <a:srgbClr val="000000"/>
                </a:solidFill>
                <a:latin typeface="Arial"/>
                <a:ea typeface="Arial"/>
                <a:cs typeface="Arial"/>
                <a:sym typeface="Arial"/>
              </a:rPr>
              <a:t>GROUP BY MONTH(Orders.OrderDate)</a:t>
            </a:r>
            <a:endParaRPr sz="1400">
              <a:solidFill>
                <a:srgbClr val="000000"/>
              </a:solidFill>
              <a:latin typeface="Arial"/>
              <a:ea typeface="Arial"/>
              <a:cs typeface="Arial"/>
              <a:sym typeface="Arial"/>
            </a:endParaRPr>
          </a:p>
          <a:p>
            <a:pPr indent="0" lvl="0" marL="0" rtl="0" algn="l">
              <a:spcBef>
                <a:spcPts val="0"/>
              </a:spcBef>
              <a:spcAft>
                <a:spcPts val="0"/>
              </a:spcAft>
              <a:buNone/>
            </a:pPr>
            <a:r>
              <a:rPr lang="id" sz="1400">
                <a:solidFill>
                  <a:srgbClr val="000000"/>
                </a:solidFill>
                <a:latin typeface="Arial"/>
                <a:ea typeface="Arial"/>
                <a:cs typeface="Arial"/>
                <a:sym typeface="Arial"/>
              </a:rPr>
              <a:t>ORDER BY MONTH(Orders.OrderDate)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id" sz="1400">
                <a:solidFill>
                  <a:srgbClr val="000000"/>
                </a:solidFill>
                <a:latin typeface="Arial"/>
                <a:ea typeface="Arial"/>
                <a:cs typeface="Arial"/>
                <a:sym typeface="Arial"/>
              </a:rPr>
              <a:t>Query di atas digunakan untuk mengambil data bulan dan jumlah produk ‘Chang’ yang terjual pada setiap bulan di tahun 1997. Data tersebut di-join dari tabel Orders, OrderDetail dan Products. Kemudian dikelompokan berdasarkan bulan dan diurutkan sesuai dengan bulan.</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12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IDENTIFIKASI PRODUCT YANG PALING LARIS DI USA DAN AUSTRALIA</a:t>
            </a:r>
            <a:endParaRPr/>
          </a:p>
          <a:p>
            <a:pPr indent="0" lvl="0" marL="0" rtl="0" algn="l">
              <a:spcBef>
                <a:spcPts val="0"/>
              </a:spcBef>
              <a:spcAft>
                <a:spcPts val="0"/>
              </a:spcAft>
              <a:buNone/>
            </a:pPr>
            <a:r>
              <a:rPr lang="id" sz="1688"/>
              <a:t>PRODUCT ANALYSIS</a:t>
            </a:r>
            <a:endParaRPr sz="1688"/>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title="Jumlah_Terjual"/>
          <p:cNvPicPr preferRelativeResize="0"/>
          <p:nvPr/>
        </p:nvPicPr>
        <p:blipFill>
          <a:blip r:embed="rId3">
            <a:alphaModFix/>
          </a:blip>
          <a:stretch>
            <a:fillRect/>
          </a:stretch>
        </p:blipFill>
        <p:spPr>
          <a:xfrm>
            <a:off x="2669276" y="1874487"/>
            <a:ext cx="4484199" cy="2772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ANALISA PRODUCT DI USA DAN AUSTRALIA</a:t>
            </a:r>
            <a:endParaRPr/>
          </a:p>
        </p:txBody>
      </p:sp>
      <p:sp>
        <p:nvSpPr>
          <p:cNvPr id="330" name="Google Shape;330;p21"/>
          <p:cNvSpPr txBox="1"/>
          <p:nvPr>
            <p:ph idx="1" type="body"/>
          </p:nvPr>
        </p:nvSpPr>
        <p:spPr>
          <a:xfrm>
            <a:off x="1303800" y="1990050"/>
            <a:ext cx="7030500" cy="12900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id" sz="1400">
                <a:solidFill>
                  <a:srgbClr val="000000"/>
                </a:solidFill>
                <a:latin typeface="Arial"/>
                <a:ea typeface="Arial"/>
                <a:cs typeface="Arial"/>
                <a:sym typeface="Arial"/>
              </a:rPr>
              <a:t>Dari data yang diberikan, produk yang paling laris dijual di Amerika Serikat dan Australia adalah Gnocchi di nonna Alice dan Alice Mutton, masing-masing dengan jumlah terjual sebanyak 386 (4,1%) dan 361 (3,9%). Produk-produk lain yang juga laris dijual termasuk Tarte au sucre, Rhönbräu Klosterbier, dan Pavlova.</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