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87b82a2d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87b82a2d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87b82a2d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87b82a2d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87b82a2d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87b82a2d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87b82a2d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87b82a2d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87b82a2d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87b82a2d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87b82a2d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87b82a2d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87b82a2d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87b82a2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87b82a2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87b82a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87b82a2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87b82a2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87b82a2d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87b82a2d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87b82a2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87b82a2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87b82a2d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87b82a2d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87b82a2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87b82a2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87b82a2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87b82a2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87b82a2d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87b82a2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tesc.psu.edu/assets/docs/user-generated-waze-data.pdf" TargetMode="External"/><Relationship Id="rId4" Type="http://schemas.openxmlformats.org/officeDocument/2006/relationships/hyperlink" Target="https://www.researchgate.net/publication/342967447_Quality_of_location-based_crowdsourced_speed_data_on_surface_streets_A_case_study_of_Waze_and_Bluetooth_speed_data_in_Sevierville_TN" TargetMode="External"/><Relationship Id="rId9" Type="http://schemas.openxmlformats.org/officeDocument/2006/relationships/hyperlink" Target="https://www.waze.com/wazeforcities/casestudies/" TargetMode="External"/><Relationship Id="rId5" Type="http://schemas.openxmlformats.org/officeDocument/2006/relationships/hyperlink" Target="https://koreascience.kr/article/JAKO202011161036290.view?orgId=anpor&amp;hide=breadcrumb,journalinfo" TargetMode="External"/><Relationship Id="rId6" Type="http://schemas.openxmlformats.org/officeDocument/2006/relationships/hyperlink" Target="https://opendata.jabarprov.go.id/id/artikel/menilik-prediksi-arus-mudik-idulfitri-2022-di-jawa-barat" TargetMode="External"/><Relationship Id="rId7" Type="http://schemas.openxmlformats.org/officeDocument/2006/relationships/hyperlink" Target="https://opendata.jabarprov.go.id/id/artikel/menilik-mudik-2022-jumlah-pemudik-melesat-lalu-lintas-tersendat" TargetMode="External"/><Relationship Id="rId8" Type="http://schemas.openxmlformats.org/officeDocument/2006/relationships/hyperlink" Target="https://opendata.jabarprov.go.id/id/artikel/menilik-tren-mudik-sebelum-dan-ketika-pandem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Mini Project Data Science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Andriansyah Rio Alfatah - Kelompok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id" sz="2355">
                <a:solidFill>
                  <a:schemeClr val="dk2"/>
                </a:solidFill>
              </a:rPr>
              <a:t>Trainning model yang digunakan berupa</a:t>
            </a:r>
            <a:endParaRPr sz="3355"/>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criterion : gini</a:t>
            </a:r>
            <a:endParaRPr/>
          </a:p>
          <a:p>
            <a:pPr indent="0" lvl="0" marL="0" rtl="0" algn="l">
              <a:spcBef>
                <a:spcPts val="1200"/>
              </a:spcBef>
              <a:spcAft>
                <a:spcPts val="0"/>
              </a:spcAft>
              <a:buNone/>
            </a:pPr>
            <a:r>
              <a:rPr lang="id"/>
              <a:t>max_depth : 10</a:t>
            </a:r>
            <a:endParaRPr/>
          </a:p>
          <a:p>
            <a:pPr indent="0" lvl="0" marL="0" rtl="0" algn="l">
              <a:spcBef>
                <a:spcPts val="1200"/>
              </a:spcBef>
              <a:spcAft>
                <a:spcPts val="0"/>
              </a:spcAft>
              <a:buNone/>
            </a:pPr>
            <a:r>
              <a:rPr lang="id"/>
              <a:t>max_features : log 2</a:t>
            </a:r>
            <a:endParaRPr/>
          </a:p>
          <a:p>
            <a:pPr indent="0" lvl="0" marL="0" rtl="0" algn="l">
              <a:spcBef>
                <a:spcPts val="1200"/>
              </a:spcBef>
              <a:spcAft>
                <a:spcPts val="0"/>
              </a:spcAft>
              <a:buNone/>
            </a:pPr>
            <a:r>
              <a:rPr lang="id"/>
              <a:t>n_estimators :120</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id"/>
              <a:t>kriteria</a:t>
            </a:r>
            <a:r>
              <a:rPr lang="id"/>
              <a:t> : gini, merupakan ukuran kualitas pembagian (split) pada setiap simpul. Pilihan lainnya adalah "entropi".</a:t>
            </a:r>
            <a:endParaRPr/>
          </a:p>
          <a:p>
            <a:pPr indent="0" lvl="0" marL="0" rtl="0" algn="l">
              <a:spcBef>
                <a:spcPts val="1200"/>
              </a:spcBef>
              <a:spcAft>
                <a:spcPts val="0"/>
              </a:spcAft>
              <a:buClr>
                <a:schemeClr val="dk1"/>
              </a:buClr>
              <a:buSzPts val="1100"/>
              <a:buFont typeface="Arial"/>
              <a:buNone/>
            </a:pPr>
            <a:r>
              <a:rPr b="1" lang="id"/>
              <a:t>max_depth</a:t>
            </a:r>
            <a:r>
              <a:rPr lang="id"/>
              <a:t> : 10, merupakan kedalaman maksimum dari setiap pohon keputusan di hutan acak.</a:t>
            </a:r>
            <a:endParaRPr/>
          </a:p>
          <a:p>
            <a:pPr indent="0" lvl="0" marL="0" rtl="0" algn="l">
              <a:spcBef>
                <a:spcPts val="1200"/>
              </a:spcBef>
              <a:spcAft>
                <a:spcPts val="0"/>
              </a:spcAft>
              <a:buClr>
                <a:schemeClr val="dk1"/>
              </a:buClr>
              <a:buSzPts val="1100"/>
              <a:buFont typeface="Arial"/>
              <a:buNone/>
            </a:pPr>
            <a:r>
              <a:rPr b="1" lang="id"/>
              <a:t>max_features</a:t>
            </a:r>
            <a:r>
              <a:rPr lang="id"/>
              <a:t> : log2, merupakan jumlah fitur maksimum yang akan dipertimbangkan untuk pembagian (split) pada setiap simpul dalam pembentukan setiap pohon keputusan. Pilihan lainnya adalah "sqrt" dan "auto".</a:t>
            </a:r>
            <a:endParaRPr/>
          </a:p>
          <a:p>
            <a:pPr indent="0" lvl="0" marL="0" rtl="0" algn="l">
              <a:spcBef>
                <a:spcPts val="1200"/>
              </a:spcBef>
              <a:spcAft>
                <a:spcPts val="0"/>
              </a:spcAft>
              <a:buClr>
                <a:schemeClr val="dk1"/>
              </a:buClr>
              <a:buSzPts val="1100"/>
              <a:buFont typeface="Arial"/>
              <a:buNone/>
            </a:pPr>
            <a:r>
              <a:rPr b="1" lang="id"/>
              <a:t>n_estimator</a:t>
            </a:r>
            <a:r>
              <a:rPr lang="id"/>
              <a:t> : 120, merupakan jumlah pohon keputusan yang dibangun dalam pembentukan hutan acak.</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d"/>
              <a:t>Accuracy score training set menghasilkan 0.8678657413964028 berarti model yang telah dikurangi menggunakan data latih, berhasil memprediksi dengan akurasi sebesar 0.867 atau 86.7%. </a:t>
            </a:r>
            <a:endParaRPr/>
          </a:p>
          <a:p>
            <a:pPr indent="0" lvl="0" marL="0" rtl="0" algn="l">
              <a:spcBef>
                <a:spcPts val="1200"/>
              </a:spcBef>
              <a:spcAft>
                <a:spcPts val="1200"/>
              </a:spcAft>
              <a:buNone/>
            </a:pPr>
            <a:r>
              <a:rPr lang="id"/>
              <a:t>Akurasi adalah salah satu model evaluasi metrik yang menghitung rasio rasio prediksi yang benar dibuat oleh model terhadap jumlah total data yang diprediksi. Semakin tinggi skor akurasi, model yang semakin baik dapat memprediksi dengan benar pada data latih. Namun, skor akurasi pada data latih tidak selalu dapat merepresentasikan kinerja model pada data yang belum pernah dilihat sebelumnya (data uji). Oleh karena itu, perlu dilakukan evaluasi lebih lanjut pada uji data untuk memastikan model kinerja yang baik dan dapat digeneralisasi.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id"/>
              <a:t>Set pengujian skor akurasi: 0,8329558323895809 berarti model yang telah dikurangi menggunakan data latih, berhasil memprediksi dengan akurasi sebesar 0,833 atau 83,3% pada uji data. </a:t>
            </a:r>
            <a:endParaRPr/>
          </a:p>
          <a:p>
            <a:pPr indent="0" lvl="0" marL="0" rtl="0" algn="l">
              <a:spcBef>
                <a:spcPts val="1200"/>
              </a:spcBef>
              <a:spcAft>
                <a:spcPts val="1200"/>
              </a:spcAft>
              <a:buNone/>
            </a:pPr>
            <a:r>
              <a:rPr lang="id"/>
              <a:t>Skor akurasi yang tinggi pada data uji menunjukkan bahwa model mampu melakukan generalisasi dengan baik pada data yang belum pernah dilihat sebelumnya. </a:t>
            </a:r>
            <a:endParaRPr/>
          </a:p>
        </p:txBody>
      </p:sp>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Evaluation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6"/>
          <p:cNvSpPr txBox="1"/>
          <p:nvPr>
            <p:ph idx="1" type="body"/>
          </p:nvPr>
        </p:nvSpPr>
        <p:spPr>
          <a:xfrm>
            <a:off x="311700" y="2459925"/>
            <a:ext cx="8520600" cy="210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id"/>
              <a:t> 	hasil evaluasi menunjukkan bahwa model dapat memprediksi dengan baik untuk kelas 1 dan 2, dengan precision dan recall yang tinggi. Namun, untuk kelas 0 dan 3, precision dan recall masih rendah. Nilai rata-rata precision, recall, dan f1-score menunjukkan bahwa model secara keseluruhan dapat memprediksi dengan akurasi yang baik (83%). Namun, karena nilai f1-score untuk kelas 0 dan 3 masih rendah, model perlu ditingkatkan kinerjanya untuk dapat memprediksi dengan lebih baik pada kelas-kelas tersebut.</a:t>
            </a:r>
            <a:endParaRPr/>
          </a:p>
        </p:txBody>
      </p:sp>
      <p:pic>
        <p:nvPicPr>
          <p:cNvPr id="138" name="Google Shape;138;p26"/>
          <p:cNvPicPr preferRelativeResize="0"/>
          <p:nvPr/>
        </p:nvPicPr>
        <p:blipFill rotWithShape="1">
          <a:blip r:embed="rId3">
            <a:alphaModFix/>
          </a:blip>
          <a:srcRect b="26084" l="17661" r="52338" t="48407"/>
          <a:stretch/>
        </p:blipFill>
        <p:spPr>
          <a:xfrm>
            <a:off x="2193120" y="350925"/>
            <a:ext cx="4409707" cy="210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id"/>
              <a:t>Classification Report</a:t>
            </a:r>
            <a:r>
              <a:rPr lang="id"/>
              <a:t> </a:t>
            </a:r>
            <a:r>
              <a:rPr lang="id"/>
              <a:t> menyajikan hasil evaluasi kinerja model klasifikasi pada data yang telah diprediksi. Hasil evaluasi tersebut terdiri dari precision, recall, f1-score, dan support untuk setiap kelas target serta nilai rata-rata precision, recall, dan f1-score.</a:t>
            </a:r>
            <a:endParaRPr/>
          </a:p>
          <a:p>
            <a:pPr indent="0" lvl="0" marL="0" rtl="0" algn="l">
              <a:spcBef>
                <a:spcPts val="1200"/>
              </a:spcBef>
              <a:spcAft>
                <a:spcPts val="0"/>
              </a:spcAft>
              <a:buClr>
                <a:schemeClr val="dk1"/>
              </a:buClr>
              <a:buSzPct val="61111"/>
              <a:buFont typeface="Arial"/>
              <a:buNone/>
            </a:pPr>
            <a:r>
              <a:rPr lang="id"/>
              <a:t>Berikut adalah penjelasan masing-masing metrik:</a:t>
            </a:r>
            <a:endParaRPr/>
          </a:p>
          <a:p>
            <a:pPr indent="0" lvl="0" marL="0" rtl="0" algn="l">
              <a:spcBef>
                <a:spcPts val="1200"/>
              </a:spcBef>
              <a:spcAft>
                <a:spcPts val="0"/>
              </a:spcAft>
              <a:buNone/>
            </a:pPr>
            <a:r>
              <a:rPr b="1" lang="id"/>
              <a:t>Precision</a:t>
            </a:r>
            <a:r>
              <a:rPr lang="id"/>
              <a:t> : rasio data positif yang benar diprediksi oleh model terhadap total data yang diprediksi sebagai positif. Precision yang tinggi menunjukkan bahwa model dapat mengidentifikasi dengan baik data yang sebenarnya positif.</a:t>
            </a:r>
            <a:endParaRPr/>
          </a:p>
          <a:p>
            <a:pPr indent="0" lvl="0" marL="0" rtl="0" algn="l">
              <a:spcBef>
                <a:spcPts val="1200"/>
              </a:spcBef>
              <a:spcAft>
                <a:spcPts val="0"/>
              </a:spcAft>
              <a:buNone/>
            </a:pPr>
            <a:r>
              <a:rPr b="1" lang="id"/>
              <a:t>Recall</a:t>
            </a:r>
            <a:r>
              <a:rPr lang="id"/>
              <a:t> : rasio data positif yang benar diprediksi oleh model terhadap total data positif yang sebenarnya. Recall yang tinggi menunjukkan bahwa model dapat menemukan dengan baik data yang sebenarnya positif.</a:t>
            </a:r>
            <a:endParaRPr/>
          </a:p>
          <a:p>
            <a:pPr indent="0" lvl="0" marL="0" rtl="0" algn="l">
              <a:spcBef>
                <a:spcPts val="1200"/>
              </a:spcBef>
              <a:spcAft>
                <a:spcPts val="0"/>
              </a:spcAft>
              <a:buNone/>
            </a:pPr>
            <a:r>
              <a:rPr b="1" lang="id"/>
              <a:t>F1-score</a:t>
            </a:r>
            <a:r>
              <a:rPr lang="id"/>
              <a:t> : rata-rata harmonik antara precision dan recall. F1-score yang tinggi menunjukkan model dapat melakukan klasifikasi dengan baik untuk kedua kelas positif dan negatif.</a:t>
            </a:r>
            <a:endParaRPr/>
          </a:p>
          <a:p>
            <a:pPr indent="0" lvl="0" marL="0" rtl="0" algn="l">
              <a:spcBef>
                <a:spcPts val="1200"/>
              </a:spcBef>
              <a:spcAft>
                <a:spcPts val="0"/>
              </a:spcAft>
              <a:buNone/>
            </a:pPr>
            <a:r>
              <a:rPr b="1" lang="id"/>
              <a:t>Support</a:t>
            </a:r>
            <a:r>
              <a:rPr lang="id"/>
              <a:t> : jumlah data dalam setiap kelas.</a:t>
            </a:r>
            <a:endParaRPr/>
          </a:p>
          <a:p>
            <a:pPr indent="0" lvl="0" marL="0" rtl="0" algn="l">
              <a:spcBef>
                <a:spcPts val="1200"/>
              </a:spcBef>
              <a:spcAft>
                <a:spcPts val="1200"/>
              </a:spcAft>
              <a:buNone/>
            </a:pPr>
            <a:r>
              <a:t/>
            </a:r>
            <a:endParaRPr/>
          </a:p>
        </p:txBody>
      </p:sp>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Referances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id" sz="1200" u="sng">
                <a:solidFill>
                  <a:srgbClr val="1155CC"/>
                </a:solidFill>
                <a:hlinkClick r:id="rId3">
                  <a:extLst>
                    <a:ext uri="{A12FA001-AC4F-418D-AE19-62706E023703}">
                      <ahyp:hlinkClr val="tx"/>
                    </a:ext>
                  </a:extLst>
                </a:hlinkClick>
              </a:rPr>
              <a:t>Incorporating User-Generated Waze Data and Machine Learning into Traffic Analysis: A Case-Study in Louisville, Kentucky</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id" sz="1200" u="sng">
                <a:solidFill>
                  <a:srgbClr val="1155CC"/>
                </a:solidFill>
                <a:hlinkClick r:id="rId4">
                  <a:extLst>
                    <a:ext uri="{A12FA001-AC4F-418D-AE19-62706E023703}">
                      <ahyp:hlinkClr val="tx"/>
                    </a:ext>
                  </a:extLst>
                </a:hlinkClick>
              </a:rPr>
              <a:t>Quality of location-based crowdsourced speed data on surface streets: A case study of Waze and Bluetooth speed data in Sevierville, TN</a:t>
            </a:r>
            <a:endParaRPr sz="1200">
              <a:solidFill>
                <a:srgbClr val="11111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d" sz="1200" u="sng">
                <a:solidFill>
                  <a:srgbClr val="1155CC"/>
                </a:solidFill>
                <a:hlinkClick r:id="rId5">
                  <a:extLst>
                    <a:ext uri="{A12FA001-AC4F-418D-AE19-62706E023703}">
                      <ahyp:hlinkClr val="tx"/>
                    </a:ext>
                  </a:extLst>
                </a:hlinkClick>
              </a:rPr>
              <a:t>Big Data Analytics and Prediction of Traffic in Los Angeles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d" sz="1200" u="sng">
                <a:solidFill>
                  <a:srgbClr val="1155CC"/>
                </a:solidFill>
                <a:hlinkClick r:id="rId6">
                  <a:extLst>
                    <a:ext uri="{A12FA001-AC4F-418D-AE19-62706E023703}">
                      <ahyp:hlinkClr val="tx"/>
                    </a:ext>
                  </a:extLst>
                </a:hlinkClick>
              </a:rPr>
              <a:t>Menilik Prediksi Arus Mudik Idulfitri 2022 di Jawa Barat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d" sz="1200" u="sng">
                <a:solidFill>
                  <a:srgbClr val="1155CC"/>
                </a:solidFill>
                <a:hlinkClick r:id="rId7">
                  <a:extLst>
                    <a:ext uri="{A12FA001-AC4F-418D-AE19-62706E023703}">
                      <ahyp:hlinkClr val="tx"/>
                    </a:ext>
                  </a:extLst>
                </a:hlinkClick>
              </a:rPr>
              <a:t>Menilik Mudik 2022: Jumlah Pemudik Melesat, Lalu Lintas Tersendat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d" sz="1200" u="sng">
                <a:solidFill>
                  <a:srgbClr val="1155CC"/>
                </a:solidFill>
                <a:hlinkClick r:id="rId8">
                  <a:extLst>
                    <a:ext uri="{A12FA001-AC4F-418D-AE19-62706E023703}">
                      <ahyp:hlinkClr val="tx"/>
                    </a:ext>
                  </a:extLst>
                </a:hlinkClick>
              </a:rPr>
              <a:t>Menilik Tren Mudik Sebelum dan Ketika Pandemi</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d" sz="1200" u="sng">
                <a:solidFill>
                  <a:srgbClr val="1155CC"/>
                </a:solidFill>
                <a:hlinkClick r:id="rId9">
                  <a:extLst>
                    <a:ext uri="{A12FA001-AC4F-418D-AE19-62706E023703}">
                      <ahyp:hlinkClr val="tx"/>
                    </a:ext>
                  </a:extLst>
                </a:hlinkClick>
              </a:rPr>
              <a:t>Waze for Cities Case Study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Dalam upaya menghindari kemacetan yang diakibatkan closed road, weather hazard, dan lainnya di Bogor maka dibuatlah Forecasting tipe kondisi jalan.</a:t>
            </a:r>
            <a:endParaRPr/>
          </a:p>
          <a:p>
            <a:pPr indent="0" lvl="0" marL="0" rtl="0" algn="l">
              <a:spcBef>
                <a:spcPts val="1200"/>
              </a:spcBef>
              <a:spcAft>
                <a:spcPts val="0"/>
              </a:spcAft>
              <a:buNone/>
            </a:pPr>
            <a:r>
              <a:rPr lang="id"/>
              <a:t>Pada Pembahasan kali ini, Random Forest Classifier merupakan teknik yang digunakan</a:t>
            </a:r>
            <a:endParaRPr/>
          </a:p>
          <a:p>
            <a:pPr indent="0" lvl="0" marL="0" rtl="0" algn="l">
              <a:spcBef>
                <a:spcPts val="1200"/>
              </a:spcBef>
              <a:spcAft>
                <a:spcPts val="1200"/>
              </a:spcAft>
              <a:buNone/>
            </a:pPr>
            <a:r>
              <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Business Understanding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d"/>
              <a:t>Data yang di gunakan berasal dari aggregate_alerts_Kota Bogor</a:t>
            </a:r>
            <a:endParaRPr/>
          </a:p>
          <a:p>
            <a:pPr indent="0" lvl="0" marL="0" rtl="0" algn="l">
              <a:spcBef>
                <a:spcPts val="1200"/>
              </a:spcBef>
              <a:spcAft>
                <a:spcPts val="0"/>
              </a:spcAft>
              <a:buNone/>
            </a:pPr>
            <a:r>
              <a:rPr lang="id"/>
              <a:t>Variabel - variabel yang terdapat pada dataset ini sebagai berikut :</a:t>
            </a:r>
            <a:endParaRPr/>
          </a:p>
          <a:p>
            <a:pPr indent="-342900" lvl="0" marL="457200" rtl="0" algn="l">
              <a:spcBef>
                <a:spcPts val="1200"/>
              </a:spcBef>
              <a:spcAft>
                <a:spcPts val="0"/>
              </a:spcAft>
              <a:buSzPts val="1800"/>
              <a:buAutoNum type="arabicPeriod"/>
            </a:pPr>
            <a:r>
              <a:rPr lang="id"/>
              <a:t>id : ID baris</a:t>
            </a:r>
            <a:endParaRPr/>
          </a:p>
          <a:p>
            <a:pPr indent="-342900" lvl="0" marL="457200" rtl="0" algn="l">
              <a:spcBef>
                <a:spcPts val="0"/>
              </a:spcBef>
              <a:spcAft>
                <a:spcPts val="0"/>
              </a:spcAft>
              <a:buSzPts val="1800"/>
              <a:buAutoNum type="arabicPeriod"/>
            </a:pPr>
            <a:r>
              <a:rPr lang="id"/>
              <a:t>time : Waktu (tiap jam)</a:t>
            </a:r>
            <a:endParaRPr/>
          </a:p>
          <a:p>
            <a:pPr indent="-342900" lvl="0" marL="457200" rtl="0" algn="l">
              <a:spcBef>
                <a:spcPts val="0"/>
              </a:spcBef>
              <a:spcAft>
                <a:spcPts val="0"/>
              </a:spcAft>
              <a:buSzPts val="1800"/>
              <a:buAutoNum type="arabicPeriod"/>
            </a:pPr>
            <a:r>
              <a:rPr lang="id"/>
              <a:t>kemendagri_kabupaten_kode : kode kota kemendagri</a:t>
            </a:r>
            <a:endParaRPr/>
          </a:p>
          <a:p>
            <a:pPr indent="-342900" lvl="0" marL="457200" rtl="0" algn="l">
              <a:spcBef>
                <a:spcPts val="0"/>
              </a:spcBef>
              <a:spcAft>
                <a:spcPts val="0"/>
              </a:spcAft>
              <a:buSzPts val="1800"/>
              <a:buAutoNum type="arabicPeriod"/>
            </a:pPr>
            <a:r>
              <a:rPr lang="id"/>
              <a:t>kemendagri_kabupaten_nama : nama kota kemendagri</a:t>
            </a:r>
            <a:endParaRPr/>
          </a:p>
          <a:p>
            <a:pPr indent="-342900" lvl="0" marL="457200" rtl="0" algn="l">
              <a:spcBef>
                <a:spcPts val="0"/>
              </a:spcBef>
              <a:spcAft>
                <a:spcPts val="0"/>
              </a:spcAft>
              <a:buSzPts val="1800"/>
              <a:buAutoNum type="arabicPeriod"/>
            </a:pPr>
            <a:r>
              <a:rPr lang="id"/>
              <a:t>street : nama jalan</a:t>
            </a:r>
            <a:endParaRPr/>
          </a:p>
          <a:p>
            <a:pPr indent="-342900" lvl="0" marL="457200" rtl="0" algn="l">
              <a:spcBef>
                <a:spcPts val="0"/>
              </a:spcBef>
              <a:spcAft>
                <a:spcPts val="0"/>
              </a:spcAft>
              <a:buSzPts val="1800"/>
              <a:buAutoNum type="arabicPeriod"/>
            </a:pPr>
            <a:r>
              <a:rPr lang="id"/>
              <a:t>type : tipe penyebab kemacetan</a:t>
            </a:r>
            <a:endParaRPr/>
          </a:p>
          <a:p>
            <a:pPr indent="-342900" lvl="0" marL="457200" rtl="0" algn="l">
              <a:spcBef>
                <a:spcPts val="0"/>
              </a:spcBef>
              <a:spcAft>
                <a:spcPts val="0"/>
              </a:spcAft>
              <a:buSzPts val="1800"/>
              <a:buAutoNum type="arabicPeriod"/>
            </a:pPr>
            <a:r>
              <a:rPr lang="id"/>
              <a:t>avg_location : tipe data geometri (data_spasial)</a:t>
            </a:r>
            <a:endParaRPr/>
          </a:p>
          <a:p>
            <a:pPr indent="-342900" lvl="0" marL="457200" rtl="0" algn="l">
              <a:spcBef>
                <a:spcPts val="0"/>
              </a:spcBef>
              <a:spcAft>
                <a:spcPts val="0"/>
              </a:spcAft>
              <a:buSzPts val="1800"/>
              <a:buAutoNum type="arabicPeriod"/>
            </a:pPr>
            <a:r>
              <a:rPr lang="id"/>
              <a:t>total_records : total data yang di rekam dalm waktu tertentu</a:t>
            </a:r>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Data Understanding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Berikut tipe - tipe data dari tiap kolom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rotWithShape="1">
          <a:blip r:embed="rId3">
            <a:alphaModFix/>
          </a:blip>
          <a:srcRect b="13606" l="17333" r="50709" t="45238"/>
          <a:stretch/>
        </p:blipFill>
        <p:spPr>
          <a:xfrm>
            <a:off x="311700" y="1196601"/>
            <a:ext cx="5534006" cy="3416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Data Cleansing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Berikut jumlah data kosong dalam persentase</a:t>
            </a:r>
            <a:endParaRPr/>
          </a:p>
        </p:txBody>
      </p:sp>
      <p:pic>
        <p:nvPicPr>
          <p:cNvPr id="81" name="Google Shape;81;p17"/>
          <p:cNvPicPr preferRelativeResize="0"/>
          <p:nvPr/>
        </p:nvPicPr>
        <p:blipFill rotWithShape="1">
          <a:blip r:embed="rId3">
            <a:alphaModFix/>
          </a:blip>
          <a:srcRect b="30143" l="17499" r="61630" t="34493"/>
          <a:stretch/>
        </p:blipFill>
        <p:spPr>
          <a:xfrm>
            <a:off x="311700" y="1791900"/>
            <a:ext cx="2913552" cy="2776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Data Cleansing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Dikarenakan `avg_location` pada kolom `street` yang kosong tidak memiliki hubungan kesamaan `avg_location` lain yang kolom `street` terisi, maka row yang berisi `street` kosong didrop.</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Preprocessing</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time processing, mengelompokan data berdasarkan tanggal, jam, hari ke berapa</a:t>
            </a:r>
            <a:endParaRPr/>
          </a:p>
        </p:txBody>
      </p:sp>
      <p:pic>
        <p:nvPicPr>
          <p:cNvPr id="94" name="Google Shape;94;p19"/>
          <p:cNvPicPr preferRelativeResize="0"/>
          <p:nvPr/>
        </p:nvPicPr>
        <p:blipFill rotWithShape="1">
          <a:blip r:embed="rId3">
            <a:alphaModFix/>
          </a:blip>
          <a:srcRect b="11178" l="17335" r="11414" t="33039"/>
          <a:stretch/>
        </p:blipFill>
        <p:spPr>
          <a:xfrm>
            <a:off x="311700" y="1699600"/>
            <a:ext cx="6515102" cy="2869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Standardscaler untuk street dan type</a:t>
            </a:r>
            <a:endParaRPr/>
          </a:p>
          <a:p>
            <a:pPr indent="0" lvl="0" marL="0" rtl="0" algn="l">
              <a:spcBef>
                <a:spcPts val="1200"/>
              </a:spcBef>
              <a:spcAft>
                <a:spcPts val="1200"/>
              </a:spcAft>
              <a:buNone/>
            </a:pPr>
            <a:r>
              <a:t/>
            </a:r>
            <a:endParaRPr/>
          </a:p>
        </p:txBody>
      </p:sp>
      <p:pic>
        <p:nvPicPr>
          <p:cNvPr id="101" name="Google Shape;101;p20"/>
          <p:cNvPicPr preferRelativeResize="0"/>
          <p:nvPr/>
        </p:nvPicPr>
        <p:blipFill rotWithShape="1">
          <a:blip r:embed="rId3">
            <a:alphaModFix/>
          </a:blip>
          <a:srcRect b="13912" l="17662" r="11576" t="47536"/>
          <a:stretch/>
        </p:blipFill>
        <p:spPr>
          <a:xfrm>
            <a:off x="311700" y="1923225"/>
            <a:ext cx="8586624" cy="2631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Modelling</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d"/>
              <a:t> feature (input) : kemendagri_kabupaten_kode, street, hour, day_of_week</a:t>
            </a:r>
            <a:endParaRPr/>
          </a:p>
          <a:p>
            <a:pPr indent="0" lvl="0" marL="0" rtl="0" algn="l">
              <a:spcBef>
                <a:spcPts val="1200"/>
              </a:spcBef>
              <a:spcAft>
                <a:spcPts val="0"/>
              </a:spcAft>
              <a:buNone/>
            </a:pPr>
            <a:r>
              <a:rPr lang="id"/>
              <a:t> output prediksi : tipe kondisi jalan (type)</a:t>
            </a:r>
            <a:endParaRPr/>
          </a:p>
          <a:p>
            <a:pPr indent="0" lvl="0" marL="0" rtl="0" algn="l">
              <a:spcBef>
                <a:spcPts val="1200"/>
              </a:spcBef>
              <a:spcAft>
                <a:spcPts val="1200"/>
              </a:spcAft>
              <a:buNone/>
            </a:pPr>
            <a:r>
              <a:rPr lang="id"/>
              <a:t>Hasil </a:t>
            </a:r>
            <a:r>
              <a:rPr b="1" lang="id"/>
              <a:t>Random Forest Classifier</a:t>
            </a:r>
            <a:r>
              <a:rPr lang="id"/>
              <a:t> menunjukan bahwa setiap putaran, model akan memilih satu set hyperparameter dari 80 pilihan yang berbeda untuk dipelajari dengan menghitung rata - rata akurasi dari 5 fold tersebut dan merekamnya sebagai skor untuk setiap pilihan hyperparameter. proses ini akan berlangsung sebanyak 400 kalo hingga model menemukan kombinasu hyperparameter terbaik untuk digunakan.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