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4668"/>
  </p:normalViewPr>
  <p:slideViewPr>
    <p:cSldViewPr snapToGrid="0" snapToObjects="1">
      <p:cViewPr>
        <p:scale>
          <a:sx n="60" d="100"/>
          <a:sy n="60" d="100"/>
        </p:scale>
        <p:origin x="152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176" y="2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274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7/11/17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778000" y="88900"/>
            <a:ext cx="8788400" cy="6705600"/>
            <a:chOff x="1778000" y="88900"/>
            <a:chExt cx="8788400" cy="6705600"/>
          </a:xfrm>
        </p:grpSpPr>
        <p:cxnSp>
          <p:nvCxnSpPr>
            <p:cNvPr id="65" name="Straight Connector 64"/>
            <p:cNvCxnSpPr/>
            <p:nvPr/>
          </p:nvCxnSpPr>
          <p:spPr>
            <a:xfrm flipH="1" flipV="1">
              <a:off x="3136900" y="2174577"/>
              <a:ext cx="6578600" cy="218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946400" y="4445000"/>
              <a:ext cx="6578600" cy="218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37300" y="1979216"/>
              <a:ext cx="3111500" cy="392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44800" y="4695031"/>
              <a:ext cx="3657600" cy="1362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946400" y="2066132"/>
              <a:ext cx="3403600" cy="3839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197600" y="4926013"/>
              <a:ext cx="3479800" cy="82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197600" y="1185069"/>
              <a:ext cx="3327400" cy="35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448800" y="2112169"/>
              <a:ext cx="76200" cy="258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870200" y="2190750"/>
              <a:ext cx="76200" cy="258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146800" y="1130300"/>
              <a:ext cx="3327400" cy="1060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921000" y="2012950"/>
              <a:ext cx="6400800" cy="289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96000" y="1282700"/>
              <a:ext cx="101600" cy="473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95600" y="1282700"/>
              <a:ext cx="2971800" cy="3625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4200" y="2012950"/>
              <a:ext cx="6324600" cy="291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03600" y="1130300"/>
              <a:ext cx="2311400" cy="86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5054600" y="889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smtClean="0">
                  <a:solidFill>
                    <a:schemeClr val="tx1"/>
                  </a:solidFill>
                </a:rPr>
                <a:t>Style</a:t>
              </a:r>
            </a:p>
            <a:p>
              <a:pPr algn="just"/>
              <a:r>
                <a:rPr lang="es-ES_tradnl" sz="1100" dirty="0">
                  <a:solidFill>
                    <a:schemeClr val="tx1"/>
                  </a:solidFill>
                </a:rPr>
                <a:t>La atención que se le brinda a los pacientes sobresaliente, personal altamente calificados, pero sufren de alta rotación.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778000" y="9525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err="1" smtClean="0">
                  <a:solidFill>
                    <a:schemeClr val="tx1"/>
                  </a:solidFill>
                </a:rPr>
                <a:t>Strategy</a:t>
              </a:r>
              <a:endParaRPr lang="es-ES_tradnl" dirty="0" smtClean="0">
                <a:solidFill>
                  <a:schemeClr val="tx1"/>
                </a:solidFill>
              </a:endParaRPr>
            </a:p>
            <a:p>
              <a:pPr marL="20638" algn="just"/>
              <a:r>
                <a:rPr lang="es-ES_tradnl" sz="1100" dirty="0" smtClean="0">
                  <a:solidFill>
                    <a:schemeClr val="tx1"/>
                  </a:solidFill>
                </a:rPr>
                <a:t>Aumentar la rentabilidad.</a:t>
              </a:r>
            </a:p>
            <a:p>
              <a:pPr marL="20638" algn="just"/>
              <a:r>
                <a:rPr lang="es-ES_tradnl" sz="1100" dirty="0" smtClean="0">
                  <a:solidFill>
                    <a:schemeClr val="tx1"/>
                  </a:solidFill>
                </a:rPr>
                <a:t>Competir en la eficiencia y efectividad de las tareas</a:t>
              </a:r>
            </a:p>
            <a:p>
              <a:pPr marL="20638" algn="just"/>
              <a:r>
                <a:rPr lang="es-ES_tradnl" sz="1100" dirty="0" smtClean="0">
                  <a:solidFill>
                    <a:schemeClr val="tx1"/>
                  </a:solidFill>
                </a:rPr>
                <a:t>Satisfacción del paciente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78000" y="36703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smtClean="0">
                  <a:solidFill>
                    <a:schemeClr val="tx1"/>
                  </a:solidFill>
                </a:rPr>
                <a:t>Staff</a:t>
              </a:r>
            </a:p>
            <a:p>
              <a:pPr algn="just"/>
              <a:r>
                <a:rPr lang="es-ES_tradnl" sz="1100" dirty="0" smtClean="0">
                  <a:solidFill>
                    <a:schemeClr val="tx1"/>
                  </a:solidFill>
                </a:rPr>
                <a:t>Cuenta con una plana de médicos capaces de salvaguardar la salud y la calidad de vida de los pacientes, los cuales se distribuyen por el plan de seguro 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054600" y="47117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err="1" smtClean="0">
                  <a:solidFill>
                    <a:schemeClr val="tx1"/>
                  </a:solidFill>
                </a:rPr>
                <a:t>Structure</a:t>
              </a:r>
              <a:endParaRPr lang="es-ES_tradnl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es-ES_tradnl" sz="1100" dirty="0" smtClean="0">
                  <a:solidFill>
                    <a:schemeClr val="tx1"/>
                  </a:solidFill>
                </a:rPr>
                <a:t>Organización por clínicas, divido en departamentos, asociaciones con farmacéuticas. Modelo precario de BI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331200" y="36703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err="1" smtClean="0">
                  <a:solidFill>
                    <a:schemeClr val="tx1"/>
                  </a:solidFill>
                </a:rPr>
                <a:t>Systems</a:t>
              </a:r>
              <a:endParaRPr lang="es-ES_tradnl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es-ES_tradnl" sz="1100" dirty="0" smtClean="0">
                  <a:solidFill>
                    <a:schemeClr val="tx1"/>
                  </a:solidFill>
                </a:rPr>
                <a:t>Los procesos son medidos trimestralmente, mediante reportes se toman acciones de manera poco frecuente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331200" y="97155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err="1" smtClean="0">
                  <a:solidFill>
                    <a:schemeClr val="tx1"/>
                  </a:solidFill>
                </a:rPr>
                <a:t>Skills</a:t>
              </a:r>
              <a:r>
                <a:rPr lang="es-ES_tradnl" dirty="0" smtClean="0">
                  <a:solidFill>
                    <a:schemeClr val="tx1"/>
                  </a:solidFill>
                </a:rPr>
                <a:t> </a:t>
              </a:r>
            </a:p>
            <a:p>
              <a:pPr algn="just"/>
              <a:r>
                <a:rPr lang="es-ES_tradnl" sz="1100" dirty="0" smtClean="0">
                  <a:solidFill>
                    <a:schemeClr val="tx1"/>
                  </a:solidFill>
                </a:rPr>
                <a:t>Contar con una plana de especialistas médicos, comprometidos con la salud ciudadana, adecuada competencia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054600" y="2362200"/>
              <a:ext cx="2235200" cy="2082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dirty="0" err="1" smtClean="0">
                  <a:solidFill>
                    <a:schemeClr val="tx1"/>
                  </a:solidFill>
                </a:rPr>
                <a:t>Shared</a:t>
              </a:r>
              <a:r>
                <a:rPr lang="es-ES_tradnl" dirty="0" smtClean="0">
                  <a:solidFill>
                    <a:schemeClr val="tx1"/>
                  </a:solidFill>
                </a:rPr>
                <a:t> </a:t>
              </a:r>
              <a:r>
                <a:rPr lang="es-ES_tradnl" dirty="0" err="1" smtClean="0">
                  <a:solidFill>
                    <a:schemeClr val="tx1"/>
                  </a:solidFill>
                </a:rPr>
                <a:t>Values</a:t>
              </a:r>
              <a:endParaRPr lang="es-ES_tradnl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es-ES_tradnl" sz="1600" dirty="0" smtClean="0">
                  <a:solidFill>
                    <a:schemeClr val="tx1"/>
                  </a:solidFill>
                </a:rPr>
                <a:t>Brindar una atención de calidad para el bienestar de la ciudadanía</a:t>
              </a:r>
              <a:endParaRPr lang="es-ES_tradnl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6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133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2017-09-03T21:13:14Z</dcterms:created>
  <dcterms:modified xsi:type="dcterms:W3CDTF">2017-11-07T15:10:44Z</dcterms:modified>
</cp:coreProperties>
</file>