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7"/>
    <p:restoredTop sz="94668"/>
  </p:normalViewPr>
  <p:slideViewPr>
    <p:cSldViewPr snapToGrid="0" snapToObjects="1">
      <p:cViewPr>
        <p:scale>
          <a:sx n="50" d="100"/>
          <a:sy n="50" d="100"/>
        </p:scale>
        <p:origin x="14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4E9D0-4A33-1F4C-BA72-A9F96E23D45E}" type="datetimeFigureOut">
              <a:rPr lang="es-ES_tradnl" smtClean="0"/>
              <a:t>4/11/17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1B881-0C8B-FB4C-ABC3-E8C5ED7ADC8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863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4/11/17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587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4/11/17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953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4/11/17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90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4/11/17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73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4/11/17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99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4/11/17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4853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4/11/17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926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4/11/17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503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4/11/17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414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4/11/17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475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4/11/17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726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51B75-21DE-7946-86E7-31C972C91F3E}" type="datetimeFigureOut">
              <a:rPr lang="es-ES_tradnl" smtClean="0"/>
              <a:t>4/11/17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473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85458" y="-19077"/>
            <a:ext cx="9957143" cy="6393887"/>
            <a:chOff x="685458" y="-19077"/>
            <a:chExt cx="9957143" cy="6393887"/>
          </a:xfrm>
        </p:grpSpPr>
        <p:sp>
          <p:nvSpPr>
            <p:cNvPr id="3" name="Rectangle 2"/>
            <p:cNvSpPr/>
            <p:nvPr/>
          </p:nvSpPr>
          <p:spPr>
            <a:xfrm>
              <a:off x="1547201" y="367195"/>
              <a:ext cx="3245528" cy="178006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Valores reales (actuales) </a:t>
              </a:r>
              <a:r>
                <a:rPr lang="en-US" sz="1400" b="1" dirty="0" smtClean="0"/>
                <a:t>~</a:t>
              </a:r>
              <a:endParaRPr lang="es-ES_tradnl" sz="13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Gaps </a:t>
              </a:r>
              <a:r>
                <a:rPr lang="en-US" sz="1400" dirty="0" smtClean="0">
                  <a:solidFill>
                    <a:srgbClr val="C00000"/>
                  </a:solidFill>
                </a:rPr>
                <a:t>✗</a:t>
              </a:r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Varianza </a:t>
              </a:r>
              <a:r>
                <a:rPr lang="en-US" sz="1400" dirty="0" smtClean="0">
                  <a:solidFill>
                    <a:srgbClr val="C00000"/>
                  </a:solidFill>
                </a:rPr>
                <a:t>✗</a:t>
              </a:r>
              <a:endParaRPr lang="es-ES_tradnl" sz="13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Información financiera (ERP - SPRING) </a:t>
              </a:r>
              <a:r>
                <a:rPr lang="es-ES_tradnl" sz="1200" dirty="0" smtClean="0">
                  <a:solidFill>
                    <a:schemeClr val="accent6"/>
                  </a:solidFill>
                </a:rPr>
                <a:t>✓</a:t>
              </a:r>
              <a:endParaRPr lang="es-ES_tradnl" sz="13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Información Operativa (departamentos, admisión, caja, farmacia) </a:t>
              </a:r>
              <a:r>
                <a:rPr lang="es-ES_tradnl" sz="1400" dirty="0" smtClean="0">
                  <a:solidFill>
                    <a:schemeClr val="accent6"/>
                  </a:solidFill>
                </a:rPr>
                <a:t>✓</a:t>
              </a:r>
              <a:endParaRPr lang="es-ES_tradnl" sz="13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Análisis </a:t>
              </a:r>
              <a:r>
                <a:rPr lang="es-ES_tradnl" sz="1200" dirty="0">
                  <a:solidFill>
                    <a:schemeClr val="accent6"/>
                  </a:solidFill>
                </a:rPr>
                <a:t>✓</a:t>
              </a:r>
              <a:endParaRPr lang="es-ES_tradnl" sz="13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Autoservicio </a:t>
              </a:r>
              <a:r>
                <a:rPr lang="en-US" sz="1400" dirty="0" smtClean="0">
                  <a:solidFill>
                    <a:srgbClr val="C00000"/>
                  </a:solidFill>
                </a:rPr>
                <a:t>✗</a:t>
              </a:r>
              <a:endParaRPr lang="es-ES_tradnl" sz="1400" dirty="0">
                <a:solidFill>
                  <a:srgbClr val="C00000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423584" y="398724"/>
              <a:ext cx="3219017" cy="178006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just">
                <a:buFont typeface="Arial" charset="0"/>
                <a:buChar char="•"/>
              </a:pPr>
              <a:r>
                <a:rPr lang="es-ES_tradnl" sz="1400" dirty="0" smtClean="0"/>
                <a:t>Drill-</a:t>
              </a:r>
              <a:r>
                <a:rPr lang="es-ES_tradnl" sz="1400" dirty="0" err="1" smtClean="0"/>
                <a:t>down</a:t>
              </a:r>
              <a:r>
                <a:rPr lang="zh-CN" altLang="en-US" sz="1400" dirty="0" smtClean="0"/>
                <a:t> </a:t>
              </a:r>
              <a:r>
                <a:rPr lang="es-ES_tradnl" sz="1400" dirty="0">
                  <a:solidFill>
                    <a:schemeClr val="accent6"/>
                  </a:solidFill>
                </a:rPr>
                <a:t>✓</a:t>
              </a:r>
              <a:endParaRPr lang="es-ES_tradnl" sz="14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400" dirty="0" smtClean="0"/>
                <a:t>POV </a:t>
              </a:r>
              <a:r>
                <a:rPr lang="en-US" sz="1400" dirty="0">
                  <a:solidFill>
                    <a:srgbClr val="C00000"/>
                  </a:solidFill>
                </a:rPr>
                <a:t>✗</a:t>
              </a:r>
              <a:endParaRPr lang="es-ES_tradnl" sz="14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400" dirty="0" smtClean="0"/>
                <a:t>Analítica financiera</a:t>
              </a:r>
              <a:r>
                <a:rPr lang="zh-CN" altLang="en-US" sz="1400" dirty="0" smtClean="0"/>
                <a:t> </a:t>
              </a:r>
              <a:r>
                <a:rPr lang="en-US" sz="1400" b="1" dirty="0"/>
                <a:t>~</a:t>
              </a:r>
              <a:endParaRPr lang="es-ES_tradnl" sz="14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400" dirty="0" smtClean="0"/>
                <a:t>Analítica Operativa</a:t>
              </a:r>
              <a:r>
                <a:rPr lang="zh-CN" altLang="en-US" sz="1400" dirty="0" smtClean="0"/>
                <a:t> </a:t>
              </a:r>
              <a:r>
                <a:rPr lang="en-US" sz="1400" b="1" dirty="0"/>
                <a:t>~</a:t>
              </a:r>
              <a:endParaRPr lang="es-ES_tradnl" sz="14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400" dirty="0" smtClean="0"/>
                <a:t>Hechos</a:t>
              </a:r>
              <a:r>
                <a:rPr lang="zh-CN" altLang="en-US" sz="1400" dirty="0" smtClean="0"/>
                <a:t> </a:t>
              </a:r>
              <a:r>
                <a:rPr lang="es-ES_tradnl" sz="1400" dirty="0">
                  <a:solidFill>
                    <a:schemeClr val="accent6"/>
                  </a:solidFill>
                </a:rPr>
                <a:t>✓</a:t>
              </a:r>
              <a:endParaRPr lang="es-ES_tradnl" sz="14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400" dirty="0" smtClean="0"/>
                <a:t>Predicciones </a:t>
              </a:r>
              <a:r>
                <a:rPr lang="en-US" sz="1400" dirty="0">
                  <a:solidFill>
                    <a:srgbClr val="C00000"/>
                  </a:solidFill>
                </a:rPr>
                <a:t>✗</a:t>
              </a:r>
              <a:endParaRPr lang="es-ES_tradnl" sz="14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400" dirty="0" smtClean="0"/>
                <a:t>Ajustes</a:t>
              </a:r>
              <a:r>
                <a:rPr lang="zh-CN" altLang="en-US" sz="1400" dirty="0" smtClean="0"/>
                <a:t> </a:t>
              </a:r>
              <a:r>
                <a:rPr lang="en-US" sz="1400" b="1" dirty="0"/>
                <a:t>~</a:t>
              </a:r>
              <a:endParaRPr lang="es-ES_tradnl" sz="14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400" dirty="0" smtClean="0"/>
                <a:t>Validar </a:t>
              </a:r>
              <a:r>
                <a:rPr lang="en-US" sz="1400" b="1" dirty="0"/>
                <a:t>~</a:t>
              </a:r>
              <a:endParaRPr lang="es-ES_tradnl" sz="14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418787" y="4343398"/>
              <a:ext cx="3223814" cy="203141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Objetivos </a:t>
              </a:r>
              <a:r>
                <a:rPr lang="es-ES_tradnl" sz="1200" dirty="0">
                  <a:solidFill>
                    <a:schemeClr val="accent6"/>
                  </a:solidFill>
                </a:rPr>
                <a:t>✓</a:t>
              </a:r>
              <a:endParaRPr lang="es-ES_tradnl" sz="13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Optimización </a:t>
              </a:r>
              <a:r>
                <a:rPr lang="en-US" sz="1200" b="1" dirty="0"/>
                <a:t>~</a:t>
              </a:r>
              <a:endParaRPr lang="es-ES_tradnl" sz="13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Modelos financieros</a:t>
              </a:r>
              <a:r>
                <a:rPr lang="en-US" sz="1200" b="1" dirty="0"/>
                <a:t> ~</a:t>
              </a:r>
              <a:endParaRPr lang="es-ES_tradnl" sz="13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Modelos Operativos </a:t>
              </a:r>
              <a:r>
                <a:rPr lang="en-US" sz="1200" dirty="0">
                  <a:solidFill>
                    <a:srgbClr val="C00000"/>
                  </a:solidFill>
                </a:rPr>
                <a:t>✗</a:t>
              </a:r>
              <a:endParaRPr lang="es-ES_tradnl" sz="13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Hechos </a:t>
              </a:r>
              <a:r>
                <a:rPr lang="es-ES_tradnl" sz="1200" dirty="0">
                  <a:solidFill>
                    <a:schemeClr val="accent6"/>
                  </a:solidFill>
                </a:rPr>
                <a:t>✓</a:t>
              </a:r>
              <a:endParaRPr lang="es-ES_tradnl" sz="13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Escenarios </a:t>
              </a:r>
              <a:r>
                <a:rPr lang="en-US" sz="1200" b="1" dirty="0"/>
                <a:t>~</a:t>
              </a:r>
              <a:endParaRPr lang="es-ES_tradnl" sz="13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Restricciones </a:t>
              </a:r>
              <a:r>
                <a:rPr lang="es-ES_tradnl" sz="1200" dirty="0">
                  <a:solidFill>
                    <a:schemeClr val="accent6"/>
                  </a:solidFill>
                </a:rPr>
                <a:t>✓</a:t>
              </a:r>
              <a:endParaRPr lang="es-ES_tradnl" sz="13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Drivers y metas</a:t>
              </a:r>
              <a:r>
                <a:rPr lang="en-US" sz="1200" b="1" dirty="0"/>
                <a:t> ~</a:t>
              </a:r>
              <a:endParaRPr lang="es-ES_tradnl" sz="13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547201" y="4343400"/>
              <a:ext cx="3311876" cy="203141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Drivers y metas </a:t>
              </a:r>
              <a:r>
                <a:rPr lang="en-US" sz="1400" b="1" dirty="0" smtClean="0"/>
                <a:t>~</a:t>
              </a:r>
              <a:endParaRPr lang="es-ES_tradnl" sz="13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Restricciones </a:t>
              </a:r>
              <a:r>
                <a:rPr lang="es-ES_tradnl" sz="1400" dirty="0">
                  <a:solidFill>
                    <a:schemeClr val="accent6"/>
                  </a:solidFill>
                </a:rPr>
                <a:t>✓</a:t>
              </a:r>
              <a:endParaRPr lang="es-ES_tradnl" sz="13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Planes financieros </a:t>
              </a:r>
              <a:r>
                <a:rPr lang="en-US" sz="1400" b="1" dirty="0" smtClean="0"/>
                <a:t>~</a:t>
              </a:r>
              <a:endParaRPr lang="es-ES_tradnl" sz="13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Planes operativos  </a:t>
              </a:r>
              <a:r>
                <a:rPr lang="en-US" sz="1400" b="1" dirty="0" smtClean="0"/>
                <a:t>~</a:t>
              </a:r>
              <a:endParaRPr lang="es-ES_tradnl" sz="13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Decidir/Ejecutar</a:t>
              </a:r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err="1" smtClean="0"/>
                <a:t>Reforecast</a:t>
              </a:r>
              <a:r>
                <a:rPr lang="es-ES_tradnl" sz="1300" dirty="0" smtClean="0"/>
                <a:t> </a:t>
              </a:r>
              <a:r>
                <a:rPr lang="en-US" sz="1400" b="1" dirty="0" smtClean="0"/>
                <a:t>~</a:t>
              </a:r>
              <a:endParaRPr lang="es-ES_tradnl" sz="13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Ajuste </a:t>
              </a:r>
              <a:r>
                <a:rPr lang="en-US" sz="1400" b="1" dirty="0" smtClean="0"/>
                <a:t>~</a:t>
              </a:r>
              <a:endParaRPr lang="es-ES_tradnl" sz="13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Varianza </a:t>
              </a:r>
              <a:r>
                <a:rPr lang="en-US" sz="1200" dirty="0">
                  <a:solidFill>
                    <a:srgbClr val="C00000"/>
                  </a:solidFill>
                </a:rPr>
                <a:t>✗</a:t>
              </a:r>
              <a:endParaRPr lang="es-ES_tradnl" sz="1300" dirty="0"/>
            </a:p>
          </p:txBody>
        </p:sp>
        <p:sp>
          <p:nvSpPr>
            <p:cNvPr id="7" name="Left Arrow 6"/>
            <p:cNvSpPr/>
            <p:nvPr/>
          </p:nvSpPr>
          <p:spPr>
            <a:xfrm>
              <a:off x="4859077" y="5257206"/>
              <a:ext cx="2540065" cy="909674"/>
            </a:xfrm>
            <a:prstGeom prst="lef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Drivers + Targets</a:t>
              </a:r>
              <a:endParaRPr lang="es-ES_tradnl" dirty="0"/>
            </a:p>
          </p:txBody>
        </p:sp>
        <p:sp>
          <p:nvSpPr>
            <p:cNvPr id="8" name="Left Arrow 7"/>
            <p:cNvSpPr/>
            <p:nvPr/>
          </p:nvSpPr>
          <p:spPr>
            <a:xfrm>
              <a:off x="4762045" y="1298879"/>
              <a:ext cx="2637097" cy="1127051"/>
            </a:xfrm>
            <a:prstGeom prst="lef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Autoservicio y Métricas</a:t>
              </a:r>
              <a:endParaRPr lang="es-ES_tradnl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4804950" y="180838"/>
              <a:ext cx="2594192" cy="1191354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/>
                <a:t>Drill-Down/</a:t>
              </a:r>
              <a:r>
                <a:rPr lang="es-ES_tradnl" dirty="0" err="1"/>
                <a:t>Slice</a:t>
              </a:r>
              <a:r>
                <a:rPr lang="es-ES_tradnl" dirty="0"/>
                <a:t> </a:t>
              </a:r>
              <a:r>
                <a:rPr lang="es-ES_tradnl" dirty="0" smtClean="0"/>
                <a:t>Dice</a:t>
              </a:r>
              <a:endParaRPr lang="es-ES_tradnl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5458" y="9066"/>
              <a:ext cx="1186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b="1" smtClean="0"/>
                <a:t>Recolectar</a:t>
              </a:r>
              <a:endParaRPr lang="es-ES_tradnl" b="1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23584" y="-19077"/>
              <a:ext cx="1045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b="1" smtClean="0"/>
                <a:t>Entender</a:t>
              </a:r>
              <a:endParaRPr lang="es-ES_tradnl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5458" y="3921511"/>
              <a:ext cx="1723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b="1" dirty="0" smtClean="0"/>
                <a:t>Comprometerse</a:t>
              </a:r>
              <a:endParaRPr lang="es-ES_tradnl" b="1" dirty="0"/>
            </a:p>
          </p:txBody>
        </p:sp>
        <p:sp>
          <p:nvSpPr>
            <p:cNvPr id="20" name="Right Arrow 19"/>
            <p:cNvSpPr/>
            <p:nvPr/>
          </p:nvSpPr>
          <p:spPr>
            <a:xfrm rot="16200000">
              <a:off x="1715957" y="2659094"/>
              <a:ext cx="2127927" cy="1155848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mtClean="0"/>
                <a:t>Varianza</a:t>
              </a:r>
              <a:endParaRPr lang="es-ES_tradnl" dirty="0"/>
            </a:p>
          </p:txBody>
        </p:sp>
        <p:sp>
          <p:nvSpPr>
            <p:cNvPr id="21" name="Right Arrow 20"/>
            <p:cNvSpPr/>
            <p:nvPr/>
          </p:nvSpPr>
          <p:spPr>
            <a:xfrm rot="5400000">
              <a:off x="2673869" y="2685590"/>
              <a:ext cx="2127927" cy="1155848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Re Estimación</a:t>
              </a:r>
              <a:endParaRPr lang="es-ES_tradnl" dirty="0"/>
            </a:p>
          </p:txBody>
        </p:sp>
        <p:sp>
          <p:nvSpPr>
            <p:cNvPr id="22" name="Right Arrow 21"/>
            <p:cNvSpPr/>
            <p:nvPr/>
          </p:nvSpPr>
          <p:spPr>
            <a:xfrm rot="16200000">
              <a:off x="7328413" y="2648955"/>
              <a:ext cx="2127927" cy="1155848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Predicción</a:t>
              </a:r>
              <a:endParaRPr lang="es-ES_tradnl" dirty="0"/>
            </a:p>
          </p:txBody>
        </p:sp>
        <p:sp>
          <p:nvSpPr>
            <p:cNvPr id="23" name="Right Arrow 22"/>
            <p:cNvSpPr/>
            <p:nvPr/>
          </p:nvSpPr>
          <p:spPr>
            <a:xfrm rot="5400000">
              <a:off x="8417914" y="2683171"/>
              <a:ext cx="2127927" cy="1155848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Base de Hechos</a:t>
              </a:r>
              <a:endParaRPr lang="es-ES_tradnl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14628" y="3889065"/>
              <a:ext cx="899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b="1" dirty="0" smtClean="0"/>
                <a:t>Debatir</a:t>
              </a:r>
              <a:endParaRPr lang="es-ES_tradnl" b="1" dirty="0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4824595" y="4167749"/>
              <a:ext cx="2594191" cy="1191354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mtClean="0"/>
                <a:t>Restricciones</a:t>
              </a:r>
              <a:endParaRPr lang="es-ES_tradnl" dirty="0"/>
            </a:p>
          </p:txBody>
        </p:sp>
      </p:grpSp>
    </p:spTree>
    <p:extLst>
      <p:ext uri="{BB962C8B-B14F-4D97-AF65-F5344CB8AC3E}">
        <p14:creationId xmlns:p14="http://schemas.microsoft.com/office/powerpoint/2010/main" val="164561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111</Words>
  <Application>Microsoft Macintosh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DengXian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58</cp:revision>
  <dcterms:created xsi:type="dcterms:W3CDTF">2017-09-03T21:13:14Z</dcterms:created>
  <dcterms:modified xsi:type="dcterms:W3CDTF">2017-11-05T02:42:30Z</dcterms:modified>
</cp:coreProperties>
</file>