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5"/>
    <p:restoredTop sz="94668"/>
  </p:normalViewPr>
  <p:slideViewPr>
    <p:cSldViewPr snapToGrid="0" snapToObjects="1">
      <p:cViewPr>
        <p:scale>
          <a:sx n="90" d="100"/>
          <a:sy n="90" d="100"/>
        </p:scale>
        <p:origin x="-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E9D0-4A33-1F4C-BA72-A9F96E23D45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B881-0C8B-FB4C-ABC3-E8C5ED7ADC8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587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953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90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7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9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85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92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0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1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747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726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51B75-21DE-7946-86E7-31C972C91F3E}" type="datetimeFigureOut">
              <a:rPr lang="es-ES_tradnl" smtClean="0"/>
              <a:t>24/10/17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D879-F141-7847-9FBC-468F53B3ECD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73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765" y="88472"/>
            <a:ext cx="11905488" cy="338554"/>
          </a:xfrm>
          <a:prstGeom prst="rect">
            <a:avLst/>
          </a:prstGeom>
          <a:solidFill>
            <a:srgbClr val="16AE5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solidFill>
                  <a:schemeClr val="bg1"/>
                </a:solidFill>
              </a:rPr>
              <a:t>BLU PRINT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s-ES_tradnl" sz="1600" dirty="0" smtClean="0">
                <a:solidFill>
                  <a:schemeClr val="bg1"/>
                </a:solidFill>
              </a:rPr>
              <a:t> RED DE CLINICAS SANNA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7765" y="971550"/>
            <a:ext cx="430887" cy="5557837"/>
          </a:xfrm>
          <a:prstGeom prst="rect">
            <a:avLst/>
          </a:prstGeom>
          <a:solidFill>
            <a:srgbClr val="16AE5A">
              <a:alpha val="75000"/>
            </a:srgbClr>
          </a:solidFill>
          <a:ln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s-ES_tradnl" sz="1600" dirty="0" smtClean="0">
                <a:solidFill>
                  <a:schemeClr val="bg1"/>
                </a:solidFill>
              </a:rPr>
              <a:t>BLU PRINT </a:t>
            </a:r>
            <a:r>
              <a:rPr lang="mr-IN" sz="1600" dirty="0" smtClean="0">
                <a:solidFill>
                  <a:schemeClr val="bg1"/>
                </a:solidFill>
              </a:rPr>
              <a:t>–</a:t>
            </a:r>
            <a:r>
              <a:rPr lang="es-ES_tradnl" sz="1600" dirty="0" smtClean="0">
                <a:solidFill>
                  <a:schemeClr val="bg1"/>
                </a:solidFill>
              </a:rPr>
              <a:t> RED DE CLINICAS SANNA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7765" y="530011"/>
            <a:ext cx="3810000" cy="338554"/>
          </a:xfrm>
          <a:prstGeom prst="rect">
            <a:avLst/>
          </a:prstGeom>
          <a:solidFill>
            <a:srgbClr val="16AE5A">
              <a:alpha val="92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DIAGNOSTICO Y VISIÓN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353" y="530011"/>
            <a:ext cx="4061810" cy="338554"/>
          </a:xfrm>
          <a:prstGeom prst="rect">
            <a:avLst/>
          </a:prstGeom>
          <a:solidFill>
            <a:srgbClr val="16AE5A">
              <a:alpha val="99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DISEÑO DE LA SOLUCIÓN DE ALTO NIVEL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86752" y="530011"/>
            <a:ext cx="3776502" cy="335583"/>
          </a:xfrm>
          <a:prstGeom prst="rect">
            <a:avLst/>
          </a:prstGeom>
          <a:solidFill>
            <a:srgbClr val="16AE5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CASO DE NEGOCIO Y PLAN DE ACCIÓN</a:t>
            </a:r>
            <a:endParaRPr lang="es-ES_tradnl" sz="1600" dirty="0">
              <a:solidFill>
                <a:schemeClr val="bg1"/>
              </a:solidFill>
            </a:endParaRPr>
          </a:p>
        </p:txBody>
      </p:sp>
      <p:sp>
        <p:nvSpPr>
          <p:cNvPr id="3" name="Off-page Connector 2"/>
          <p:cNvSpPr/>
          <p:nvPr/>
        </p:nvSpPr>
        <p:spPr>
          <a:xfrm rot="16200000">
            <a:off x="1649237" y="67483"/>
            <a:ext cx="1383670" cy="325339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smtClean="0"/>
              <a:t>Requerimientos de Informes de alto nivel</a:t>
            </a:r>
            <a:endParaRPr lang="es-ES_tradnl" sz="1100" dirty="0"/>
          </a:p>
        </p:txBody>
      </p:sp>
      <p:sp>
        <p:nvSpPr>
          <p:cNvPr id="69" name="Off-page Connector 2"/>
          <p:cNvSpPr/>
          <p:nvPr/>
        </p:nvSpPr>
        <p:spPr>
          <a:xfrm rot="16200000">
            <a:off x="1650722" y="1560063"/>
            <a:ext cx="1380698" cy="3253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err="1" smtClean="0"/>
              <a:t>Anális</a:t>
            </a:r>
            <a:r>
              <a:rPr lang="es-ES_tradnl" sz="1100" dirty="0" smtClean="0"/>
              <a:t> de mercado y perfil de madurez</a:t>
            </a:r>
            <a:endParaRPr lang="es-ES_tradnl" sz="1100" dirty="0"/>
          </a:p>
        </p:txBody>
      </p:sp>
      <p:sp>
        <p:nvSpPr>
          <p:cNvPr id="70" name="Off-page Connector 2"/>
          <p:cNvSpPr/>
          <p:nvPr/>
        </p:nvSpPr>
        <p:spPr>
          <a:xfrm rot="16200000">
            <a:off x="1083306" y="3644927"/>
            <a:ext cx="2515530" cy="3253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>
              <a:alpha val="85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smtClean="0"/>
              <a:t>Análisis de la situación Actual:</a:t>
            </a:r>
          </a:p>
          <a:p>
            <a:pPr algn="ctr"/>
            <a:r>
              <a:rPr lang="es-ES_tradnl" sz="1100" dirty="0" smtClean="0"/>
              <a:t>Información, </a:t>
            </a:r>
          </a:p>
          <a:p>
            <a:pPr algn="ctr"/>
            <a:r>
              <a:rPr lang="es-ES_tradnl" sz="1100" dirty="0" smtClean="0"/>
              <a:t>Procesos,</a:t>
            </a:r>
          </a:p>
          <a:p>
            <a:pPr algn="ctr"/>
            <a:r>
              <a:rPr lang="es-ES_tradnl" sz="1100" dirty="0" smtClean="0"/>
              <a:t>Tecnología,</a:t>
            </a:r>
          </a:p>
          <a:p>
            <a:pPr algn="ctr"/>
            <a:r>
              <a:rPr lang="es-ES_tradnl" sz="1100" dirty="0" smtClean="0"/>
              <a:t>Personas y organización,</a:t>
            </a:r>
            <a:endParaRPr lang="es-ES_tradnl" sz="1100" dirty="0"/>
          </a:p>
        </p:txBody>
      </p:sp>
      <p:sp>
        <p:nvSpPr>
          <p:cNvPr id="72" name="Off-page Connector 2"/>
          <p:cNvSpPr/>
          <p:nvPr/>
        </p:nvSpPr>
        <p:spPr>
          <a:xfrm rot="16200000">
            <a:off x="9483169" y="-194073"/>
            <a:ext cx="1383670" cy="377650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/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smtClean="0"/>
              <a:t>Caso del negocio para el cambio</a:t>
            </a:r>
          </a:p>
          <a:p>
            <a:pPr algn="ctr"/>
            <a:endParaRPr lang="es-ES_tradnl" sz="1100" dirty="0"/>
          </a:p>
        </p:txBody>
      </p:sp>
      <p:sp>
        <p:nvSpPr>
          <p:cNvPr id="73" name="Off-page Connector 2"/>
          <p:cNvSpPr/>
          <p:nvPr/>
        </p:nvSpPr>
        <p:spPr>
          <a:xfrm rot="16200000">
            <a:off x="9484656" y="1298506"/>
            <a:ext cx="1380698" cy="377650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/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smtClean="0"/>
              <a:t>Plan de acción</a:t>
            </a:r>
            <a:endParaRPr lang="es-ES_tradnl" sz="1100" dirty="0"/>
          </a:p>
        </p:txBody>
      </p:sp>
      <p:sp>
        <p:nvSpPr>
          <p:cNvPr id="74" name="Off-page Connector 2"/>
          <p:cNvSpPr/>
          <p:nvPr/>
        </p:nvSpPr>
        <p:spPr>
          <a:xfrm rot="16200000">
            <a:off x="8917241" y="3383371"/>
            <a:ext cx="2515530" cy="377650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551"/>
              <a:gd name="connsiteX1" fmla="*/ 10000 w 10000"/>
              <a:gd name="connsiteY1" fmla="*/ 0 h 8551"/>
              <a:gd name="connsiteX2" fmla="*/ 10000 w 10000"/>
              <a:gd name="connsiteY2" fmla="*/ 8000 h 8551"/>
              <a:gd name="connsiteX3" fmla="*/ 4899 w 10000"/>
              <a:gd name="connsiteY3" fmla="*/ 8551 h 8551"/>
              <a:gd name="connsiteX4" fmla="*/ 0 w 10000"/>
              <a:gd name="connsiteY4" fmla="*/ 8000 h 8551"/>
              <a:gd name="connsiteX5" fmla="*/ 0 w 10000"/>
              <a:gd name="connsiteY5" fmla="*/ 0 h 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551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899" y="8551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16AE5A"/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91440" rtlCol="0" anchor="ctr"/>
          <a:lstStyle/>
          <a:p>
            <a:pPr algn="ctr"/>
            <a:r>
              <a:rPr lang="es-ES_tradnl" sz="1100" dirty="0" smtClean="0"/>
              <a:t>Diseño de organización del Proyecto</a:t>
            </a:r>
          </a:p>
          <a:p>
            <a:pPr algn="ctr"/>
            <a:endParaRPr lang="es-ES_tradnl" sz="1100" dirty="0"/>
          </a:p>
        </p:txBody>
      </p:sp>
      <p:sp>
        <p:nvSpPr>
          <p:cNvPr id="13" name="Rectangle 12"/>
          <p:cNvSpPr/>
          <p:nvPr/>
        </p:nvSpPr>
        <p:spPr>
          <a:xfrm>
            <a:off x="4127027" y="971549"/>
            <a:ext cx="4031135" cy="1414463"/>
          </a:xfrm>
          <a:prstGeom prst="rect">
            <a:avLst/>
          </a:prstGeom>
          <a:solidFill>
            <a:srgbClr val="16AE5A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Información</a:t>
            </a:r>
          </a:p>
          <a:p>
            <a:pPr algn="ctr"/>
            <a:r>
              <a:rPr lang="es-ES_tradnl" sz="1100" dirty="0" smtClean="0"/>
              <a:t>Modelo conceptual de datos,</a:t>
            </a:r>
          </a:p>
          <a:p>
            <a:pPr algn="ctr"/>
            <a:r>
              <a:rPr lang="es-ES_tradnl" sz="1100" dirty="0" smtClean="0"/>
              <a:t>Modelo integral de datos,</a:t>
            </a:r>
          </a:p>
          <a:p>
            <a:pPr algn="ctr"/>
            <a:r>
              <a:rPr lang="es-ES_tradnl" sz="1100" dirty="0" smtClean="0"/>
              <a:t>Marco de manejo de datos,</a:t>
            </a:r>
            <a:endParaRPr lang="es-ES_tradnl" sz="1100" dirty="0"/>
          </a:p>
        </p:txBody>
      </p:sp>
      <p:sp>
        <p:nvSpPr>
          <p:cNvPr id="75" name="Rectangle 74"/>
          <p:cNvSpPr/>
          <p:nvPr/>
        </p:nvSpPr>
        <p:spPr>
          <a:xfrm>
            <a:off x="4127026" y="2496408"/>
            <a:ext cx="4031135" cy="1414463"/>
          </a:xfrm>
          <a:prstGeom prst="rect">
            <a:avLst/>
          </a:prstGeom>
          <a:solidFill>
            <a:srgbClr val="16AE5A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Procesos</a:t>
            </a:r>
          </a:p>
          <a:p>
            <a:pPr algn="ctr"/>
            <a:r>
              <a:rPr lang="es-ES_tradnl" sz="1100" dirty="0" smtClean="0"/>
              <a:t>Flujo de procesos de CPM de alto nivel,</a:t>
            </a:r>
            <a:endParaRPr lang="es-ES_tradnl" sz="1100" dirty="0"/>
          </a:p>
        </p:txBody>
      </p:sp>
      <p:sp>
        <p:nvSpPr>
          <p:cNvPr id="80" name="Rectangle 79"/>
          <p:cNvSpPr/>
          <p:nvPr/>
        </p:nvSpPr>
        <p:spPr>
          <a:xfrm>
            <a:off x="4127026" y="4021267"/>
            <a:ext cx="4031135" cy="1136521"/>
          </a:xfrm>
          <a:prstGeom prst="rect">
            <a:avLst/>
          </a:prstGeom>
          <a:solidFill>
            <a:srgbClr val="16AE5A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Tecnología</a:t>
            </a:r>
          </a:p>
          <a:p>
            <a:pPr algn="ctr"/>
            <a:r>
              <a:rPr lang="es-ES_tradnl" sz="1100" dirty="0" smtClean="0"/>
              <a:t>Arquitectura del sistema,</a:t>
            </a:r>
          </a:p>
          <a:p>
            <a:pPr algn="ctr"/>
            <a:r>
              <a:rPr lang="es-ES_tradnl" sz="1100" dirty="0" smtClean="0"/>
              <a:t>Infraestructura y estrategia de alojamiento,</a:t>
            </a:r>
            <a:endParaRPr lang="es-ES_tradnl" sz="1100" dirty="0"/>
          </a:p>
        </p:txBody>
      </p:sp>
      <p:sp>
        <p:nvSpPr>
          <p:cNvPr id="81" name="Rectangle 80"/>
          <p:cNvSpPr/>
          <p:nvPr/>
        </p:nvSpPr>
        <p:spPr>
          <a:xfrm>
            <a:off x="4127026" y="5268184"/>
            <a:ext cx="4031135" cy="1361216"/>
          </a:xfrm>
          <a:prstGeom prst="rect">
            <a:avLst/>
          </a:prstGeom>
          <a:solidFill>
            <a:srgbClr val="16AE5A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00" dirty="0" smtClean="0"/>
              <a:t>Personas y Organización</a:t>
            </a:r>
          </a:p>
          <a:p>
            <a:pPr algn="ctr"/>
            <a:r>
              <a:rPr lang="es-ES_tradnl" sz="1100" dirty="0" smtClean="0"/>
              <a:t>Evaluación del impacto y del personal y la organización,</a:t>
            </a:r>
            <a:endParaRPr lang="es-ES_tradnl" sz="1100" dirty="0"/>
          </a:p>
        </p:txBody>
      </p:sp>
    </p:spTree>
    <p:extLst>
      <p:ext uri="{BB962C8B-B14F-4D97-AF65-F5344CB8AC3E}">
        <p14:creationId xmlns:p14="http://schemas.microsoft.com/office/powerpoint/2010/main" val="58557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2017-09-03T21:13:14Z</dcterms:created>
  <dcterms:modified xsi:type="dcterms:W3CDTF">2017-10-24T23:19:48Z</dcterms:modified>
</cp:coreProperties>
</file>