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4"/>
    <p:restoredTop sz="94668"/>
  </p:normalViewPr>
  <p:slideViewPr>
    <p:cSldViewPr snapToGrid="0" snapToObjects="1">
      <p:cViewPr>
        <p:scale>
          <a:sx n="95" d="100"/>
          <a:sy n="95" d="100"/>
        </p:scale>
        <p:origin x="-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2/11/17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359" y="88472"/>
            <a:ext cx="12237123" cy="6838083"/>
            <a:chOff x="18359" y="88472"/>
            <a:chExt cx="12237123" cy="6838083"/>
          </a:xfrm>
        </p:grpSpPr>
        <p:sp>
          <p:nvSpPr>
            <p:cNvPr id="2" name="TextBox 1"/>
            <p:cNvSpPr txBox="1"/>
            <p:nvPr/>
          </p:nvSpPr>
          <p:spPr>
            <a:xfrm>
              <a:off x="305074" y="1756229"/>
              <a:ext cx="1161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------------------------------------------------------------------------------------------------------------------------------------------------------------------</a:t>
              </a:r>
              <a:endParaRPr lang="es-ES_tradnl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4689" y="3708222"/>
              <a:ext cx="1161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------------------------------------------------------------------------------------------------------------------------------------------------------------------</a:t>
              </a:r>
              <a:endParaRPr lang="es-ES_tradnl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5076" y="5566229"/>
              <a:ext cx="1161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------------------------------------------------------------------------------------------------------------------------------------------------------------------</a:t>
              </a:r>
              <a:endParaRPr lang="es-ES_tradn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765" y="88472"/>
              <a:ext cx="11905488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600" dirty="0" smtClean="0"/>
                <a:t>Visión : </a:t>
              </a:r>
              <a:r>
                <a:rPr lang="es-ES_tradnl" sz="1600" dirty="0"/>
                <a:t>Ser el mejor sistema integrado de salud a nivel nacional, brindando acceso a los más altos estándares de calidad y seguridad médica.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6304" y="548620"/>
              <a:ext cx="2282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 smtClean="0"/>
                <a:t>Perspectiva financiera</a:t>
              </a:r>
              <a:endParaRPr lang="es-ES_tradnl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303" y="2106857"/>
              <a:ext cx="231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 smtClean="0"/>
                <a:t>Perspectiva del cliente</a:t>
              </a:r>
              <a:endParaRPr lang="es-ES_tradnl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236" y="4156020"/>
              <a:ext cx="202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 smtClean="0"/>
                <a:t>Perspectiva interna</a:t>
              </a:r>
              <a:endParaRPr lang="es-ES_tradnl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331" y="5775150"/>
              <a:ext cx="2838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b="1" dirty="0" smtClean="0"/>
                <a:t>Perspectiva de</a:t>
              </a:r>
              <a:r>
                <a:rPr lang="es-ES_tradnl" b="1" dirty="0"/>
                <a:t> </a:t>
              </a:r>
              <a:r>
                <a:rPr lang="es-ES_tradnl" b="1" dirty="0" smtClean="0"/>
                <a:t>Aprendizaje </a:t>
              </a:r>
            </a:p>
            <a:p>
              <a:r>
                <a:rPr lang="es-ES_tradnl" b="1" dirty="0" smtClean="0"/>
                <a:t>y conocimiento</a:t>
              </a:r>
              <a:endParaRPr lang="es-ES_tradnl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582353"/>
              <a:ext cx="4956048" cy="350281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Mejorar la rentabilidad en trimestres</a:t>
              </a:r>
              <a:endParaRPr lang="es-ES_tradnl" sz="1200" dirty="0"/>
            </a:p>
          </p:txBody>
        </p:sp>
        <p:cxnSp>
          <p:nvCxnSpPr>
            <p:cNvPr id="14" name="Curved Connector 13"/>
            <p:cNvCxnSpPr>
              <a:stCxn id="12" idx="0"/>
              <a:endCxn id="6" idx="2"/>
            </p:cNvCxnSpPr>
            <p:nvPr/>
          </p:nvCxnSpPr>
          <p:spPr>
            <a:xfrm rot="16200000" flipV="1">
              <a:off x="6045404" y="492132"/>
              <a:ext cx="155327" cy="25115"/>
            </a:xfrm>
            <a:prstGeom prst="curvedConnector3">
              <a:avLst>
                <a:gd name="adj1" fmla="val 50000"/>
              </a:avLst>
            </a:prstGeom>
            <a:ln w="4762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904567" y="970000"/>
              <a:ext cx="2075029" cy="841987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Maximizar Rentabilidad en la Atención ambulatoria</a:t>
              </a:r>
              <a:endParaRPr lang="es-ES_tradnl" sz="12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909144" y="1179661"/>
              <a:ext cx="2247206" cy="51237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Implementar una estratégica de gestión </a:t>
              </a:r>
              <a:r>
                <a:rPr lang="es-ES_tradnl" sz="1200" smtClean="0"/>
                <a:t>de conocimientos</a:t>
              </a:r>
              <a:endParaRPr lang="es-ES_tradnl" sz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74777" y="1152439"/>
              <a:ext cx="1908318" cy="6929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Maximizar pacientes de </a:t>
              </a:r>
              <a:r>
                <a:rPr lang="es-ES_tradnl" sz="1200" smtClean="0"/>
                <a:t>la misma red</a:t>
              </a:r>
              <a:endParaRPr lang="es-ES_tradnl" sz="1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459934" y="1087962"/>
              <a:ext cx="2365248" cy="68981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Maximizar Rentabilidad en la atención Hesitaría</a:t>
              </a:r>
              <a:endParaRPr lang="es-ES_tradnl" sz="1200" dirty="0"/>
            </a:p>
          </p:txBody>
        </p:sp>
        <p:cxnSp>
          <p:nvCxnSpPr>
            <p:cNvPr id="24" name="Curved Connector 23"/>
            <p:cNvCxnSpPr>
              <a:stCxn id="20" idx="0"/>
              <a:endCxn id="12" idx="3"/>
            </p:cNvCxnSpPr>
            <p:nvPr/>
          </p:nvCxnSpPr>
          <p:spPr>
            <a:xfrm rot="5400000" flipH="1" flipV="1">
              <a:off x="4058909" y="855175"/>
              <a:ext cx="298324" cy="3506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21" idx="2"/>
              <a:endCxn id="20" idx="6"/>
            </p:cNvCxnSpPr>
            <p:nvPr/>
          </p:nvCxnSpPr>
          <p:spPr>
            <a:xfrm rot="10800000">
              <a:off x="5156351" y="1435849"/>
              <a:ext cx="218427" cy="6308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2" idx="0"/>
              <a:endCxn id="12" idx="5"/>
            </p:cNvCxnSpPr>
            <p:nvPr/>
          </p:nvCxnSpPr>
          <p:spPr>
            <a:xfrm rot="16200000" flipV="1">
              <a:off x="8161893" y="607297"/>
              <a:ext cx="206625" cy="7547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9" idx="1"/>
              <a:endCxn id="12" idx="6"/>
            </p:cNvCxnSpPr>
            <p:nvPr/>
          </p:nvCxnSpPr>
          <p:spPr>
            <a:xfrm rot="16200000" flipV="1">
              <a:off x="9243142" y="128000"/>
              <a:ext cx="335812" cy="159480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0347164" y="6173355"/>
              <a:ext cx="1908318" cy="4532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Capacitaciones</a:t>
              </a:r>
            </a:p>
            <a:p>
              <a:pPr algn="ctr"/>
              <a:r>
                <a:rPr lang="es-ES_tradnl" sz="1200" dirty="0" smtClean="0"/>
                <a:t>Y seminarios</a:t>
              </a:r>
              <a:endParaRPr lang="es-ES_tradnl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984770" y="5968198"/>
              <a:ext cx="1908318" cy="4532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Equipos tecnológicos</a:t>
              </a:r>
              <a:endParaRPr lang="es-ES_tradnl" sz="12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5277519" y="5914571"/>
              <a:ext cx="1908318" cy="621315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Intercomunicación clara </a:t>
              </a:r>
              <a:r>
                <a:rPr lang="es-ES_tradnl" sz="1200" smtClean="0"/>
                <a:t>entre especialidades</a:t>
              </a:r>
              <a:endParaRPr lang="es-ES_tradnl" sz="12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738819" y="5904063"/>
              <a:ext cx="2438670" cy="581555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Desarrollar capacidad de Investigación y desarrollo</a:t>
              </a:r>
              <a:endParaRPr lang="es-ES_tradnl" sz="1200" dirty="0"/>
            </a:p>
          </p:txBody>
        </p:sp>
        <p:cxnSp>
          <p:nvCxnSpPr>
            <p:cNvPr id="42" name="Curved Connector 41"/>
            <p:cNvCxnSpPr>
              <a:stCxn id="39" idx="5"/>
              <a:endCxn id="40" idx="3"/>
            </p:cNvCxnSpPr>
            <p:nvPr/>
          </p:nvCxnSpPr>
          <p:spPr>
            <a:xfrm rot="16200000" flipH="1">
              <a:off x="5040404" y="5928315"/>
              <a:ext cx="89798" cy="943365"/>
            </a:xfrm>
            <a:prstGeom prst="curvedConnector3">
              <a:avLst>
                <a:gd name="adj1" fmla="val 455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40" idx="5"/>
              <a:endCxn id="41" idx="3"/>
            </p:cNvCxnSpPr>
            <p:nvPr/>
          </p:nvCxnSpPr>
          <p:spPr>
            <a:xfrm rot="5400000" flipH="1" flipV="1">
              <a:off x="7478939" y="5827882"/>
              <a:ext cx="44446" cy="1189584"/>
            </a:xfrm>
            <a:prstGeom prst="curvedConnector3">
              <a:avLst>
                <a:gd name="adj1" fmla="val -7190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38" idx="4"/>
              <a:endCxn id="41" idx="4"/>
            </p:cNvCxnSpPr>
            <p:nvPr/>
          </p:nvCxnSpPr>
          <p:spPr>
            <a:xfrm rot="5400000" flipH="1">
              <a:off x="10059229" y="5384544"/>
              <a:ext cx="141020" cy="2343169"/>
            </a:xfrm>
            <a:prstGeom prst="curvedConnector3">
              <a:avLst>
                <a:gd name="adj1" fmla="val -716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651715" y="4345336"/>
              <a:ext cx="1908318" cy="59961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Mejorar el tiempo promedio </a:t>
              </a:r>
              <a:r>
                <a:rPr lang="es-ES_tradnl" sz="1200" smtClean="0"/>
                <a:t>de atención</a:t>
              </a:r>
              <a:endParaRPr lang="es-ES_tradnl" sz="12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826421" y="5073804"/>
              <a:ext cx="1908318" cy="567908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Gestión </a:t>
              </a:r>
              <a:r>
                <a:rPr lang="es-ES_tradnl" sz="1200" smtClean="0"/>
                <a:t>hospitalaria confiable </a:t>
              </a:r>
              <a:endParaRPr lang="es-ES_tradnl" sz="12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979534" y="4202545"/>
              <a:ext cx="1908318" cy="453283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Servicio eficaz y eficiente</a:t>
              </a:r>
              <a:endParaRPr lang="es-ES_tradnl" sz="12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9138504" y="4095997"/>
              <a:ext cx="2595211" cy="730302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Desarrollar capacidades de identificación de necesidades de </a:t>
              </a:r>
              <a:r>
                <a:rPr lang="es-ES_tradnl" sz="1200" smtClean="0"/>
                <a:t>los pacientes</a:t>
              </a:r>
              <a:endParaRPr lang="es-ES_tradnl" sz="12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7978898" y="4974529"/>
              <a:ext cx="2774595" cy="753221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Eficiencia de los procesos de internamiento y entrega de fármacos</a:t>
              </a:r>
              <a:endParaRPr lang="es-ES_tradnl" sz="1200" dirty="0"/>
            </a:p>
          </p:txBody>
        </p:sp>
        <p:cxnSp>
          <p:nvCxnSpPr>
            <p:cNvPr id="64" name="Curved Connector 63"/>
            <p:cNvCxnSpPr>
              <a:stCxn id="59" idx="6"/>
              <a:endCxn id="61" idx="2"/>
            </p:cNvCxnSpPr>
            <p:nvPr/>
          </p:nvCxnSpPr>
          <p:spPr>
            <a:xfrm flipV="1">
              <a:off x="4560033" y="4429187"/>
              <a:ext cx="1419501" cy="21595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62" idx="4"/>
              <a:endCxn id="63" idx="7"/>
            </p:cNvCxnSpPr>
            <p:nvPr/>
          </p:nvCxnSpPr>
          <p:spPr>
            <a:xfrm rot="5400000">
              <a:off x="10262369" y="4911094"/>
              <a:ext cx="258537" cy="8894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>
              <a:stCxn id="63" idx="0"/>
              <a:endCxn id="61" idx="6"/>
            </p:cNvCxnSpPr>
            <p:nvPr/>
          </p:nvCxnSpPr>
          <p:spPr>
            <a:xfrm rot="16200000" flipV="1">
              <a:off x="8354353" y="3962686"/>
              <a:ext cx="545342" cy="147834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stCxn id="60" idx="7"/>
              <a:endCxn id="61" idx="3"/>
            </p:cNvCxnSpPr>
            <p:nvPr/>
          </p:nvCxnSpPr>
          <p:spPr>
            <a:xfrm rot="5400000" flipH="1" flipV="1">
              <a:off x="5073373" y="3971345"/>
              <a:ext cx="567526" cy="18037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8359" y="6341780"/>
              <a:ext cx="26137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1600" dirty="0" smtClean="0"/>
                <a:t>Cómo mantenemos la calidad de nuestro personal?</a:t>
              </a:r>
              <a:endParaRPr lang="es-ES_tradnl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170" y="4564494"/>
              <a:ext cx="24484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1600" dirty="0" smtClean="0"/>
                <a:t>Para mantener satisfecho a nuestros pacientes, qué debemos destacar de los demás centros clínicos?</a:t>
              </a:r>
              <a:endParaRPr lang="es-ES_tradnl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1460" y="2616463"/>
              <a:ext cx="238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1600" dirty="0" smtClean="0"/>
                <a:t>Cómo ser el mejor sistema integrado de salud para nuestros clientes?</a:t>
              </a:r>
              <a:endParaRPr lang="es-ES_tradnl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7469" y="921214"/>
              <a:ext cx="2638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1600" dirty="0" smtClean="0"/>
                <a:t>Cómo podemos sostenernos financieramente rentable para </a:t>
              </a:r>
              <a:r>
                <a:rPr lang="es-ES_tradnl" sz="1600" smtClean="0"/>
                <a:t>nuestros accionistas?</a:t>
              </a:r>
              <a:endParaRPr lang="es-ES_tradnl" sz="16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5733536" y="4823828"/>
              <a:ext cx="1942956" cy="85068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Mejorar el cumplimiento de </a:t>
              </a:r>
              <a:r>
                <a:rPr lang="es-ES_tradnl" sz="1200" smtClean="0"/>
                <a:t>atenciones ambulatorios</a:t>
              </a:r>
              <a:endParaRPr lang="es-ES_tradnl" sz="1200" dirty="0"/>
            </a:p>
          </p:txBody>
        </p:sp>
        <p:cxnSp>
          <p:nvCxnSpPr>
            <p:cNvPr id="95" name="Curved Connector 94"/>
            <p:cNvCxnSpPr>
              <a:stCxn id="94" idx="7"/>
              <a:endCxn id="61" idx="4"/>
            </p:cNvCxnSpPr>
            <p:nvPr/>
          </p:nvCxnSpPr>
          <p:spPr>
            <a:xfrm rot="16200000" flipV="1">
              <a:off x="7016534" y="4572988"/>
              <a:ext cx="292579" cy="45826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880087" y="2108248"/>
              <a:ext cx="1908318" cy="59961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Servicio de calidad</a:t>
              </a:r>
              <a:endParaRPr lang="es-ES_tradnl" sz="1200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7179" y="2999604"/>
              <a:ext cx="1908318" cy="59961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Atención confiable y </a:t>
              </a:r>
              <a:r>
                <a:rPr lang="es-ES_tradnl" sz="1200" smtClean="0"/>
                <a:t>a tiempo</a:t>
              </a:r>
              <a:endParaRPr lang="es-ES_tradnl" sz="12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7143725" y="2903709"/>
              <a:ext cx="1908318" cy="59961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Tratamientos de última tecnología</a:t>
              </a:r>
              <a:endParaRPr lang="es-ES_tradnl" sz="1200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9677149" y="2859803"/>
              <a:ext cx="1908318" cy="599610"/>
            </a:xfrm>
            <a:prstGeom prst="ellipse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200" dirty="0" smtClean="0"/>
                <a:t>Prestigio en las Experiencias en especialidades</a:t>
              </a:r>
              <a:endParaRPr lang="es-ES_tradnl" sz="1200" dirty="0"/>
            </a:p>
          </p:txBody>
        </p:sp>
        <p:cxnSp>
          <p:nvCxnSpPr>
            <p:cNvPr id="107" name="Curved Connector 106"/>
            <p:cNvCxnSpPr>
              <a:stCxn id="59" idx="0"/>
              <a:endCxn id="100" idx="2"/>
            </p:cNvCxnSpPr>
            <p:nvPr/>
          </p:nvCxnSpPr>
          <p:spPr>
            <a:xfrm rot="5400000" flipH="1" flipV="1">
              <a:off x="3774339" y="2239589"/>
              <a:ext cx="1937283" cy="22742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/>
            <p:cNvCxnSpPr>
              <a:stCxn id="61" idx="0"/>
              <a:endCxn id="101" idx="4"/>
            </p:cNvCxnSpPr>
            <p:nvPr/>
          </p:nvCxnSpPr>
          <p:spPr>
            <a:xfrm rot="16200000" flipV="1">
              <a:off x="5985851" y="3254702"/>
              <a:ext cx="603331" cy="12923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>
              <a:stCxn id="41" idx="6"/>
              <a:endCxn id="105" idx="3"/>
            </p:cNvCxnSpPr>
            <p:nvPr/>
          </p:nvCxnSpPr>
          <p:spPr>
            <a:xfrm flipH="1" flipV="1">
              <a:off x="9956616" y="3371602"/>
              <a:ext cx="220873" cy="2823239"/>
            </a:xfrm>
            <a:prstGeom prst="curvedConnector4">
              <a:avLst>
                <a:gd name="adj1" fmla="val -835208"/>
                <a:gd name="adj2" fmla="val 807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>
              <a:stCxn id="61" idx="7"/>
              <a:endCxn id="102" idx="3"/>
            </p:cNvCxnSpPr>
            <p:nvPr/>
          </p:nvCxnSpPr>
          <p:spPr>
            <a:xfrm rot="16200000" flipV="1">
              <a:off x="7089080" y="3749621"/>
              <a:ext cx="853419" cy="1851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>
              <a:stCxn id="101" idx="0"/>
              <a:endCxn id="100" idx="4"/>
            </p:cNvCxnSpPr>
            <p:nvPr/>
          </p:nvCxnSpPr>
          <p:spPr>
            <a:xfrm rot="5400000" flipH="1" flipV="1">
              <a:off x="6091919" y="2257277"/>
              <a:ext cx="291746" cy="11929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>
              <a:stCxn id="102" idx="1"/>
              <a:endCxn id="100" idx="5"/>
            </p:cNvCxnSpPr>
            <p:nvPr/>
          </p:nvCxnSpPr>
          <p:spPr>
            <a:xfrm rot="5400000" flipH="1" flipV="1">
              <a:off x="7280329" y="2762911"/>
              <a:ext cx="371473" cy="8574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urved Connector 171"/>
            <p:cNvCxnSpPr>
              <a:stCxn id="105" idx="1"/>
              <a:endCxn id="100" idx="6"/>
            </p:cNvCxnSpPr>
            <p:nvPr/>
          </p:nvCxnSpPr>
          <p:spPr>
            <a:xfrm rot="16200000" flipV="1">
              <a:off x="8602731" y="1593728"/>
              <a:ext cx="539561" cy="216821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/>
            <p:cNvCxnSpPr>
              <a:stCxn id="62" idx="1"/>
              <a:endCxn id="102" idx="5"/>
            </p:cNvCxnSpPr>
            <p:nvPr/>
          </p:nvCxnSpPr>
          <p:spPr>
            <a:xfrm rot="16200000" flipV="1">
              <a:off x="8751851" y="3436234"/>
              <a:ext cx="787439" cy="74598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61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187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2017-09-03T21:13:14Z</dcterms:created>
  <dcterms:modified xsi:type="dcterms:W3CDTF">2017-11-02T23:07:57Z</dcterms:modified>
</cp:coreProperties>
</file>