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44"/>
    <p:restoredTop sz="94668"/>
  </p:normalViewPr>
  <p:slideViewPr>
    <p:cSldViewPr snapToGrid="0" snapToObjects="1">
      <p:cViewPr>
        <p:scale>
          <a:sx n="95" d="100"/>
          <a:sy n="95" d="100"/>
        </p:scale>
        <p:origin x="-5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4E9D0-4A33-1F4C-BA72-A9F96E23D45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1B881-0C8B-FB4C-ABC3-E8C5ED7ADC8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863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1B881-0C8B-FB4C-ABC3-E8C5ED7ADC88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950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587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953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90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73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99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853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92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0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414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475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726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473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074" y="1756229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--------------------------------------------------------------------------</a:t>
            </a:r>
            <a:endParaRPr lang="es-ES_tradnl" dirty="0"/>
          </a:p>
        </p:txBody>
      </p:sp>
      <p:sp>
        <p:nvSpPr>
          <p:cNvPr id="4" name="TextBox 3"/>
          <p:cNvSpPr txBox="1"/>
          <p:nvPr/>
        </p:nvSpPr>
        <p:spPr>
          <a:xfrm>
            <a:off x="305075" y="3835400"/>
            <a:ext cx="533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-------------------------------------------------------------------------</a:t>
            </a:r>
            <a:endParaRPr lang="es-ES_tradnl" dirty="0"/>
          </a:p>
        </p:txBody>
      </p:sp>
      <p:sp>
        <p:nvSpPr>
          <p:cNvPr id="5" name="TextBox 4"/>
          <p:cNvSpPr txBox="1"/>
          <p:nvPr/>
        </p:nvSpPr>
        <p:spPr>
          <a:xfrm>
            <a:off x="305076" y="5566229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------------------------------------------------------------------------</a:t>
            </a:r>
            <a:endParaRPr lang="es-ES_tradnl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85458"/>
              </p:ext>
            </p:extLst>
          </p:nvPr>
        </p:nvGraphicFramePr>
        <p:xfrm>
          <a:off x="26895" y="2"/>
          <a:ext cx="5647765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424"/>
                <a:gridCol w="2326341"/>
              </a:tblGrid>
              <a:tr h="401453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ysClr val="windowText" lastClr="000000"/>
                          </a:solidFill>
                        </a:rPr>
                        <a:t>Mapa</a:t>
                      </a:r>
                      <a:r>
                        <a:rPr lang="es-ES_tradnl" baseline="0" dirty="0" smtClean="0">
                          <a:solidFill>
                            <a:sysClr val="windowText" lastClr="000000"/>
                          </a:solidFill>
                        </a:rPr>
                        <a:t> estratégico</a:t>
                      </a:r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4649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_tradnl" sz="1600" dirty="0" smtClean="0"/>
                        <a:t>Procesos y</a:t>
                      </a:r>
                      <a:r>
                        <a:rPr lang="es-ES_tradnl" sz="1600" baseline="0" dirty="0" smtClean="0"/>
                        <a:t> temas</a:t>
                      </a:r>
                      <a:endParaRPr lang="es-ES_tradnl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_tradnl" sz="1600" dirty="0" smtClean="0"/>
                        <a:t>Objetivos</a:t>
                      </a:r>
                      <a:endParaRPr lang="es-ES_tradnl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36983">
                <a:tc>
                  <a:txBody>
                    <a:bodyPr/>
                    <a:lstStyle/>
                    <a:p>
                      <a:r>
                        <a:rPr lang="es-ES_tradnl" sz="1200" dirty="0" smtClean="0"/>
                        <a:t>Perspectiva</a:t>
                      </a:r>
                    </a:p>
                    <a:p>
                      <a:r>
                        <a:rPr lang="es-ES_tradnl" sz="1200" dirty="0" smtClean="0"/>
                        <a:t>Financiera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Rentabilidad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Incremento exponencial Ingresos 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Más atenciones especializadas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063212">
                <a:tc>
                  <a:txBody>
                    <a:bodyPr/>
                    <a:lstStyle/>
                    <a:p>
                      <a:r>
                        <a:rPr lang="es-ES_tradnl" sz="1200" dirty="0" smtClean="0"/>
                        <a:t>Perspectiva</a:t>
                      </a:r>
                    </a:p>
                    <a:p>
                      <a:r>
                        <a:rPr lang="es-ES_tradnl" sz="1200" dirty="0" smtClean="0"/>
                        <a:t>Del cliente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Mejorar el prestigio de</a:t>
                      </a:r>
                      <a:r>
                        <a:rPr lang="es-ES_tradnl" sz="1200" baseline="0" dirty="0" smtClean="0"/>
                        <a:t> la clínica</a:t>
                      </a:r>
                      <a:endParaRPr lang="es-ES_tradnl" sz="1200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Mejorar la satisfacción de los pacientes atendidos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Tener una atención confiable y a tiempo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Tratar enfermedades de especializadas, no comunes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801678">
                <a:tc>
                  <a:txBody>
                    <a:bodyPr/>
                    <a:lstStyle/>
                    <a:p>
                      <a:r>
                        <a:rPr lang="es-ES_tradnl" sz="1200" dirty="0" smtClean="0"/>
                        <a:t>Perspectiva</a:t>
                      </a:r>
                    </a:p>
                    <a:p>
                      <a:r>
                        <a:rPr lang="es-ES_tradnl" sz="1200" dirty="0" smtClean="0"/>
                        <a:t>interna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Mejorar tiempos de colas de espera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Mejorar en la gestión hospitalaria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Mejorar en el cumplimiento de atenciones ambulatorias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Desarrollar capacidades de identificación de necesidades de los pacientes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89724">
                <a:tc>
                  <a:txBody>
                    <a:bodyPr/>
                    <a:lstStyle/>
                    <a:p>
                      <a:r>
                        <a:rPr lang="es-ES_tradnl" sz="1100" dirty="0" smtClean="0"/>
                        <a:t>Perspectiva</a:t>
                      </a:r>
                    </a:p>
                    <a:p>
                      <a:r>
                        <a:rPr lang="es-ES_tradnl" sz="1100" dirty="0" smtClean="0"/>
                        <a:t>De aprendizaje</a:t>
                      </a:r>
                    </a:p>
                    <a:p>
                      <a:r>
                        <a:rPr lang="es-ES_tradnl" sz="1100" dirty="0" smtClean="0"/>
                        <a:t>Y conocimiento</a:t>
                      </a:r>
                      <a:endParaRPr lang="es-ES_tradnl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Desarrollar capacidad de investigación y desarrollo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Mejorar la comunicación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Dar más capacitaciones y seminarios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1085850" y="1053546"/>
            <a:ext cx="1657350" cy="246617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Mejorar la rentabilidad en trimestres</a:t>
            </a:r>
            <a:endParaRPr lang="es-ES_tradnl" sz="800" dirty="0"/>
          </a:p>
        </p:txBody>
      </p:sp>
      <p:sp>
        <p:nvSpPr>
          <p:cNvPr id="13" name="Oval 12"/>
          <p:cNvSpPr/>
          <p:nvPr/>
        </p:nvSpPr>
        <p:spPr>
          <a:xfrm>
            <a:off x="62980" y="1401927"/>
            <a:ext cx="1185863" cy="473323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Aumentar rentabilidad de atención hospitalaria</a:t>
            </a:r>
            <a:endParaRPr lang="es-ES_tradnl" sz="800" dirty="0"/>
          </a:p>
        </p:txBody>
      </p:sp>
      <p:sp>
        <p:nvSpPr>
          <p:cNvPr id="14" name="Oval 13"/>
          <p:cNvSpPr/>
          <p:nvPr/>
        </p:nvSpPr>
        <p:spPr>
          <a:xfrm>
            <a:off x="1557337" y="1425214"/>
            <a:ext cx="1185863" cy="473323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Aumentar rentabilidad de atención ambulatoria</a:t>
            </a:r>
            <a:endParaRPr lang="es-ES_tradnl" sz="800" dirty="0"/>
          </a:p>
        </p:txBody>
      </p:sp>
      <p:sp>
        <p:nvSpPr>
          <p:cNvPr id="15" name="Oval 14"/>
          <p:cNvSpPr/>
          <p:nvPr/>
        </p:nvSpPr>
        <p:spPr>
          <a:xfrm>
            <a:off x="236006" y="2743141"/>
            <a:ext cx="911228" cy="473323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Atención confiable y </a:t>
            </a:r>
            <a:r>
              <a:rPr lang="es-ES_tradnl" sz="800" smtClean="0"/>
              <a:t>a tiempo</a:t>
            </a:r>
            <a:endParaRPr lang="es-ES_tradnl" sz="800" dirty="0"/>
          </a:p>
        </p:txBody>
      </p:sp>
      <p:sp>
        <p:nvSpPr>
          <p:cNvPr id="16" name="Oval 15"/>
          <p:cNvSpPr/>
          <p:nvPr/>
        </p:nvSpPr>
        <p:spPr>
          <a:xfrm>
            <a:off x="756683" y="3247649"/>
            <a:ext cx="911228" cy="473323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smtClean="0"/>
              <a:t>Tratamieto</a:t>
            </a:r>
            <a:r>
              <a:rPr lang="es-ES_tradnl" sz="800" dirty="0" smtClean="0"/>
              <a:t> de última tecnología</a:t>
            </a:r>
            <a:endParaRPr lang="es-ES_tradnl" sz="800" dirty="0"/>
          </a:p>
        </p:txBody>
      </p:sp>
      <p:sp>
        <p:nvSpPr>
          <p:cNvPr id="17" name="Oval 16"/>
          <p:cNvSpPr/>
          <p:nvPr/>
        </p:nvSpPr>
        <p:spPr>
          <a:xfrm>
            <a:off x="1848025" y="2810709"/>
            <a:ext cx="1304924" cy="517492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smtClean="0"/>
              <a:t>Prestigio en as  </a:t>
            </a:r>
            <a:r>
              <a:rPr lang="es-ES_tradnl" sz="800" dirty="0" smtClean="0"/>
              <a:t>especialidades</a:t>
            </a:r>
            <a:endParaRPr lang="es-ES_tradnl" sz="800" dirty="0"/>
          </a:p>
        </p:txBody>
      </p:sp>
      <p:sp>
        <p:nvSpPr>
          <p:cNvPr id="18" name="Oval 17"/>
          <p:cNvSpPr/>
          <p:nvPr/>
        </p:nvSpPr>
        <p:spPr>
          <a:xfrm>
            <a:off x="1239040" y="2271198"/>
            <a:ext cx="911228" cy="473323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Servicio de Calidad</a:t>
            </a:r>
            <a:endParaRPr lang="es-ES_tradnl" sz="800" dirty="0"/>
          </a:p>
        </p:txBody>
      </p:sp>
      <p:cxnSp>
        <p:nvCxnSpPr>
          <p:cNvPr id="19" name="Curved Connector 18"/>
          <p:cNvCxnSpPr>
            <a:stCxn id="16" idx="0"/>
            <a:endCxn id="18" idx="3"/>
          </p:cNvCxnSpPr>
          <p:nvPr/>
        </p:nvCxnSpPr>
        <p:spPr>
          <a:xfrm rot="5400000" flipH="1" flipV="1">
            <a:off x="1006169" y="2881333"/>
            <a:ext cx="572445" cy="1601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8" idx="7"/>
            <a:endCxn id="14" idx="4"/>
          </p:cNvCxnSpPr>
          <p:nvPr/>
        </p:nvCxnSpPr>
        <p:spPr>
          <a:xfrm rot="5400000" flipH="1" flipV="1">
            <a:off x="1862556" y="2052803"/>
            <a:ext cx="441978" cy="1334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7" idx="0"/>
            <a:endCxn id="18" idx="6"/>
          </p:cNvCxnSpPr>
          <p:nvPr/>
        </p:nvCxnSpPr>
        <p:spPr>
          <a:xfrm rot="16200000" flipV="1">
            <a:off x="2173954" y="2484175"/>
            <a:ext cx="302849" cy="3502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5" idx="7"/>
            <a:endCxn id="18" idx="2"/>
          </p:cNvCxnSpPr>
          <p:nvPr/>
        </p:nvCxnSpPr>
        <p:spPr>
          <a:xfrm rot="5400000" flipH="1" flipV="1">
            <a:off x="974115" y="2547533"/>
            <a:ext cx="304598" cy="2252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8" idx="0"/>
            <a:endCxn id="13" idx="5"/>
          </p:cNvCxnSpPr>
          <p:nvPr/>
        </p:nvCxnSpPr>
        <p:spPr>
          <a:xfrm rot="16200000" flipV="1">
            <a:off x="1152284" y="1728827"/>
            <a:ext cx="465265" cy="6194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4" idx="7"/>
            <a:endCxn id="12" idx="5"/>
          </p:cNvCxnSpPr>
          <p:nvPr/>
        </p:nvCxnSpPr>
        <p:spPr>
          <a:xfrm rot="16200000" flipV="1">
            <a:off x="2419769" y="1344765"/>
            <a:ext cx="230484" cy="690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3" idx="6"/>
            <a:endCxn id="12" idx="3"/>
          </p:cNvCxnSpPr>
          <p:nvPr/>
        </p:nvCxnSpPr>
        <p:spPr>
          <a:xfrm flipV="1">
            <a:off x="1248843" y="1264047"/>
            <a:ext cx="79720" cy="3745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317977" y="4109242"/>
            <a:ext cx="1304924" cy="296783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Servicio eficaz y eficiente</a:t>
            </a:r>
            <a:endParaRPr lang="es-ES_tradnl" sz="800" dirty="0"/>
          </a:p>
        </p:txBody>
      </p:sp>
      <p:sp>
        <p:nvSpPr>
          <p:cNvPr id="40" name="Oval 39"/>
          <p:cNvSpPr/>
          <p:nvPr/>
        </p:nvSpPr>
        <p:spPr>
          <a:xfrm>
            <a:off x="92508" y="5288645"/>
            <a:ext cx="1110358" cy="371855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Estandarizar tiempos de atención</a:t>
            </a:r>
            <a:endParaRPr lang="es-ES_tradnl" sz="800" dirty="0"/>
          </a:p>
        </p:txBody>
      </p:sp>
      <p:sp>
        <p:nvSpPr>
          <p:cNvPr id="41" name="Oval 40"/>
          <p:cNvSpPr/>
          <p:nvPr/>
        </p:nvSpPr>
        <p:spPr>
          <a:xfrm>
            <a:off x="1217258" y="5215336"/>
            <a:ext cx="1889036" cy="517492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Desarrollar capacidades de identificación de necesidades de pacientes</a:t>
            </a:r>
            <a:endParaRPr lang="es-ES_tradnl" sz="800" dirty="0"/>
          </a:p>
        </p:txBody>
      </p:sp>
      <p:sp>
        <p:nvSpPr>
          <p:cNvPr id="42" name="Oval 41"/>
          <p:cNvSpPr/>
          <p:nvPr/>
        </p:nvSpPr>
        <p:spPr>
          <a:xfrm>
            <a:off x="1667911" y="4459906"/>
            <a:ext cx="1505830" cy="694144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Mejorar la Eficiencia de procesos de internamiento y entrega </a:t>
            </a:r>
            <a:r>
              <a:rPr lang="es-ES_tradnl" sz="800" smtClean="0"/>
              <a:t>de fármacos</a:t>
            </a:r>
            <a:endParaRPr lang="es-ES_tradnl" sz="800" dirty="0"/>
          </a:p>
        </p:txBody>
      </p:sp>
      <p:sp>
        <p:nvSpPr>
          <p:cNvPr id="43" name="Oval 42"/>
          <p:cNvSpPr/>
          <p:nvPr/>
        </p:nvSpPr>
        <p:spPr>
          <a:xfrm>
            <a:off x="92508" y="4413962"/>
            <a:ext cx="1215401" cy="55343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Aumentar la </a:t>
            </a:r>
            <a:r>
              <a:rPr lang="es-ES_tradnl" sz="800" dirty="0" err="1" smtClean="0"/>
              <a:t>ocupabilidad</a:t>
            </a:r>
            <a:r>
              <a:rPr lang="es-ES_tradnl" sz="800" dirty="0" smtClean="0"/>
              <a:t> de atenciones hospitalarias</a:t>
            </a:r>
            <a:endParaRPr lang="es-ES_tradnl" sz="800" dirty="0"/>
          </a:p>
        </p:txBody>
      </p:sp>
      <p:sp>
        <p:nvSpPr>
          <p:cNvPr id="44" name="Oval 43"/>
          <p:cNvSpPr/>
          <p:nvPr/>
        </p:nvSpPr>
        <p:spPr>
          <a:xfrm>
            <a:off x="1395173" y="5904907"/>
            <a:ext cx="1913148" cy="274058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Desarrollar capacidad de investigación y desarrollo</a:t>
            </a:r>
            <a:endParaRPr lang="es-ES_tradnl" sz="800" dirty="0"/>
          </a:p>
        </p:txBody>
      </p:sp>
      <p:sp>
        <p:nvSpPr>
          <p:cNvPr id="45" name="Oval 44"/>
          <p:cNvSpPr/>
          <p:nvPr/>
        </p:nvSpPr>
        <p:spPr>
          <a:xfrm>
            <a:off x="1382711" y="6633211"/>
            <a:ext cx="1842427" cy="189539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Capacitaciones </a:t>
            </a:r>
            <a:r>
              <a:rPr lang="es-ES_tradnl" sz="800" smtClean="0"/>
              <a:t>y seminarios</a:t>
            </a:r>
            <a:endParaRPr lang="es-ES_tradnl" sz="800" dirty="0"/>
          </a:p>
        </p:txBody>
      </p:sp>
      <p:sp>
        <p:nvSpPr>
          <p:cNvPr id="47" name="Oval 46"/>
          <p:cNvSpPr/>
          <p:nvPr/>
        </p:nvSpPr>
        <p:spPr>
          <a:xfrm>
            <a:off x="1219121" y="6312764"/>
            <a:ext cx="1728848" cy="252025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Intercomunicación clara entre especialidades</a:t>
            </a:r>
            <a:endParaRPr lang="es-ES_tradnl" sz="800" dirty="0"/>
          </a:p>
        </p:txBody>
      </p:sp>
      <p:sp>
        <p:nvSpPr>
          <p:cNvPr id="48" name="Oval 47"/>
          <p:cNvSpPr/>
          <p:nvPr/>
        </p:nvSpPr>
        <p:spPr>
          <a:xfrm>
            <a:off x="80947" y="6424110"/>
            <a:ext cx="1098085" cy="312564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smtClean="0"/>
              <a:t>Equipos tecnológicos</a:t>
            </a:r>
            <a:endParaRPr lang="es-ES_tradnl" sz="800" dirty="0"/>
          </a:p>
        </p:txBody>
      </p:sp>
      <p:cxnSp>
        <p:nvCxnSpPr>
          <p:cNvPr id="49" name="Curved Connector 48"/>
          <p:cNvCxnSpPr>
            <a:endCxn id="47" idx="3"/>
          </p:cNvCxnSpPr>
          <p:nvPr/>
        </p:nvCxnSpPr>
        <p:spPr>
          <a:xfrm flipV="1">
            <a:off x="1202866" y="6527881"/>
            <a:ext cx="269439" cy="681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endCxn id="44" idx="5"/>
          </p:cNvCxnSpPr>
          <p:nvPr/>
        </p:nvCxnSpPr>
        <p:spPr>
          <a:xfrm rot="16200000" flipV="1">
            <a:off x="2847576" y="6319401"/>
            <a:ext cx="565580" cy="2044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7" idx="7"/>
            <a:endCxn id="44" idx="4"/>
          </p:cNvCxnSpPr>
          <p:nvPr/>
        </p:nvCxnSpPr>
        <p:spPr>
          <a:xfrm rot="16200000" flipV="1">
            <a:off x="2437913" y="6092800"/>
            <a:ext cx="170707" cy="3430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4" idx="0"/>
            <a:endCxn id="41" idx="4"/>
          </p:cNvCxnSpPr>
          <p:nvPr/>
        </p:nvCxnSpPr>
        <p:spPr>
          <a:xfrm rot="16200000" flipV="1">
            <a:off x="2170723" y="5723882"/>
            <a:ext cx="172079" cy="1899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43" idx="7"/>
            <a:endCxn id="39" idx="2"/>
          </p:cNvCxnSpPr>
          <p:nvPr/>
        </p:nvCxnSpPr>
        <p:spPr>
          <a:xfrm rot="5400000" flipH="1" flipV="1">
            <a:off x="1105259" y="4282293"/>
            <a:ext cx="237376" cy="1880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42" idx="7"/>
            <a:endCxn id="39" idx="6"/>
          </p:cNvCxnSpPr>
          <p:nvPr/>
        </p:nvCxnSpPr>
        <p:spPr>
          <a:xfrm rot="16200000" flipV="1">
            <a:off x="2636096" y="4244440"/>
            <a:ext cx="303927" cy="3303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40" idx="7"/>
            <a:endCxn id="39" idx="3"/>
          </p:cNvCxnSpPr>
          <p:nvPr/>
        </p:nvCxnSpPr>
        <p:spPr>
          <a:xfrm rot="5400000" flipH="1" flipV="1">
            <a:off x="784398" y="4618422"/>
            <a:ext cx="980540" cy="4688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41" idx="7"/>
            <a:endCxn id="42" idx="5"/>
          </p:cNvCxnSpPr>
          <p:nvPr/>
        </p:nvCxnSpPr>
        <p:spPr>
          <a:xfrm rot="5400000" flipH="1" flipV="1">
            <a:off x="2772071" y="5109975"/>
            <a:ext cx="238726" cy="1235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44" idx="2"/>
            <a:endCxn id="40" idx="5"/>
          </p:cNvCxnSpPr>
          <p:nvPr/>
        </p:nvCxnSpPr>
        <p:spPr>
          <a:xfrm rot="10800000">
            <a:off x="1040259" y="5606044"/>
            <a:ext cx="354915" cy="4358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39" idx="0"/>
            <a:endCxn id="16" idx="6"/>
          </p:cNvCxnSpPr>
          <p:nvPr/>
        </p:nvCxnSpPr>
        <p:spPr>
          <a:xfrm rot="16200000" flipV="1">
            <a:off x="1506710" y="3645513"/>
            <a:ext cx="624931" cy="3025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39" idx="7"/>
            <a:endCxn id="17" idx="4"/>
          </p:cNvCxnSpPr>
          <p:nvPr/>
        </p:nvCxnSpPr>
        <p:spPr>
          <a:xfrm rot="5400000" flipH="1" flipV="1">
            <a:off x="2053891" y="3706109"/>
            <a:ext cx="824504" cy="686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39" idx="1"/>
            <a:endCxn id="15" idx="3"/>
          </p:cNvCxnSpPr>
          <p:nvPr/>
        </p:nvCxnSpPr>
        <p:spPr>
          <a:xfrm rot="16200000" flipV="1">
            <a:off x="436487" y="3080112"/>
            <a:ext cx="1005558" cy="1139627"/>
          </a:xfrm>
          <a:prstGeom prst="curvedConnector3">
            <a:avLst>
              <a:gd name="adj1" fmla="val 33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16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176</Words>
  <Application>Microsoft Macintosh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39</cp:revision>
  <dcterms:created xsi:type="dcterms:W3CDTF">2017-09-03T21:13:14Z</dcterms:created>
  <dcterms:modified xsi:type="dcterms:W3CDTF">2017-10-24T14:14:34Z</dcterms:modified>
</cp:coreProperties>
</file>