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6"/>
    <p:restoredTop sz="94668"/>
  </p:normalViewPr>
  <p:slideViewPr>
    <p:cSldViewPr snapToGrid="0" snapToObjects="1">
      <p:cViewPr>
        <p:scale>
          <a:sx n="95" d="100"/>
          <a:sy n="95" d="100"/>
        </p:scale>
        <p:origin x="-13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4E9D0-4A33-1F4C-BA72-A9F96E23D45E}" type="datetimeFigureOut">
              <a:rPr lang="es-ES_tradnl" smtClean="0"/>
              <a:t>3/9/17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1B881-0C8B-FB4C-ABC3-E8C5ED7ADC8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86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1B881-0C8B-FB4C-ABC3-E8C5ED7ADC88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0075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1B881-0C8B-FB4C-ABC3-E8C5ED7ADC88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50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1B881-0C8B-FB4C-ABC3-E8C5ED7ADC88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5227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1B881-0C8B-FB4C-ABC3-E8C5ED7ADC88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779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58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95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90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73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99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3/9/17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853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3/9/17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92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3/9/17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3/9/17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414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3/9/17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47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3/9/17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726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1B75-21DE-7946-86E7-31C972C91F3E}" type="datetimeFigureOut">
              <a:rPr lang="es-ES_tradnl" smtClean="0"/>
              <a:t>3/9/17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473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074" y="1756229"/>
            <a:ext cx="1161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------------------------------------------------------------------------------------------------------------------------------------------------------------------</a:t>
            </a: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324689" y="3708222"/>
            <a:ext cx="1161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------------------------------------------------------------------------------------------------------------------------------------------------------------------</a:t>
            </a:r>
            <a:endParaRPr lang="es-ES_tradnl" dirty="0"/>
          </a:p>
        </p:txBody>
      </p:sp>
      <p:sp>
        <p:nvSpPr>
          <p:cNvPr id="5" name="TextBox 4"/>
          <p:cNvSpPr txBox="1"/>
          <p:nvPr/>
        </p:nvSpPr>
        <p:spPr>
          <a:xfrm>
            <a:off x="305076" y="5566229"/>
            <a:ext cx="1161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------------------------------------------------------------------------------------------------------------------------------------------------------------------</a:t>
            </a:r>
            <a:endParaRPr lang="es-ES_tradnl"/>
          </a:p>
        </p:txBody>
      </p:sp>
      <p:sp>
        <p:nvSpPr>
          <p:cNvPr id="6" name="TextBox 5"/>
          <p:cNvSpPr txBox="1"/>
          <p:nvPr/>
        </p:nvSpPr>
        <p:spPr>
          <a:xfrm>
            <a:off x="157765" y="88472"/>
            <a:ext cx="1190548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1600" dirty="0" smtClean="0"/>
              <a:t>Visión : </a:t>
            </a:r>
            <a:r>
              <a:rPr lang="es-ES_tradnl" sz="1600" dirty="0"/>
              <a:t>Ser el mejor sistema integrado de salud a nivel nacional, brindando acceso a los más altos estándares de calidad y seguridad médica.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" y="548620"/>
            <a:ext cx="22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Perspectiva financiera</a:t>
            </a:r>
            <a:endParaRPr lang="es-ES_tradnl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6303" y="2106857"/>
            <a:ext cx="231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Perspectiva del cliente</a:t>
            </a:r>
            <a:endParaRPr lang="es-ES_tradnl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3236" y="4156020"/>
            <a:ext cx="202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Perspectiva interna</a:t>
            </a:r>
            <a:endParaRPr lang="es-ES_tradnl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331" y="5775150"/>
            <a:ext cx="283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Perspectiva de</a:t>
            </a:r>
            <a:r>
              <a:rPr lang="es-ES_tradnl" b="1" dirty="0"/>
              <a:t> </a:t>
            </a:r>
            <a:r>
              <a:rPr lang="es-ES_tradnl" b="1" dirty="0" smtClean="0"/>
              <a:t>Aprendizaje </a:t>
            </a:r>
          </a:p>
          <a:p>
            <a:r>
              <a:rPr lang="es-ES_tradnl" b="1" dirty="0" smtClean="0"/>
              <a:t>y conocimiento</a:t>
            </a:r>
            <a:endParaRPr lang="es-ES_tradnl" b="1" dirty="0"/>
          </a:p>
        </p:txBody>
      </p:sp>
      <p:sp>
        <p:nvSpPr>
          <p:cNvPr id="12" name="Oval 11"/>
          <p:cNvSpPr/>
          <p:nvPr/>
        </p:nvSpPr>
        <p:spPr>
          <a:xfrm>
            <a:off x="3657600" y="582353"/>
            <a:ext cx="4956048" cy="350281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Mejorar la rentabilidad en trimestres</a:t>
            </a:r>
            <a:endParaRPr lang="es-ES_tradnl" sz="1200" dirty="0"/>
          </a:p>
        </p:txBody>
      </p:sp>
      <p:cxnSp>
        <p:nvCxnSpPr>
          <p:cNvPr id="14" name="Curved Connector 13"/>
          <p:cNvCxnSpPr>
            <a:stCxn id="12" idx="0"/>
            <a:endCxn id="6" idx="2"/>
          </p:cNvCxnSpPr>
          <p:nvPr/>
        </p:nvCxnSpPr>
        <p:spPr>
          <a:xfrm rot="16200000" flipV="1">
            <a:off x="6045404" y="492132"/>
            <a:ext cx="155327" cy="25115"/>
          </a:xfrm>
          <a:prstGeom prst="curvedConnector3">
            <a:avLst>
              <a:gd name="adj1" fmla="val 50000"/>
            </a:avLst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904567" y="970000"/>
            <a:ext cx="2075029" cy="841987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Maximizar Rentabilidad en la Atención ambulatoria</a:t>
            </a:r>
            <a:endParaRPr lang="es-ES_tradnl" sz="1200" dirty="0"/>
          </a:p>
        </p:txBody>
      </p:sp>
      <p:sp>
        <p:nvSpPr>
          <p:cNvPr id="20" name="Oval 19"/>
          <p:cNvSpPr/>
          <p:nvPr/>
        </p:nvSpPr>
        <p:spPr>
          <a:xfrm>
            <a:off x="2909144" y="1179661"/>
            <a:ext cx="2247206" cy="51237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Implementar una estratégica de gestión </a:t>
            </a:r>
            <a:r>
              <a:rPr lang="es-ES_tradnl" sz="1200" smtClean="0"/>
              <a:t>de conocimientos</a:t>
            </a:r>
            <a:endParaRPr lang="es-ES_tradnl" sz="1200" dirty="0"/>
          </a:p>
        </p:txBody>
      </p:sp>
      <p:sp>
        <p:nvSpPr>
          <p:cNvPr id="21" name="Oval 20"/>
          <p:cNvSpPr/>
          <p:nvPr/>
        </p:nvSpPr>
        <p:spPr>
          <a:xfrm>
            <a:off x="5374777" y="1152439"/>
            <a:ext cx="1908318" cy="69298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Maximizar pacientes de </a:t>
            </a:r>
            <a:r>
              <a:rPr lang="es-ES_tradnl" sz="1200" smtClean="0"/>
              <a:t>la misma red</a:t>
            </a:r>
            <a:endParaRPr lang="es-ES_tradnl" sz="1200" dirty="0"/>
          </a:p>
        </p:txBody>
      </p:sp>
      <p:sp>
        <p:nvSpPr>
          <p:cNvPr id="22" name="Oval 21"/>
          <p:cNvSpPr/>
          <p:nvPr/>
        </p:nvSpPr>
        <p:spPr>
          <a:xfrm>
            <a:off x="7459934" y="1087962"/>
            <a:ext cx="2365248" cy="689818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Maximizar Rentabilidad en la atención Hesitaría</a:t>
            </a:r>
            <a:endParaRPr lang="es-ES_tradnl" sz="1200" dirty="0"/>
          </a:p>
        </p:txBody>
      </p:sp>
      <p:cxnSp>
        <p:nvCxnSpPr>
          <p:cNvPr id="24" name="Curved Connector 23"/>
          <p:cNvCxnSpPr>
            <a:stCxn id="20" idx="0"/>
            <a:endCxn id="12" idx="3"/>
          </p:cNvCxnSpPr>
          <p:nvPr/>
        </p:nvCxnSpPr>
        <p:spPr>
          <a:xfrm rot="5400000" flipH="1" flipV="1">
            <a:off x="4058909" y="855175"/>
            <a:ext cx="298324" cy="3506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2"/>
            <a:endCxn id="20" idx="6"/>
          </p:cNvCxnSpPr>
          <p:nvPr/>
        </p:nvCxnSpPr>
        <p:spPr>
          <a:xfrm rot="10800000">
            <a:off x="5156351" y="1435849"/>
            <a:ext cx="218427" cy="630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0"/>
            <a:endCxn id="12" idx="5"/>
          </p:cNvCxnSpPr>
          <p:nvPr/>
        </p:nvCxnSpPr>
        <p:spPr>
          <a:xfrm rot="16200000" flipV="1">
            <a:off x="8161893" y="607297"/>
            <a:ext cx="206625" cy="7547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9" idx="1"/>
            <a:endCxn id="12" idx="6"/>
          </p:cNvCxnSpPr>
          <p:nvPr/>
        </p:nvCxnSpPr>
        <p:spPr>
          <a:xfrm rot="16200000" flipV="1">
            <a:off x="9243142" y="128000"/>
            <a:ext cx="335812" cy="15948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347164" y="6173355"/>
            <a:ext cx="1908318" cy="45328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Capacitaciones</a:t>
            </a:r>
          </a:p>
          <a:p>
            <a:pPr algn="ctr"/>
            <a:r>
              <a:rPr lang="es-ES_tradnl" sz="1200" dirty="0" smtClean="0"/>
              <a:t>Y seminarios</a:t>
            </a:r>
            <a:endParaRPr lang="es-ES_tradnl" sz="1200" dirty="0"/>
          </a:p>
        </p:txBody>
      </p:sp>
      <p:sp>
        <p:nvSpPr>
          <p:cNvPr id="39" name="Oval 38"/>
          <p:cNvSpPr/>
          <p:nvPr/>
        </p:nvSpPr>
        <p:spPr>
          <a:xfrm>
            <a:off x="2984770" y="5968198"/>
            <a:ext cx="1908318" cy="45328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Equipos tecnológicos</a:t>
            </a:r>
            <a:endParaRPr lang="es-ES_tradnl" sz="1200" dirty="0"/>
          </a:p>
        </p:txBody>
      </p:sp>
      <p:sp>
        <p:nvSpPr>
          <p:cNvPr id="40" name="Oval 39"/>
          <p:cNvSpPr/>
          <p:nvPr/>
        </p:nvSpPr>
        <p:spPr>
          <a:xfrm>
            <a:off x="5277519" y="5914571"/>
            <a:ext cx="1908318" cy="621315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Intercomunicación clara </a:t>
            </a:r>
            <a:r>
              <a:rPr lang="es-ES_tradnl" sz="1200" smtClean="0"/>
              <a:t>entre especialidades</a:t>
            </a:r>
            <a:endParaRPr lang="es-ES_tradnl" sz="1200" dirty="0"/>
          </a:p>
        </p:txBody>
      </p:sp>
      <p:sp>
        <p:nvSpPr>
          <p:cNvPr id="41" name="Oval 40"/>
          <p:cNvSpPr/>
          <p:nvPr/>
        </p:nvSpPr>
        <p:spPr>
          <a:xfrm>
            <a:off x="7738819" y="5904063"/>
            <a:ext cx="2438670" cy="581555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Desarrollar capacidad de Investigación y desarrollo</a:t>
            </a:r>
            <a:endParaRPr lang="es-ES_tradnl" sz="1200" dirty="0"/>
          </a:p>
        </p:txBody>
      </p:sp>
      <p:cxnSp>
        <p:nvCxnSpPr>
          <p:cNvPr id="42" name="Curved Connector 41"/>
          <p:cNvCxnSpPr>
            <a:stCxn id="39" idx="5"/>
            <a:endCxn id="40" idx="3"/>
          </p:cNvCxnSpPr>
          <p:nvPr/>
        </p:nvCxnSpPr>
        <p:spPr>
          <a:xfrm rot="16200000" flipH="1">
            <a:off x="5040404" y="5928315"/>
            <a:ext cx="89798" cy="943365"/>
          </a:xfrm>
          <a:prstGeom prst="curvedConnector3">
            <a:avLst>
              <a:gd name="adj1" fmla="val 455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0" idx="5"/>
            <a:endCxn id="41" idx="3"/>
          </p:cNvCxnSpPr>
          <p:nvPr/>
        </p:nvCxnSpPr>
        <p:spPr>
          <a:xfrm rot="5400000" flipH="1" flipV="1">
            <a:off x="7478939" y="5827882"/>
            <a:ext cx="44446" cy="1189584"/>
          </a:xfrm>
          <a:prstGeom prst="curvedConnector3">
            <a:avLst>
              <a:gd name="adj1" fmla="val -719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8" idx="4"/>
            <a:endCxn id="41" idx="4"/>
          </p:cNvCxnSpPr>
          <p:nvPr/>
        </p:nvCxnSpPr>
        <p:spPr>
          <a:xfrm rot="5400000" flipH="1">
            <a:off x="10059229" y="5384544"/>
            <a:ext cx="141020" cy="2343169"/>
          </a:xfrm>
          <a:prstGeom prst="curvedConnector3">
            <a:avLst>
              <a:gd name="adj1" fmla="val -71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651715" y="4345336"/>
            <a:ext cx="1908318" cy="59961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Mejorar el tiempo promedio </a:t>
            </a:r>
            <a:r>
              <a:rPr lang="es-ES_tradnl" sz="1200" smtClean="0"/>
              <a:t>de atención</a:t>
            </a:r>
            <a:endParaRPr lang="es-ES_tradnl" sz="1200" dirty="0"/>
          </a:p>
        </p:txBody>
      </p:sp>
      <p:sp>
        <p:nvSpPr>
          <p:cNvPr id="60" name="Oval 59"/>
          <p:cNvSpPr/>
          <p:nvPr/>
        </p:nvSpPr>
        <p:spPr>
          <a:xfrm>
            <a:off x="2826421" y="5073804"/>
            <a:ext cx="1908318" cy="567908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Gestión </a:t>
            </a:r>
            <a:r>
              <a:rPr lang="es-ES_tradnl" sz="1200" smtClean="0"/>
              <a:t>hospitalaria confiable </a:t>
            </a:r>
            <a:endParaRPr lang="es-ES_tradnl" sz="1200" dirty="0"/>
          </a:p>
        </p:txBody>
      </p:sp>
      <p:sp>
        <p:nvSpPr>
          <p:cNvPr id="61" name="Oval 60"/>
          <p:cNvSpPr/>
          <p:nvPr/>
        </p:nvSpPr>
        <p:spPr>
          <a:xfrm>
            <a:off x="5979534" y="4202545"/>
            <a:ext cx="1908318" cy="45328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Servicio eficaz y eficiente</a:t>
            </a:r>
            <a:endParaRPr lang="es-ES_tradnl" sz="1200" dirty="0"/>
          </a:p>
        </p:txBody>
      </p:sp>
      <p:sp>
        <p:nvSpPr>
          <p:cNvPr id="62" name="Oval 61"/>
          <p:cNvSpPr/>
          <p:nvPr/>
        </p:nvSpPr>
        <p:spPr>
          <a:xfrm>
            <a:off x="9138504" y="4095997"/>
            <a:ext cx="2595211" cy="730302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Desarrollar capacidades de identificación de necesidades de </a:t>
            </a:r>
            <a:r>
              <a:rPr lang="es-ES_tradnl" sz="1200" smtClean="0"/>
              <a:t>los pacientes</a:t>
            </a:r>
            <a:endParaRPr lang="es-ES_tradnl" sz="1200" dirty="0"/>
          </a:p>
        </p:txBody>
      </p:sp>
      <p:sp>
        <p:nvSpPr>
          <p:cNvPr id="63" name="Oval 62"/>
          <p:cNvSpPr/>
          <p:nvPr/>
        </p:nvSpPr>
        <p:spPr>
          <a:xfrm>
            <a:off x="7978898" y="4974529"/>
            <a:ext cx="2774595" cy="753221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Eficiencia de los procesos de internamiento y entrega de fármacos</a:t>
            </a:r>
            <a:endParaRPr lang="es-ES_tradnl" sz="1200" dirty="0"/>
          </a:p>
        </p:txBody>
      </p:sp>
      <p:cxnSp>
        <p:nvCxnSpPr>
          <p:cNvPr id="64" name="Curved Connector 63"/>
          <p:cNvCxnSpPr>
            <a:stCxn id="59" idx="6"/>
            <a:endCxn id="61" idx="2"/>
          </p:cNvCxnSpPr>
          <p:nvPr/>
        </p:nvCxnSpPr>
        <p:spPr>
          <a:xfrm flipV="1">
            <a:off x="4560033" y="4429187"/>
            <a:ext cx="1419501" cy="2159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62" idx="4"/>
            <a:endCxn id="63" idx="7"/>
          </p:cNvCxnSpPr>
          <p:nvPr/>
        </p:nvCxnSpPr>
        <p:spPr>
          <a:xfrm rot="5400000">
            <a:off x="10262369" y="4911094"/>
            <a:ext cx="258537" cy="889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3" idx="0"/>
            <a:endCxn id="61" idx="6"/>
          </p:cNvCxnSpPr>
          <p:nvPr/>
        </p:nvCxnSpPr>
        <p:spPr>
          <a:xfrm rot="16200000" flipV="1">
            <a:off x="8354353" y="3962686"/>
            <a:ext cx="545342" cy="14783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60" idx="7"/>
            <a:endCxn id="61" idx="3"/>
          </p:cNvCxnSpPr>
          <p:nvPr/>
        </p:nvCxnSpPr>
        <p:spPr>
          <a:xfrm rot="5400000" flipH="1" flipV="1">
            <a:off x="5073373" y="3971345"/>
            <a:ext cx="567526" cy="18037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8359" y="6341780"/>
            <a:ext cx="2613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 smtClean="0"/>
              <a:t>Cómo mantenemos la calidad de nuestro personal?</a:t>
            </a:r>
            <a:endParaRPr lang="es-ES_tradnl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49170" y="4564494"/>
            <a:ext cx="24484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 smtClean="0"/>
              <a:t>Para mantener satisfecho a nuestros pacientes, qué debemos destacar de los demás centros clínicos?</a:t>
            </a:r>
            <a:endParaRPr lang="es-ES_tradnl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131460" y="2616463"/>
            <a:ext cx="2387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 smtClean="0"/>
              <a:t>Cómo ser el mejor sistema integrado de salud para nuestros clientes?</a:t>
            </a:r>
            <a:endParaRPr lang="es-ES_tradnl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157469" y="921214"/>
            <a:ext cx="2638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 smtClean="0"/>
              <a:t>Cómo podemos sostenernos financieramente rentable para </a:t>
            </a:r>
            <a:r>
              <a:rPr lang="es-ES_tradnl" sz="1600" smtClean="0"/>
              <a:t>nuestros accionistas?</a:t>
            </a:r>
            <a:endParaRPr lang="es-ES_tradnl" sz="1600" dirty="0"/>
          </a:p>
        </p:txBody>
      </p:sp>
      <p:sp>
        <p:nvSpPr>
          <p:cNvPr id="94" name="Oval 93"/>
          <p:cNvSpPr/>
          <p:nvPr/>
        </p:nvSpPr>
        <p:spPr>
          <a:xfrm>
            <a:off x="5733536" y="4823828"/>
            <a:ext cx="1942956" cy="85068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Mejorar el cumplimiento de </a:t>
            </a:r>
            <a:r>
              <a:rPr lang="es-ES_tradnl" sz="1200" smtClean="0"/>
              <a:t>atenciones ambulatorios</a:t>
            </a:r>
            <a:endParaRPr lang="es-ES_tradnl" sz="1200" dirty="0"/>
          </a:p>
        </p:txBody>
      </p:sp>
      <p:cxnSp>
        <p:nvCxnSpPr>
          <p:cNvPr id="95" name="Curved Connector 94"/>
          <p:cNvCxnSpPr>
            <a:stCxn id="94" idx="7"/>
            <a:endCxn id="61" idx="4"/>
          </p:cNvCxnSpPr>
          <p:nvPr/>
        </p:nvCxnSpPr>
        <p:spPr>
          <a:xfrm rot="16200000" flipV="1">
            <a:off x="7016534" y="4572988"/>
            <a:ext cx="292579" cy="4582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880087" y="2108248"/>
            <a:ext cx="1908318" cy="59961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Servicio de calidad</a:t>
            </a:r>
            <a:endParaRPr lang="es-ES_tradnl" sz="1200" dirty="0"/>
          </a:p>
        </p:txBody>
      </p:sp>
      <p:sp>
        <p:nvSpPr>
          <p:cNvPr id="101" name="Oval 100"/>
          <p:cNvSpPr/>
          <p:nvPr/>
        </p:nvSpPr>
        <p:spPr>
          <a:xfrm>
            <a:off x="4687179" y="2999604"/>
            <a:ext cx="1908318" cy="59961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Atención confiable y </a:t>
            </a:r>
            <a:r>
              <a:rPr lang="es-ES_tradnl" sz="1200" smtClean="0"/>
              <a:t>a tiempo</a:t>
            </a:r>
            <a:endParaRPr lang="es-ES_tradnl" sz="1200" dirty="0"/>
          </a:p>
        </p:txBody>
      </p:sp>
      <p:sp>
        <p:nvSpPr>
          <p:cNvPr id="102" name="Oval 101"/>
          <p:cNvSpPr/>
          <p:nvPr/>
        </p:nvSpPr>
        <p:spPr>
          <a:xfrm>
            <a:off x="7143725" y="2903709"/>
            <a:ext cx="1908318" cy="59961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Tratamientos de última tecnología</a:t>
            </a:r>
            <a:endParaRPr lang="es-ES_tradnl" sz="1200" dirty="0"/>
          </a:p>
        </p:txBody>
      </p:sp>
      <p:sp>
        <p:nvSpPr>
          <p:cNvPr id="105" name="Oval 104"/>
          <p:cNvSpPr/>
          <p:nvPr/>
        </p:nvSpPr>
        <p:spPr>
          <a:xfrm>
            <a:off x="9677149" y="2859803"/>
            <a:ext cx="1908318" cy="59961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200" dirty="0" smtClean="0"/>
              <a:t>Prestigio en las Experiencias en especialidades</a:t>
            </a:r>
            <a:endParaRPr lang="es-ES_tradnl" sz="1200" dirty="0"/>
          </a:p>
        </p:txBody>
      </p:sp>
      <p:cxnSp>
        <p:nvCxnSpPr>
          <p:cNvPr id="107" name="Curved Connector 106"/>
          <p:cNvCxnSpPr>
            <a:stCxn id="59" idx="0"/>
            <a:endCxn id="100" idx="2"/>
          </p:cNvCxnSpPr>
          <p:nvPr/>
        </p:nvCxnSpPr>
        <p:spPr>
          <a:xfrm rot="5400000" flipH="1" flipV="1">
            <a:off x="3774339" y="2239589"/>
            <a:ext cx="1937283" cy="2274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61" idx="0"/>
            <a:endCxn id="101" idx="4"/>
          </p:cNvCxnSpPr>
          <p:nvPr/>
        </p:nvCxnSpPr>
        <p:spPr>
          <a:xfrm rot="16200000" flipV="1">
            <a:off x="5985851" y="3254702"/>
            <a:ext cx="603331" cy="12923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41" idx="6"/>
            <a:endCxn id="105" idx="3"/>
          </p:cNvCxnSpPr>
          <p:nvPr/>
        </p:nvCxnSpPr>
        <p:spPr>
          <a:xfrm flipH="1" flipV="1">
            <a:off x="9956616" y="3371602"/>
            <a:ext cx="220873" cy="2823239"/>
          </a:xfrm>
          <a:prstGeom prst="curvedConnector4">
            <a:avLst>
              <a:gd name="adj1" fmla="val -835208"/>
              <a:gd name="adj2" fmla="val 80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urved Connector 139"/>
          <p:cNvCxnSpPr>
            <a:stCxn id="61" idx="7"/>
            <a:endCxn id="102" idx="3"/>
          </p:cNvCxnSpPr>
          <p:nvPr/>
        </p:nvCxnSpPr>
        <p:spPr>
          <a:xfrm rot="16200000" flipV="1">
            <a:off x="7089080" y="3749621"/>
            <a:ext cx="853419" cy="1851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>
            <a:stCxn id="101" idx="0"/>
            <a:endCxn id="100" idx="4"/>
          </p:cNvCxnSpPr>
          <p:nvPr/>
        </p:nvCxnSpPr>
        <p:spPr>
          <a:xfrm rot="5400000" flipH="1" flipV="1">
            <a:off x="6091919" y="2257277"/>
            <a:ext cx="291746" cy="11929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102" idx="1"/>
            <a:endCxn id="100" idx="5"/>
          </p:cNvCxnSpPr>
          <p:nvPr/>
        </p:nvCxnSpPr>
        <p:spPr>
          <a:xfrm rot="5400000" flipH="1" flipV="1">
            <a:off x="7280329" y="2762911"/>
            <a:ext cx="371473" cy="85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105" idx="1"/>
            <a:endCxn id="100" idx="6"/>
          </p:cNvCxnSpPr>
          <p:nvPr/>
        </p:nvCxnSpPr>
        <p:spPr>
          <a:xfrm rot="16200000" flipV="1">
            <a:off x="8602731" y="1593728"/>
            <a:ext cx="539561" cy="21682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/>
          <p:cNvCxnSpPr>
            <a:stCxn id="62" idx="1"/>
            <a:endCxn id="102" idx="5"/>
          </p:cNvCxnSpPr>
          <p:nvPr/>
        </p:nvCxnSpPr>
        <p:spPr>
          <a:xfrm rot="16200000" flipV="1">
            <a:off x="8751851" y="3436234"/>
            <a:ext cx="787439" cy="7459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61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074" y="1756229"/>
            <a:ext cx="1161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------------------------------------------------------------------------------------------------------------------------------------------------------------------</a:t>
            </a:r>
            <a:endParaRPr lang="es-ES_tradnl"/>
          </a:p>
        </p:txBody>
      </p:sp>
      <p:sp>
        <p:nvSpPr>
          <p:cNvPr id="4" name="TextBox 3"/>
          <p:cNvSpPr txBox="1"/>
          <p:nvPr/>
        </p:nvSpPr>
        <p:spPr>
          <a:xfrm>
            <a:off x="305075" y="3835400"/>
            <a:ext cx="1161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------------------------------------------------------------------------------------------------------------------------------------------------------------------</a:t>
            </a:r>
            <a:endParaRPr lang="es-ES_tradnl"/>
          </a:p>
        </p:txBody>
      </p:sp>
      <p:sp>
        <p:nvSpPr>
          <p:cNvPr id="5" name="TextBox 4"/>
          <p:cNvSpPr txBox="1"/>
          <p:nvPr/>
        </p:nvSpPr>
        <p:spPr>
          <a:xfrm>
            <a:off x="305076" y="5566229"/>
            <a:ext cx="1161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------------------------------------------------------------------------------------------------------------------------------------------------------------------</a:t>
            </a:r>
            <a:endParaRPr lang="es-ES_tradnl"/>
          </a:p>
        </p:txBody>
      </p:sp>
      <p:sp>
        <p:nvSpPr>
          <p:cNvPr id="6" name="TextBox 5"/>
          <p:cNvSpPr txBox="1"/>
          <p:nvPr/>
        </p:nvSpPr>
        <p:spPr>
          <a:xfrm>
            <a:off x="146304" y="210066"/>
            <a:ext cx="1190548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1600" dirty="0" smtClean="0"/>
              <a:t>Visión : </a:t>
            </a:r>
            <a:r>
              <a:rPr lang="es-ES_tradnl" sz="1600" dirty="0"/>
              <a:t>Ser el mejor sistema integrado de salud a nivel nacional, brindando acceso a los más altos estándares de calidad y seguridad médica.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" y="548620"/>
            <a:ext cx="22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Perspectiva financiera</a:t>
            </a:r>
            <a:endParaRPr lang="es-ES_tradnl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6303" y="2106857"/>
            <a:ext cx="231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Perspectiva del cliente</a:t>
            </a:r>
            <a:endParaRPr lang="es-ES_tradnl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3236" y="4156020"/>
            <a:ext cx="202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Perspectiva interna</a:t>
            </a:r>
            <a:endParaRPr lang="es-ES_tradnl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6303" y="5869559"/>
            <a:ext cx="1773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Perspectiva de </a:t>
            </a:r>
          </a:p>
          <a:p>
            <a:r>
              <a:rPr lang="es-ES_tradnl" b="1" dirty="0" smtClean="0"/>
              <a:t>Aprendizaje </a:t>
            </a:r>
          </a:p>
          <a:p>
            <a:r>
              <a:rPr lang="es-ES_tradnl" b="1" dirty="0" smtClean="0"/>
              <a:t>Y conocimiento=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153213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074" y="1756229"/>
            <a:ext cx="1161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------------------------------------------------------------------------------------------------------------------------------------------------------------------</a:t>
            </a:r>
            <a:endParaRPr lang="es-ES_tradnl"/>
          </a:p>
        </p:txBody>
      </p:sp>
      <p:sp>
        <p:nvSpPr>
          <p:cNvPr id="4" name="TextBox 3"/>
          <p:cNvSpPr txBox="1"/>
          <p:nvPr/>
        </p:nvSpPr>
        <p:spPr>
          <a:xfrm>
            <a:off x="305075" y="3835400"/>
            <a:ext cx="1161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------------------------------------------------------------------------------------------------------------------------------------------------------------------</a:t>
            </a:r>
            <a:endParaRPr lang="es-ES_tradnl"/>
          </a:p>
        </p:txBody>
      </p:sp>
      <p:sp>
        <p:nvSpPr>
          <p:cNvPr id="5" name="TextBox 4"/>
          <p:cNvSpPr txBox="1"/>
          <p:nvPr/>
        </p:nvSpPr>
        <p:spPr>
          <a:xfrm>
            <a:off x="305076" y="5566229"/>
            <a:ext cx="1161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------------------------------------------------------------------------------------------------------------------------------------------------------------------</a:t>
            </a:r>
            <a:endParaRPr lang="es-ES_tradnl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85458"/>
              </p:ext>
            </p:extLst>
          </p:nvPr>
        </p:nvGraphicFramePr>
        <p:xfrm>
          <a:off x="26895" y="2"/>
          <a:ext cx="5647765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424"/>
                <a:gridCol w="2326341"/>
              </a:tblGrid>
              <a:tr h="401453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ysClr val="windowText" lastClr="000000"/>
                          </a:solidFill>
                        </a:rPr>
                        <a:t>Mapa</a:t>
                      </a:r>
                      <a:r>
                        <a:rPr lang="es-ES_tradnl" baseline="0" dirty="0" smtClean="0">
                          <a:solidFill>
                            <a:sysClr val="windowText" lastClr="000000"/>
                          </a:solidFill>
                        </a:rPr>
                        <a:t> estratégico</a:t>
                      </a:r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64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600" dirty="0" smtClean="0"/>
                        <a:t>Procesos y</a:t>
                      </a:r>
                      <a:r>
                        <a:rPr lang="es-ES_tradnl" sz="1600" baseline="0" dirty="0" smtClean="0"/>
                        <a:t> temas</a:t>
                      </a:r>
                      <a:endParaRPr lang="es-ES_tradnl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600" dirty="0" smtClean="0"/>
                        <a:t>Objetivos</a:t>
                      </a:r>
                      <a:endParaRPr lang="es-ES_tradnl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6983"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Perspectiva</a:t>
                      </a:r>
                    </a:p>
                    <a:p>
                      <a:r>
                        <a:rPr lang="es-ES_tradnl" sz="1200" dirty="0" smtClean="0"/>
                        <a:t>Financiera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Rentabilidad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Incremento exponencial Ingresos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Más atenciones especializadas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063212"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Perspectiva</a:t>
                      </a:r>
                    </a:p>
                    <a:p>
                      <a:r>
                        <a:rPr lang="es-ES_tradnl" sz="1200" dirty="0" smtClean="0"/>
                        <a:t>Del cliente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el prestigio de</a:t>
                      </a:r>
                      <a:r>
                        <a:rPr lang="es-ES_tradnl" sz="1200" baseline="0" dirty="0" smtClean="0"/>
                        <a:t> la clínica</a:t>
                      </a:r>
                      <a:endParaRPr lang="es-ES_tradnl" sz="120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la satisfacción de los pacientes atendidos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Tener una atención confiable y a tiempo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Tratar enfermedades de especializadas, no comunes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801678"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Perspectiva</a:t>
                      </a:r>
                    </a:p>
                    <a:p>
                      <a:r>
                        <a:rPr lang="es-ES_tradnl" sz="1200" dirty="0" smtClean="0"/>
                        <a:t>interna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tiempos de colas de espera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en la gestión hospitalaria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en el cumplimiento de atenciones ambulatorias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Desarrollar capacidades de identificación de necesidades de los pacientes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89724"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Perspectiva</a:t>
                      </a:r>
                    </a:p>
                    <a:p>
                      <a:r>
                        <a:rPr lang="es-ES_tradnl" sz="1100" dirty="0" smtClean="0"/>
                        <a:t>De aprendizaje</a:t>
                      </a:r>
                    </a:p>
                    <a:p>
                      <a:r>
                        <a:rPr lang="es-ES_tradnl" sz="1100" dirty="0" smtClean="0"/>
                        <a:t>Y conocimiento</a:t>
                      </a:r>
                      <a:endParaRPr lang="es-ES_tradnl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Desarrollar capacidad de investigación y desarrollo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la comunicación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Dar más capacitaciones y seminarios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1085850" y="1053546"/>
            <a:ext cx="1657350" cy="246617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Mejorar la rentabilidad en trimestres</a:t>
            </a:r>
            <a:endParaRPr lang="es-ES_tradnl" sz="800" dirty="0"/>
          </a:p>
        </p:txBody>
      </p:sp>
      <p:sp>
        <p:nvSpPr>
          <p:cNvPr id="13" name="Oval 12"/>
          <p:cNvSpPr/>
          <p:nvPr/>
        </p:nvSpPr>
        <p:spPr>
          <a:xfrm>
            <a:off x="62980" y="1401927"/>
            <a:ext cx="1185863" cy="47332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Aumentar rentabilidad de atención hospitalaria</a:t>
            </a:r>
            <a:endParaRPr lang="es-ES_tradnl" sz="800" dirty="0"/>
          </a:p>
        </p:txBody>
      </p:sp>
      <p:sp>
        <p:nvSpPr>
          <p:cNvPr id="14" name="Oval 13"/>
          <p:cNvSpPr/>
          <p:nvPr/>
        </p:nvSpPr>
        <p:spPr>
          <a:xfrm>
            <a:off x="1557337" y="1425214"/>
            <a:ext cx="1185863" cy="47332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Aumentar rentabilidad de atención ambulatoria</a:t>
            </a:r>
            <a:endParaRPr lang="es-ES_tradnl" sz="800" dirty="0"/>
          </a:p>
        </p:txBody>
      </p:sp>
      <p:sp>
        <p:nvSpPr>
          <p:cNvPr id="15" name="Oval 14"/>
          <p:cNvSpPr/>
          <p:nvPr/>
        </p:nvSpPr>
        <p:spPr>
          <a:xfrm>
            <a:off x="236006" y="2743141"/>
            <a:ext cx="911228" cy="47332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Atención confiable y </a:t>
            </a:r>
            <a:r>
              <a:rPr lang="es-ES_tradnl" sz="800" smtClean="0"/>
              <a:t>a tiempo</a:t>
            </a:r>
            <a:endParaRPr lang="es-ES_tradnl" sz="800" dirty="0"/>
          </a:p>
        </p:txBody>
      </p:sp>
      <p:sp>
        <p:nvSpPr>
          <p:cNvPr id="16" name="Oval 15"/>
          <p:cNvSpPr/>
          <p:nvPr/>
        </p:nvSpPr>
        <p:spPr>
          <a:xfrm>
            <a:off x="756683" y="3247649"/>
            <a:ext cx="911228" cy="47332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smtClean="0"/>
              <a:t>Tratamieto</a:t>
            </a:r>
            <a:r>
              <a:rPr lang="es-ES_tradnl" sz="800" dirty="0" smtClean="0"/>
              <a:t> de última tecnología</a:t>
            </a:r>
            <a:endParaRPr lang="es-ES_tradnl" sz="800" dirty="0"/>
          </a:p>
        </p:txBody>
      </p:sp>
      <p:sp>
        <p:nvSpPr>
          <p:cNvPr id="17" name="Oval 16"/>
          <p:cNvSpPr/>
          <p:nvPr/>
        </p:nvSpPr>
        <p:spPr>
          <a:xfrm>
            <a:off x="1848025" y="2810709"/>
            <a:ext cx="1304924" cy="517492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smtClean="0"/>
              <a:t>Prestigio en as  </a:t>
            </a:r>
            <a:r>
              <a:rPr lang="es-ES_tradnl" sz="800" dirty="0" smtClean="0"/>
              <a:t>especialidades</a:t>
            </a:r>
            <a:endParaRPr lang="es-ES_tradnl" sz="800" dirty="0"/>
          </a:p>
        </p:txBody>
      </p:sp>
      <p:sp>
        <p:nvSpPr>
          <p:cNvPr id="18" name="Oval 17"/>
          <p:cNvSpPr/>
          <p:nvPr/>
        </p:nvSpPr>
        <p:spPr>
          <a:xfrm>
            <a:off x="1239040" y="2271198"/>
            <a:ext cx="911228" cy="47332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Servicio de Calidad</a:t>
            </a:r>
            <a:endParaRPr lang="es-ES_tradnl" sz="800" dirty="0"/>
          </a:p>
        </p:txBody>
      </p:sp>
      <p:cxnSp>
        <p:nvCxnSpPr>
          <p:cNvPr id="19" name="Curved Connector 18"/>
          <p:cNvCxnSpPr>
            <a:stCxn id="16" idx="0"/>
            <a:endCxn id="18" idx="3"/>
          </p:cNvCxnSpPr>
          <p:nvPr/>
        </p:nvCxnSpPr>
        <p:spPr>
          <a:xfrm rot="5400000" flipH="1" flipV="1">
            <a:off x="1006169" y="2881333"/>
            <a:ext cx="572445" cy="1601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8" idx="7"/>
            <a:endCxn id="14" idx="4"/>
          </p:cNvCxnSpPr>
          <p:nvPr/>
        </p:nvCxnSpPr>
        <p:spPr>
          <a:xfrm rot="5400000" flipH="1" flipV="1">
            <a:off x="1862556" y="2052803"/>
            <a:ext cx="441978" cy="133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7" idx="0"/>
            <a:endCxn id="18" idx="6"/>
          </p:cNvCxnSpPr>
          <p:nvPr/>
        </p:nvCxnSpPr>
        <p:spPr>
          <a:xfrm rot="16200000" flipV="1">
            <a:off x="2173954" y="2484175"/>
            <a:ext cx="302849" cy="3502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5" idx="7"/>
            <a:endCxn id="18" idx="2"/>
          </p:cNvCxnSpPr>
          <p:nvPr/>
        </p:nvCxnSpPr>
        <p:spPr>
          <a:xfrm rot="5400000" flipH="1" flipV="1">
            <a:off x="974115" y="2547533"/>
            <a:ext cx="304598" cy="2252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8" idx="0"/>
            <a:endCxn id="13" idx="5"/>
          </p:cNvCxnSpPr>
          <p:nvPr/>
        </p:nvCxnSpPr>
        <p:spPr>
          <a:xfrm rot="16200000" flipV="1">
            <a:off x="1152284" y="1728827"/>
            <a:ext cx="465265" cy="6194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4" idx="7"/>
            <a:endCxn id="12" idx="5"/>
          </p:cNvCxnSpPr>
          <p:nvPr/>
        </p:nvCxnSpPr>
        <p:spPr>
          <a:xfrm rot="16200000" flipV="1">
            <a:off x="2419769" y="1344765"/>
            <a:ext cx="230484" cy="69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3" idx="6"/>
            <a:endCxn id="12" idx="3"/>
          </p:cNvCxnSpPr>
          <p:nvPr/>
        </p:nvCxnSpPr>
        <p:spPr>
          <a:xfrm flipV="1">
            <a:off x="1248843" y="1264047"/>
            <a:ext cx="79720" cy="3745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317977" y="4109242"/>
            <a:ext cx="1304924" cy="29678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Servicio eficaz y eficiente</a:t>
            </a:r>
            <a:endParaRPr lang="es-ES_tradnl" sz="800" dirty="0"/>
          </a:p>
        </p:txBody>
      </p:sp>
      <p:sp>
        <p:nvSpPr>
          <p:cNvPr id="40" name="Oval 39"/>
          <p:cNvSpPr/>
          <p:nvPr/>
        </p:nvSpPr>
        <p:spPr>
          <a:xfrm>
            <a:off x="92508" y="5288645"/>
            <a:ext cx="1110358" cy="371855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Estandarizar tiempos de atención</a:t>
            </a:r>
            <a:endParaRPr lang="es-ES_tradnl" sz="800" dirty="0"/>
          </a:p>
        </p:txBody>
      </p:sp>
      <p:sp>
        <p:nvSpPr>
          <p:cNvPr id="41" name="Oval 40"/>
          <p:cNvSpPr/>
          <p:nvPr/>
        </p:nvSpPr>
        <p:spPr>
          <a:xfrm>
            <a:off x="1217258" y="5215336"/>
            <a:ext cx="1889036" cy="517492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Desarrollar capacidades de identificación de necesidades de pacientes</a:t>
            </a:r>
            <a:endParaRPr lang="es-ES_tradnl" sz="800" dirty="0"/>
          </a:p>
        </p:txBody>
      </p:sp>
      <p:sp>
        <p:nvSpPr>
          <p:cNvPr id="42" name="Oval 41"/>
          <p:cNvSpPr/>
          <p:nvPr/>
        </p:nvSpPr>
        <p:spPr>
          <a:xfrm>
            <a:off x="1667911" y="4459906"/>
            <a:ext cx="1505830" cy="694144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Mejorar la Eficiencia de procesos de internamiento y entrega </a:t>
            </a:r>
            <a:r>
              <a:rPr lang="es-ES_tradnl" sz="800" smtClean="0"/>
              <a:t>de fármacos</a:t>
            </a:r>
            <a:endParaRPr lang="es-ES_tradnl" sz="800" dirty="0"/>
          </a:p>
        </p:txBody>
      </p:sp>
      <p:sp>
        <p:nvSpPr>
          <p:cNvPr id="43" name="Oval 42"/>
          <p:cNvSpPr/>
          <p:nvPr/>
        </p:nvSpPr>
        <p:spPr>
          <a:xfrm>
            <a:off x="92508" y="4413962"/>
            <a:ext cx="1215401" cy="55343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Aumentar la </a:t>
            </a:r>
            <a:r>
              <a:rPr lang="es-ES_tradnl" sz="800" dirty="0" err="1" smtClean="0"/>
              <a:t>ocupabilidad</a:t>
            </a:r>
            <a:r>
              <a:rPr lang="es-ES_tradnl" sz="800" dirty="0" smtClean="0"/>
              <a:t> de atenciones hospitalarias</a:t>
            </a:r>
            <a:endParaRPr lang="es-ES_tradnl" sz="800" dirty="0"/>
          </a:p>
        </p:txBody>
      </p:sp>
      <p:sp>
        <p:nvSpPr>
          <p:cNvPr id="44" name="Oval 43"/>
          <p:cNvSpPr/>
          <p:nvPr/>
        </p:nvSpPr>
        <p:spPr>
          <a:xfrm>
            <a:off x="1395173" y="5904907"/>
            <a:ext cx="1913148" cy="274058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Desarrollar capacidad de investigación y desarrollo</a:t>
            </a:r>
            <a:endParaRPr lang="es-ES_tradnl" sz="800" dirty="0"/>
          </a:p>
        </p:txBody>
      </p:sp>
      <p:sp>
        <p:nvSpPr>
          <p:cNvPr id="45" name="Oval 44"/>
          <p:cNvSpPr/>
          <p:nvPr/>
        </p:nvSpPr>
        <p:spPr>
          <a:xfrm>
            <a:off x="1382711" y="6633211"/>
            <a:ext cx="1842427" cy="189539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Capacitaciones </a:t>
            </a:r>
            <a:r>
              <a:rPr lang="es-ES_tradnl" sz="800" smtClean="0"/>
              <a:t>y seminarios</a:t>
            </a:r>
            <a:endParaRPr lang="es-ES_tradnl" sz="800" dirty="0"/>
          </a:p>
        </p:txBody>
      </p:sp>
      <p:sp>
        <p:nvSpPr>
          <p:cNvPr id="47" name="Oval 46"/>
          <p:cNvSpPr/>
          <p:nvPr/>
        </p:nvSpPr>
        <p:spPr>
          <a:xfrm>
            <a:off x="1219121" y="6312764"/>
            <a:ext cx="1728848" cy="252025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Intercomunicación clara entre especialidades</a:t>
            </a:r>
            <a:endParaRPr lang="es-ES_tradnl" sz="800" dirty="0"/>
          </a:p>
        </p:txBody>
      </p:sp>
      <p:sp>
        <p:nvSpPr>
          <p:cNvPr id="48" name="Oval 47"/>
          <p:cNvSpPr/>
          <p:nvPr/>
        </p:nvSpPr>
        <p:spPr>
          <a:xfrm>
            <a:off x="80947" y="6424110"/>
            <a:ext cx="1098085" cy="312564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smtClean="0"/>
              <a:t>Equipos tecnológicos</a:t>
            </a:r>
            <a:endParaRPr lang="es-ES_tradnl" sz="800" dirty="0"/>
          </a:p>
        </p:txBody>
      </p:sp>
      <p:cxnSp>
        <p:nvCxnSpPr>
          <p:cNvPr id="49" name="Curved Connector 48"/>
          <p:cNvCxnSpPr>
            <a:endCxn id="47" idx="3"/>
          </p:cNvCxnSpPr>
          <p:nvPr/>
        </p:nvCxnSpPr>
        <p:spPr>
          <a:xfrm flipV="1">
            <a:off x="1202866" y="6527881"/>
            <a:ext cx="269439" cy="681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44" idx="5"/>
          </p:cNvCxnSpPr>
          <p:nvPr/>
        </p:nvCxnSpPr>
        <p:spPr>
          <a:xfrm rot="16200000" flipV="1">
            <a:off x="2847576" y="6319401"/>
            <a:ext cx="565580" cy="2044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7" idx="7"/>
            <a:endCxn id="44" idx="4"/>
          </p:cNvCxnSpPr>
          <p:nvPr/>
        </p:nvCxnSpPr>
        <p:spPr>
          <a:xfrm rot="16200000" flipV="1">
            <a:off x="2437913" y="6092800"/>
            <a:ext cx="170707" cy="3430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4" idx="0"/>
            <a:endCxn id="41" idx="4"/>
          </p:cNvCxnSpPr>
          <p:nvPr/>
        </p:nvCxnSpPr>
        <p:spPr>
          <a:xfrm rot="16200000" flipV="1">
            <a:off x="2170723" y="5723882"/>
            <a:ext cx="172079" cy="189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43" idx="7"/>
            <a:endCxn id="39" idx="2"/>
          </p:cNvCxnSpPr>
          <p:nvPr/>
        </p:nvCxnSpPr>
        <p:spPr>
          <a:xfrm rot="5400000" flipH="1" flipV="1">
            <a:off x="1105259" y="4282293"/>
            <a:ext cx="237376" cy="1880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42" idx="7"/>
            <a:endCxn id="39" idx="6"/>
          </p:cNvCxnSpPr>
          <p:nvPr/>
        </p:nvCxnSpPr>
        <p:spPr>
          <a:xfrm rot="16200000" flipV="1">
            <a:off x="2636096" y="4244440"/>
            <a:ext cx="303927" cy="3303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40" idx="7"/>
            <a:endCxn id="39" idx="3"/>
          </p:cNvCxnSpPr>
          <p:nvPr/>
        </p:nvCxnSpPr>
        <p:spPr>
          <a:xfrm rot="5400000" flipH="1" flipV="1">
            <a:off x="784398" y="4618422"/>
            <a:ext cx="980540" cy="4688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1" idx="7"/>
            <a:endCxn id="42" idx="5"/>
          </p:cNvCxnSpPr>
          <p:nvPr/>
        </p:nvCxnSpPr>
        <p:spPr>
          <a:xfrm rot="5400000" flipH="1" flipV="1">
            <a:off x="2772071" y="5109975"/>
            <a:ext cx="238726" cy="1235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44" idx="2"/>
            <a:endCxn id="40" idx="5"/>
          </p:cNvCxnSpPr>
          <p:nvPr/>
        </p:nvCxnSpPr>
        <p:spPr>
          <a:xfrm rot="10800000">
            <a:off x="1040259" y="5606044"/>
            <a:ext cx="354915" cy="4358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39" idx="0"/>
            <a:endCxn id="16" idx="6"/>
          </p:cNvCxnSpPr>
          <p:nvPr/>
        </p:nvCxnSpPr>
        <p:spPr>
          <a:xfrm rot="16200000" flipV="1">
            <a:off x="1506710" y="3645513"/>
            <a:ext cx="624931" cy="3025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39" idx="7"/>
            <a:endCxn id="17" idx="4"/>
          </p:cNvCxnSpPr>
          <p:nvPr/>
        </p:nvCxnSpPr>
        <p:spPr>
          <a:xfrm rot="5400000" flipH="1" flipV="1">
            <a:off x="2053891" y="3706109"/>
            <a:ext cx="824504" cy="686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39" idx="1"/>
            <a:endCxn id="15" idx="3"/>
          </p:cNvCxnSpPr>
          <p:nvPr/>
        </p:nvCxnSpPr>
        <p:spPr>
          <a:xfrm rot="16200000" flipV="1">
            <a:off x="436487" y="3080112"/>
            <a:ext cx="1005558" cy="1139627"/>
          </a:xfrm>
          <a:prstGeom prst="curvedConnector3">
            <a:avLst>
              <a:gd name="adj1" fmla="val 33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22409"/>
              </p:ext>
            </p:extLst>
          </p:nvPr>
        </p:nvGraphicFramePr>
        <p:xfrm>
          <a:off x="5811365" y="2"/>
          <a:ext cx="3144376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6"/>
                <a:gridCol w="820270"/>
              </a:tblGrid>
              <a:tr h="394452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ysClr val="windowText" lastClr="000000"/>
                          </a:solidFill>
                        </a:rPr>
                        <a:t>Cuadro de Mando Integral</a:t>
                      </a:r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69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600" dirty="0" smtClean="0"/>
                        <a:t>Indicador</a:t>
                      </a:r>
                      <a:endParaRPr lang="es-ES_tradnl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600" dirty="0" smtClean="0"/>
                        <a:t>Meta</a:t>
                      </a:r>
                      <a:endParaRPr lang="es-ES_tradnl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8898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Ingresos por atenciones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Costos financieros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Margen de ganancia con respecto al mes anterior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5%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027229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Mejorar la tasa de satisfacción de los pacientes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Disminuir la tasa de quejas de los pacientes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Tener una alta tasa de eficacia</a:t>
                      </a:r>
                      <a:r>
                        <a:rPr lang="es-ES_tradnl" sz="1200" baseline="0" dirty="0" smtClean="0"/>
                        <a:t> de atenciones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baseline="0" dirty="0" smtClean="0"/>
                        <a:t>Tener índice mínimo de participaciones médicas a nivel nacional (publicaciones anuales) 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100%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90%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770256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Disminución de bloqueos por inasistencias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Disminución de deserciones</a:t>
                      </a:r>
                      <a:r>
                        <a:rPr lang="es-ES_tradnl" sz="1200" baseline="0" dirty="0" smtClean="0"/>
                        <a:t> de citas programadas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Disminuir deserción de pacientes programados para un cirugía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Disminuir deserción de citas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5%</a:t>
                      </a:r>
                      <a:endParaRPr lang="es-ES_tradnl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78143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dirty="0" smtClean="0"/>
                        <a:t>% personal</a:t>
                      </a:r>
                      <a:r>
                        <a:rPr lang="es-ES_tradnl" sz="1100" baseline="0" dirty="0" smtClean="0"/>
                        <a:t> capacitados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Médicos colegiados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Automatización de tramites documentarios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Capacidades de liderazgo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90%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80%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80%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90%</a:t>
                      </a:r>
                      <a:endParaRPr lang="es-ES_tradnl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917353"/>
              </p:ext>
            </p:extLst>
          </p:nvPr>
        </p:nvGraphicFramePr>
        <p:xfrm>
          <a:off x="9049748" y="-35247"/>
          <a:ext cx="2906286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176"/>
                <a:gridCol w="1134110"/>
              </a:tblGrid>
              <a:tr h="388027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ysClr val="windowText" lastClr="000000"/>
                          </a:solidFill>
                        </a:rPr>
                        <a:t>Plan de acción</a:t>
                      </a:r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59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400" dirty="0" smtClean="0"/>
                        <a:t>Iniciativa</a:t>
                      </a:r>
                      <a:endParaRPr lang="es-ES_tradnl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400" dirty="0" smtClean="0"/>
                        <a:t>Presupuesto</a:t>
                      </a:r>
                      <a:endParaRPr lang="es-ES_tradnl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2302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05914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Calidad</a:t>
                      </a:r>
                      <a:r>
                        <a:rPr lang="es-ES_tradnl" sz="1200" baseline="0" dirty="0" smtClean="0"/>
                        <a:t> Total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Implementación de CRM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endParaRPr lang="es-ES_tradnl" sz="1200" dirty="0" smtClean="0"/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Implementación de un BI sobre los datos del ERP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$35,000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$48,000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$30,000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741421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Sistema de automatización de tramites documentarios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endParaRPr lang="es-ES_tradnl" sz="1200" dirty="0" smtClean="0"/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Programa de reacción de incidencias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$25,000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$10,000</a:t>
                      </a:r>
                      <a:endParaRPr lang="es-ES_tradnl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60582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Compra de Equipos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Programa de estandarización comunicaciones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Formación profesional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$50,000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$20,000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$30,000</a:t>
                      </a:r>
                      <a:endParaRPr lang="es-ES_tradnl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67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074" y="1756229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--------------------------------------------------------------------------</a:t>
            </a:r>
            <a:endParaRPr lang="es-ES_tradnl" dirty="0"/>
          </a:p>
        </p:txBody>
      </p:sp>
      <p:sp>
        <p:nvSpPr>
          <p:cNvPr id="4" name="TextBox 3"/>
          <p:cNvSpPr txBox="1"/>
          <p:nvPr/>
        </p:nvSpPr>
        <p:spPr>
          <a:xfrm>
            <a:off x="305075" y="3835400"/>
            <a:ext cx="533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-------------------------------------------------------------------------</a:t>
            </a:r>
            <a:endParaRPr lang="es-ES_tradnl" dirty="0"/>
          </a:p>
        </p:txBody>
      </p:sp>
      <p:sp>
        <p:nvSpPr>
          <p:cNvPr id="5" name="TextBox 4"/>
          <p:cNvSpPr txBox="1"/>
          <p:nvPr/>
        </p:nvSpPr>
        <p:spPr>
          <a:xfrm>
            <a:off x="305076" y="556622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------------------------------------------------------------------------</a:t>
            </a:r>
            <a:endParaRPr lang="es-ES_tradnl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85458"/>
              </p:ext>
            </p:extLst>
          </p:nvPr>
        </p:nvGraphicFramePr>
        <p:xfrm>
          <a:off x="26895" y="2"/>
          <a:ext cx="5647765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424"/>
                <a:gridCol w="2326341"/>
              </a:tblGrid>
              <a:tr h="401453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ysClr val="windowText" lastClr="000000"/>
                          </a:solidFill>
                        </a:rPr>
                        <a:t>Mapa</a:t>
                      </a:r>
                      <a:r>
                        <a:rPr lang="es-ES_tradnl" baseline="0" dirty="0" smtClean="0">
                          <a:solidFill>
                            <a:sysClr val="windowText" lastClr="000000"/>
                          </a:solidFill>
                        </a:rPr>
                        <a:t> estratégico</a:t>
                      </a:r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649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600" dirty="0" smtClean="0"/>
                        <a:t>Procesos y</a:t>
                      </a:r>
                      <a:r>
                        <a:rPr lang="es-ES_tradnl" sz="1600" baseline="0" dirty="0" smtClean="0"/>
                        <a:t> temas</a:t>
                      </a:r>
                      <a:endParaRPr lang="es-ES_tradnl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600" dirty="0" smtClean="0"/>
                        <a:t>Objetivos</a:t>
                      </a:r>
                      <a:endParaRPr lang="es-ES_tradnl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6983"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Perspectiva</a:t>
                      </a:r>
                    </a:p>
                    <a:p>
                      <a:r>
                        <a:rPr lang="es-ES_tradnl" sz="1200" dirty="0" smtClean="0"/>
                        <a:t>Financiera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Rentabilidad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Incremento exponencial Ingresos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Más atenciones especializadas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063212"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Perspectiva</a:t>
                      </a:r>
                    </a:p>
                    <a:p>
                      <a:r>
                        <a:rPr lang="es-ES_tradnl" sz="1200" dirty="0" smtClean="0"/>
                        <a:t>Del cliente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el prestigio de</a:t>
                      </a:r>
                      <a:r>
                        <a:rPr lang="es-ES_tradnl" sz="1200" baseline="0" dirty="0" smtClean="0"/>
                        <a:t> la clínica</a:t>
                      </a:r>
                      <a:endParaRPr lang="es-ES_tradnl" sz="1200" dirty="0" smtClean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la satisfacción de los pacientes atendidos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Tener una atención confiable y a tiempo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Tratar enfermedades de especializadas, no comunes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801678"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Perspectiva</a:t>
                      </a:r>
                    </a:p>
                    <a:p>
                      <a:r>
                        <a:rPr lang="es-ES_tradnl" sz="1200" dirty="0" smtClean="0"/>
                        <a:t>interna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tiempos de colas de espera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en la gestión hospitalaria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en el cumplimiento de atenciones ambulatorias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Desarrollar capacidades de identificación de necesidades de los pacientes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89724"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Perspectiva</a:t>
                      </a:r>
                    </a:p>
                    <a:p>
                      <a:r>
                        <a:rPr lang="es-ES_tradnl" sz="1100" dirty="0" smtClean="0"/>
                        <a:t>De aprendizaje</a:t>
                      </a:r>
                    </a:p>
                    <a:p>
                      <a:r>
                        <a:rPr lang="es-ES_tradnl" sz="1100" dirty="0" smtClean="0"/>
                        <a:t>Y conocimiento</a:t>
                      </a:r>
                      <a:endParaRPr lang="es-ES_tradnl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Desarrollar capacidad de investigación y desarrollo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Mejorar la comunicación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s-ES_tradnl" sz="1200" dirty="0" smtClean="0"/>
                        <a:t>Dar más capacitaciones y seminarios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1085850" y="1053546"/>
            <a:ext cx="1657350" cy="246617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Mejorar la rentabilidad en trimestres</a:t>
            </a:r>
            <a:endParaRPr lang="es-ES_tradnl" sz="800" dirty="0"/>
          </a:p>
        </p:txBody>
      </p:sp>
      <p:sp>
        <p:nvSpPr>
          <p:cNvPr id="13" name="Oval 12"/>
          <p:cNvSpPr/>
          <p:nvPr/>
        </p:nvSpPr>
        <p:spPr>
          <a:xfrm>
            <a:off x="62980" y="1401927"/>
            <a:ext cx="1185863" cy="47332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Aumentar rentabilidad de atención hospitalaria</a:t>
            </a:r>
            <a:endParaRPr lang="es-ES_tradnl" sz="800" dirty="0"/>
          </a:p>
        </p:txBody>
      </p:sp>
      <p:sp>
        <p:nvSpPr>
          <p:cNvPr id="14" name="Oval 13"/>
          <p:cNvSpPr/>
          <p:nvPr/>
        </p:nvSpPr>
        <p:spPr>
          <a:xfrm>
            <a:off x="1557337" y="1425214"/>
            <a:ext cx="1185863" cy="47332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Aumentar rentabilidad de atención ambulatoria</a:t>
            </a:r>
            <a:endParaRPr lang="es-ES_tradnl" sz="800" dirty="0"/>
          </a:p>
        </p:txBody>
      </p:sp>
      <p:sp>
        <p:nvSpPr>
          <p:cNvPr id="15" name="Oval 14"/>
          <p:cNvSpPr/>
          <p:nvPr/>
        </p:nvSpPr>
        <p:spPr>
          <a:xfrm>
            <a:off x="236006" y="2743141"/>
            <a:ext cx="911228" cy="47332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Atención confiable y </a:t>
            </a:r>
            <a:r>
              <a:rPr lang="es-ES_tradnl" sz="800" smtClean="0"/>
              <a:t>a tiempo</a:t>
            </a:r>
            <a:endParaRPr lang="es-ES_tradnl" sz="800" dirty="0"/>
          </a:p>
        </p:txBody>
      </p:sp>
      <p:sp>
        <p:nvSpPr>
          <p:cNvPr id="16" name="Oval 15"/>
          <p:cNvSpPr/>
          <p:nvPr/>
        </p:nvSpPr>
        <p:spPr>
          <a:xfrm>
            <a:off x="756683" y="3247649"/>
            <a:ext cx="911228" cy="47332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smtClean="0"/>
              <a:t>Tratamieto</a:t>
            </a:r>
            <a:r>
              <a:rPr lang="es-ES_tradnl" sz="800" dirty="0" smtClean="0"/>
              <a:t> de última tecnología</a:t>
            </a:r>
            <a:endParaRPr lang="es-ES_tradnl" sz="800" dirty="0"/>
          </a:p>
        </p:txBody>
      </p:sp>
      <p:sp>
        <p:nvSpPr>
          <p:cNvPr id="17" name="Oval 16"/>
          <p:cNvSpPr/>
          <p:nvPr/>
        </p:nvSpPr>
        <p:spPr>
          <a:xfrm>
            <a:off x="1848025" y="2810709"/>
            <a:ext cx="1304924" cy="517492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smtClean="0"/>
              <a:t>Prestigio en as  </a:t>
            </a:r>
            <a:r>
              <a:rPr lang="es-ES_tradnl" sz="800" dirty="0" smtClean="0"/>
              <a:t>especialidades</a:t>
            </a:r>
            <a:endParaRPr lang="es-ES_tradnl" sz="800" dirty="0"/>
          </a:p>
        </p:txBody>
      </p:sp>
      <p:sp>
        <p:nvSpPr>
          <p:cNvPr id="18" name="Oval 17"/>
          <p:cNvSpPr/>
          <p:nvPr/>
        </p:nvSpPr>
        <p:spPr>
          <a:xfrm>
            <a:off x="1239040" y="2271198"/>
            <a:ext cx="911228" cy="47332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Servicio de Calidad</a:t>
            </a:r>
            <a:endParaRPr lang="es-ES_tradnl" sz="800" dirty="0"/>
          </a:p>
        </p:txBody>
      </p:sp>
      <p:cxnSp>
        <p:nvCxnSpPr>
          <p:cNvPr id="19" name="Curved Connector 18"/>
          <p:cNvCxnSpPr>
            <a:stCxn id="16" idx="0"/>
            <a:endCxn id="18" idx="3"/>
          </p:cNvCxnSpPr>
          <p:nvPr/>
        </p:nvCxnSpPr>
        <p:spPr>
          <a:xfrm rot="5400000" flipH="1" flipV="1">
            <a:off x="1006169" y="2881333"/>
            <a:ext cx="572445" cy="1601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8" idx="7"/>
            <a:endCxn id="14" idx="4"/>
          </p:cNvCxnSpPr>
          <p:nvPr/>
        </p:nvCxnSpPr>
        <p:spPr>
          <a:xfrm rot="5400000" flipH="1" flipV="1">
            <a:off x="1862556" y="2052803"/>
            <a:ext cx="441978" cy="133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7" idx="0"/>
            <a:endCxn id="18" idx="6"/>
          </p:cNvCxnSpPr>
          <p:nvPr/>
        </p:nvCxnSpPr>
        <p:spPr>
          <a:xfrm rot="16200000" flipV="1">
            <a:off x="2173954" y="2484175"/>
            <a:ext cx="302849" cy="3502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5" idx="7"/>
            <a:endCxn id="18" idx="2"/>
          </p:cNvCxnSpPr>
          <p:nvPr/>
        </p:nvCxnSpPr>
        <p:spPr>
          <a:xfrm rot="5400000" flipH="1" flipV="1">
            <a:off x="974115" y="2547533"/>
            <a:ext cx="304598" cy="2252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8" idx="0"/>
            <a:endCxn id="13" idx="5"/>
          </p:cNvCxnSpPr>
          <p:nvPr/>
        </p:nvCxnSpPr>
        <p:spPr>
          <a:xfrm rot="16200000" flipV="1">
            <a:off x="1152284" y="1728827"/>
            <a:ext cx="465265" cy="6194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4" idx="7"/>
            <a:endCxn id="12" idx="5"/>
          </p:cNvCxnSpPr>
          <p:nvPr/>
        </p:nvCxnSpPr>
        <p:spPr>
          <a:xfrm rot="16200000" flipV="1">
            <a:off x="2419769" y="1344765"/>
            <a:ext cx="230484" cy="690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3" idx="6"/>
            <a:endCxn id="12" idx="3"/>
          </p:cNvCxnSpPr>
          <p:nvPr/>
        </p:nvCxnSpPr>
        <p:spPr>
          <a:xfrm flipV="1">
            <a:off x="1248843" y="1264047"/>
            <a:ext cx="79720" cy="3745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317977" y="4109242"/>
            <a:ext cx="1304924" cy="296783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Servicio eficaz y eficiente</a:t>
            </a:r>
            <a:endParaRPr lang="es-ES_tradnl" sz="800" dirty="0"/>
          </a:p>
        </p:txBody>
      </p:sp>
      <p:sp>
        <p:nvSpPr>
          <p:cNvPr id="40" name="Oval 39"/>
          <p:cNvSpPr/>
          <p:nvPr/>
        </p:nvSpPr>
        <p:spPr>
          <a:xfrm>
            <a:off x="92508" y="5288645"/>
            <a:ext cx="1110358" cy="371855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Estandarizar tiempos de atención</a:t>
            </a:r>
            <a:endParaRPr lang="es-ES_tradnl" sz="800" dirty="0"/>
          </a:p>
        </p:txBody>
      </p:sp>
      <p:sp>
        <p:nvSpPr>
          <p:cNvPr id="41" name="Oval 40"/>
          <p:cNvSpPr/>
          <p:nvPr/>
        </p:nvSpPr>
        <p:spPr>
          <a:xfrm>
            <a:off x="1217258" y="5215336"/>
            <a:ext cx="1889036" cy="517492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Desarrollar capacidades de identificación de necesidades de pacientes</a:t>
            </a:r>
            <a:endParaRPr lang="es-ES_tradnl" sz="800" dirty="0"/>
          </a:p>
        </p:txBody>
      </p:sp>
      <p:sp>
        <p:nvSpPr>
          <p:cNvPr id="42" name="Oval 41"/>
          <p:cNvSpPr/>
          <p:nvPr/>
        </p:nvSpPr>
        <p:spPr>
          <a:xfrm>
            <a:off x="1667911" y="4459906"/>
            <a:ext cx="1505830" cy="694144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Mejorar la Eficiencia de procesos de internamiento y entrega </a:t>
            </a:r>
            <a:r>
              <a:rPr lang="es-ES_tradnl" sz="800" smtClean="0"/>
              <a:t>de fármacos</a:t>
            </a:r>
            <a:endParaRPr lang="es-ES_tradnl" sz="800" dirty="0"/>
          </a:p>
        </p:txBody>
      </p:sp>
      <p:sp>
        <p:nvSpPr>
          <p:cNvPr id="43" name="Oval 42"/>
          <p:cNvSpPr/>
          <p:nvPr/>
        </p:nvSpPr>
        <p:spPr>
          <a:xfrm>
            <a:off x="92508" y="4413962"/>
            <a:ext cx="1215401" cy="553430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Aumentar la </a:t>
            </a:r>
            <a:r>
              <a:rPr lang="es-ES_tradnl" sz="800" dirty="0" err="1" smtClean="0"/>
              <a:t>ocupabilidad</a:t>
            </a:r>
            <a:r>
              <a:rPr lang="es-ES_tradnl" sz="800" dirty="0" smtClean="0"/>
              <a:t> de atenciones hospitalarias</a:t>
            </a:r>
            <a:endParaRPr lang="es-ES_tradnl" sz="800" dirty="0"/>
          </a:p>
        </p:txBody>
      </p:sp>
      <p:sp>
        <p:nvSpPr>
          <p:cNvPr id="44" name="Oval 43"/>
          <p:cNvSpPr/>
          <p:nvPr/>
        </p:nvSpPr>
        <p:spPr>
          <a:xfrm>
            <a:off x="1395173" y="5904907"/>
            <a:ext cx="1913148" cy="274058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Desarrollar capacidad de investigación y desarrollo</a:t>
            </a:r>
            <a:endParaRPr lang="es-ES_tradnl" sz="800" dirty="0"/>
          </a:p>
        </p:txBody>
      </p:sp>
      <p:sp>
        <p:nvSpPr>
          <p:cNvPr id="45" name="Oval 44"/>
          <p:cNvSpPr/>
          <p:nvPr/>
        </p:nvSpPr>
        <p:spPr>
          <a:xfrm>
            <a:off x="1382711" y="6633211"/>
            <a:ext cx="1842427" cy="189539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Capacitaciones </a:t>
            </a:r>
            <a:r>
              <a:rPr lang="es-ES_tradnl" sz="800" smtClean="0"/>
              <a:t>y seminarios</a:t>
            </a:r>
            <a:endParaRPr lang="es-ES_tradnl" sz="800" dirty="0"/>
          </a:p>
        </p:txBody>
      </p:sp>
      <p:sp>
        <p:nvSpPr>
          <p:cNvPr id="47" name="Oval 46"/>
          <p:cNvSpPr/>
          <p:nvPr/>
        </p:nvSpPr>
        <p:spPr>
          <a:xfrm>
            <a:off x="1219121" y="6312764"/>
            <a:ext cx="1728848" cy="252025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dirty="0" smtClean="0"/>
              <a:t>Intercomunicación clara entre especialidades</a:t>
            </a:r>
            <a:endParaRPr lang="es-ES_tradnl" sz="800" dirty="0"/>
          </a:p>
        </p:txBody>
      </p:sp>
      <p:sp>
        <p:nvSpPr>
          <p:cNvPr id="48" name="Oval 47"/>
          <p:cNvSpPr/>
          <p:nvPr/>
        </p:nvSpPr>
        <p:spPr>
          <a:xfrm>
            <a:off x="80947" y="6424110"/>
            <a:ext cx="1098085" cy="312564"/>
          </a:xfrm>
          <a:prstGeom prst="ellipse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800" smtClean="0"/>
              <a:t>Equipos tecnológicos</a:t>
            </a:r>
            <a:endParaRPr lang="es-ES_tradnl" sz="800" dirty="0"/>
          </a:p>
        </p:txBody>
      </p:sp>
      <p:cxnSp>
        <p:nvCxnSpPr>
          <p:cNvPr id="49" name="Curved Connector 48"/>
          <p:cNvCxnSpPr>
            <a:endCxn id="47" idx="3"/>
          </p:cNvCxnSpPr>
          <p:nvPr/>
        </p:nvCxnSpPr>
        <p:spPr>
          <a:xfrm flipV="1">
            <a:off x="1202866" y="6527881"/>
            <a:ext cx="269439" cy="681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endCxn id="44" idx="5"/>
          </p:cNvCxnSpPr>
          <p:nvPr/>
        </p:nvCxnSpPr>
        <p:spPr>
          <a:xfrm rot="16200000" flipV="1">
            <a:off x="2847576" y="6319401"/>
            <a:ext cx="565580" cy="2044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7" idx="7"/>
            <a:endCxn id="44" idx="4"/>
          </p:cNvCxnSpPr>
          <p:nvPr/>
        </p:nvCxnSpPr>
        <p:spPr>
          <a:xfrm rot="16200000" flipV="1">
            <a:off x="2437913" y="6092800"/>
            <a:ext cx="170707" cy="3430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4" idx="0"/>
            <a:endCxn id="41" idx="4"/>
          </p:cNvCxnSpPr>
          <p:nvPr/>
        </p:nvCxnSpPr>
        <p:spPr>
          <a:xfrm rot="16200000" flipV="1">
            <a:off x="2170723" y="5723882"/>
            <a:ext cx="172079" cy="189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43" idx="7"/>
            <a:endCxn id="39" idx="2"/>
          </p:cNvCxnSpPr>
          <p:nvPr/>
        </p:nvCxnSpPr>
        <p:spPr>
          <a:xfrm rot="5400000" flipH="1" flipV="1">
            <a:off x="1105259" y="4282293"/>
            <a:ext cx="237376" cy="1880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42" idx="7"/>
            <a:endCxn id="39" idx="6"/>
          </p:cNvCxnSpPr>
          <p:nvPr/>
        </p:nvCxnSpPr>
        <p:spPr>
          <a:xfrm rot="16200000" flipV="1">
            <a:off x="2636096" y="4244440"/>
            <a:ext cx="303927" cy="3303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40" idx="7"/>
            <a:endCxn id="39" idx="3"/>
          </p:cNvCxnSpPr>
          <p:nvPr/>
        </p:nvCxnSpPr>
        <p:spPr>
          <a:xfrm rot="5400000" flipH="1" flipV="1">
            <a:off x="784398" y="4618422"/>
            <a:ext cx="980540" cy="4688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1" idx="7"/>
            <a:endCxn id="42" idx="5"/>
          </p:cNvCxnSpPr>
          <p:nvPr/>
        </p:nvCxnSpPr>
        <p:spPr>
          <a:xfrm rot="5400000" flipH="1" flipV="1">
            <a:off x="2772071" y="5109975"/>
            <a:ext cx="238726" cy="1235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44" idx="2"/>
            <a:endCxn id="40" idx="5"/>
          </p:cNvCxnSpPr>
          <p:nvPr/>
        </p:nvCxnSpPr>
        <p:spPr>
          <a:xfrm rot="10800000">
            <a:off x="1040259" y="5606044"/>
            <a:ext cx="354915" cy="4358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39" idx="0"/>
            <a:endCxn id="16" idx="6"/>
          </p:cNvCxnSpPr>
          <p:nvPr/>
        </p:nvCxnSpPr>
        <p:spPr>
          <a:xfrm rot="16200000" flipV="1">
            <a:off x="1506710" y="3645513"/>
            <a:ext cx="624931" cy="3025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39" idx="7"/>
            <a:endCxn id="17" idx="4"/>
          </p:cNvCxnSpPr>
          <p:nvPr/>
        </p:nvCxnSpPr>
        <p:spPr>
          <a:xfrm rot="5400000" flipH="1" flipV="1">
            <a:off x="2053891" y="3706109"/>
            <a:ext cx="824504" cy="686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39" idx="1"/>
            <a:endCxn id="15" idx="3"/>
          </p:cNvCxnSpPr>
          <p:nvPr/>
        </p:nvCxnSpPr>
        <p:spPr>
          <a:xfrm rot="16200000" flipV="1">
            <a:off x="436487" y="3080112"/>
            <a:ext cx="1005558" cy="1139627"/>
          </a:xfrm>
          <a:prstGeom prst="curvedConnector3">
            <a:avLst>
              <a:gd name="adj1" fmla="val 33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16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9464" y="1668503"/>
            <a:ext cx="26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-----------------------------------</a:t>
            </a:r>
            <a:endParaRPr lang="es-ES_tradnl" dirty="0"/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90298"/>
              </p:ext>
            </p:extLst>
          </p:nvPr>
        </p:nvGraphicFramePr>
        <p:xfrm>
          <a:off x="3753965" y="2"/>
          <a:ext cx="3144376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6"/>
                <a:gridCol w="820270"/>
              </a:tblGrid>
              <a:tr h="394452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ysClr val="windowText" lastClr="000000"/>
                          </a:solidFill>
                        </a:rPr>
                        <a:t>Cuadro de Mando Integral</a:t>
                      </a:r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69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600" dirty="0" smtClean="0"/>
                        <a:t>Indicador</a:t>
                      </a:r>
                      <a:endParaRPr lang="es-ES_tradnl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600" dirty="0" smtClean="0"/>
                        <a:t>Meta</a:t>
                      </a:r>
                      <a:endParaRPr lang="es-ES_tradnl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8898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Ingresos por atenciones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Costos financieros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Margen de ganancia con respecto al mes anterior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5%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027229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Mejorar la tasa de satisfacción de los pacientes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Disminuir la tasa de quejas de los pacientes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Tener una alta tasa de eficacia</a:t>
                      </a:r>
                      <a:r>
                        <a:rPr lang="es-ES_tradnl" sz="1200" baseline="0" dirty="0" smtClean="0"/>
                        <a:t> de atenciones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baseline="0" dirty="0" smtClean="0"/>
                        <a:t>Tener índice mínimo de participaciones médicas a nivel nacional (publicaciones anuales) 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100%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90%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770256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Disminución de bloqueos por inasistencias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Disminución de deserciones</a:t>
                      </a:r>
                      <a:r>
                        <a:rPr lang="es-ES_tradnl" sz="1200" baseline="0" dirty="0" smtClean="0"/>
                        <a:t> de citas programadas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Disminuir deserción de pacientes programados para un cirugía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Disminuir deserción de citas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5%</a:t>
                      </a:r>
                      <a:endParaRPr lang="es-ES_tradnl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78143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dirty="0" smtClean="0"/>
                        <a:t>% personal</a:t>
                      </a:r>
                      <a:r>
                        <a:rPr lang="es-ES_tradnl" sz="1100" baseline="0" dirty="0" smtClean="0"/>
                        <a:t> capacitados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Médicos colegiados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Automatización de tramites documentarios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Capacidades de liderazgo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90%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80%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80%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90%</a:t>
                      </a:r>
                      <a:endParaRPr lang="es-ES_tradnl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001617" y="5453954"/>
            <a:ext cx="26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-----------------------------------</a:t>
            </a:r>
            <a:endParaRPr lang="es-ES_tradnl" dirty="0"/>
          </a:p>
        </p:txBody>
      </p:sp>
      <p:sp>
        <p:nvSpPr>
          <p:cNvPr id="50" name="TextBox 49"/>
          <p:cNvSpPr txBox="1"/>
          <p:nvPr/>
        </p:nvSpPr>
        <p:spPr>
          <a:xfrm>
            <a:off x="4001617" y="3785453"/>
            <a:ext cx="26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-----------------------------------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6097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1839" y="1567970"/>
            <a:ext cx="24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-------------------------------</a:t>
            </a:r>
            <a:endParaRPr lang="es-ES_tradnl" dirty="0"/>
          </a:p>
        </p:txBody>
      </p: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917353"/>
              </p:ext>
            </p:extLst>
          </p:nvPr>
        </p:nvGraphicFramePr>
        <p:xfrm>
          <a:off x="9049748" y="-35247"/>
          <a:ext cx="2906286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176"/>
                <a:gridCol w="1134110"/>
              </a:tblGrid>
              <a:tr h="388027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ysClr val="windowText" lastClr="000000"/>
                          </a:solidFill>
                        </a:rPr>
                        <a:t>Plan de acción</a:t>
                      </a:r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59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400" dirty="0" smtClean="0"/>
                        <a:t>Iniciativa</a:t>
                      </a:r>
                      <a:endParaRPr lang="es-ES_tradnl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400" dirty="0" smtClean="0"/>
                        <a:t>Presupuesto</a:t>
                      </a:r>
                      <a:endParaRPr lang="es-ES_tradnl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2302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05914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Calidad</a:t>
                      </a:r>
                      <a:r>
                        <a:rPr lang="es-ES_tradnl" sz="1200" baseline="0" dirty="0" smtClean="0"/>
                        <a:t> Total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Implementación de CRM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endParaRPr lang="es-ES_tradnl" sz="1200" dirty="0" smtClean="0"/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Implementación de un BI sobre los datos del ERP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$35,000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$48,000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$30,000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741421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Sistema de automatización de tramites documentarios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endParaRPr lang="es-ES_tradnl" sz="1200" dirty="0" smtClean="0"/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Programa de reacción de incidencias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$25,000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$10,000</a:t>
                      </a:r>
                      <a:endParaRPr lang="es-ES_tradnl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60582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Compra de Equipos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Programa de estandarización comunicaciones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Formación profesional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$50,000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$20,000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$30,000</a:t>
                      </a:r>
                      <a:endParaRPr lang="es-ES_tradnl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381838" y="3683641"/>
            <a:ext cx="24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-------------------------------</a:t>
            </a:r>
            <a:endParaRPr lang="es-ES_tradnl" dirty="0"/>
          </a:p>
        </p:txBody>
      </p:sp>
      <p:sp>
        <p:nvSpPr>
          <p:cNvPr id="50" name="TextBox 49"/>
          <p:cNvSpPr txBox="1"/>
          <p:nvPr/>
        </p:nvSpPr>
        <p:spPr>
          <a:xfrm>
            <a:off x="9477567" y="5471524"/>
            <a:ext cx="24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-------------------------------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346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931</Words>
  <Application>Microsoft Macintosh PowerPoint</Application>
  <PresentationFormat>Widescreen</PresentationFormat>
  <Paragraphs>291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2017-09-03T21:13:14Z</dcterms:created>
  <dcterms:modified xsi:type="dcterms:W3CDTF">2017-09-04T02:24:41Z</dcterms:modified>
</cp:coreProperties>
</file>