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1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1"/>
    <p:restoredTop sz="94668"/>
  </p:normalViewPr>
  <p:slideViewPr>
    <p:cSldViewPr snapToGrid="0" snapToObjects="1">
      <p:cViewPr>
        <p:scale>
          <a:sx n="94" d="100"/>
          <a:sy n="94" d="100"/>
        </p:scale>
        <p:origin x="-4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4E9D0-4A33-1F4C-BA72-A9F96E23D45E}" type="datetimeFigureOut">
              <a:rPr lang="es-ES_tradnl" smtClean="0"/>
              <a:t>3/11/17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1B881-0C8B-FB4C-ABC3-E8C5ED7ADC8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863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3/11/17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587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3/11/17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953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3/11/17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90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3/11/17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73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3/11/17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99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3/11/17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853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3/11/17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92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3/11/17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0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3/11/17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414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3/11/17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475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3/11/17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726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51B75-21DE-7946-86E7-31C972C91F3E}" type="datetimeFigureOut">
              <a:rPr lang="es-ES_tradnl" smtClean="0"/>
              <a:t>3/11/17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473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267043" y="1315950"/>
            <a:ext cx="11727067" cy="3637607"/>
            <a:chOff x="252529" y="2201322"/>
            <a:chExt cx="11727067" cy="3637607"/>
          </a:xfrm>
        </p:grpSpPr>
        <p:sp>
          <p:nvSpPr>
            <p:cNvPr id="22" name="Oval 21"/>
            <p:cNvSpPr/>
            <p:nvPr/>
          </p:nvSpPr>
          <p:spPr>
            <a:xfrm>
              <a:off x="9025824" y="2956834"/>
              <a:ext cx="2953772" cy="689818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smtClean="0"/>
                <a:t>Transacciones de </a:t>
              </a:r>
              <a:r>
                <a:rPr lang="es-ES_tradnl" sz="1200" smtClean="0"/>
                <a:t>departamentos almacenadas en ERP- SPRING</a:t>
              </a:r>
              <a:endParaRPr lang="es-ES_tradnl" sz="1200" dirty="0"/>
            </a:p>
          </p:txBody>
        </p:sp>
        <p:cxnSp>
          <p:nvCxnSpPr>
            <p:cNvPr id="30" name="Curved Connector 29"/>
            <p:cNvCxnSpPr>
              <a:stCxn id="22" idx="4"/>
            </p:cNvCxnSpPr>
            <p:nvPr/>
          </p:nvCxnSpPr>
          <p:spPr>
            <a:xfrm rot="5400000">
              <a:off x="8850306" y="2792596"/>
              <a:ext cx="798348" cy="250646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4215204" y="4075126"/>
              <a:ext cx="3706452" cy="167640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73956" y="4122026"/>
              <a:ext cx="34731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/>
                <a:t>Reportes financieros por clínica revisados por los jefes de áreas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99071" y="5111230"/>
              <a:ext cx="34731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/>
                <a:t>Reportes </a:t>
              </a:r>
              <a:r>
                <a:rPr lang="es-ES_tradnl" dirty="0" smtClean="0"/>
                <a:t>operativos de áreas/departamentos involucrados</a:t>
              </a:r>
              <a:endParaRPr lang="es-ES_tradnl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265564" y="4785190"/>
              <a:ext cx="0" cy="3275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6016600" y="4780427"/>
              <a:ext cx="0" cy="3275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6783362" y="4792497"/>
              <a:ext cx="0" cy="3275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9269812" y="5145946"/>
              <a:ext cx="1908318" cy="692983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smtClean="0"/>
                <a:t>Operaciones de Admisión, Cajas, Farmacias</a:t>
              </a:r>
              <a:endParaRPr lang="es-ES_tradnl" sz="1200" dirty="0"/>
            </a:p>
          </p:txBody>
        </p:sp>
        <p:cxnSp>
          <p:nvCxnSpPr>
            <p:cNvPr id="72" name="Curved Connector 71"/>
            <p:cNvCxnSpPr>
              <a:stCxn id="7" idx="3"/>
              <a:endCxn id="70" idx="1"/>
            </p:cNvCxnSpPr>
            <p:nvPr/>
          </p:nvCxnSpPr>
          <p:spPr>
            <a:xfrm>
              <a:off x="7921656" y="4913326"/>
              <a:ext cx="1627623" cy="33410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727773" y="3298370"/>
              <a:ext cx="0" cy="696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5713382" y="2462452"/>
              <a:ext cx="2511433" cy="692983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err="1" smtClean="0"/>
                <a:t>Sumarización</a:t>
              </a:r>
              <a:r>
                <a:rPr lang="es-ES_tradnl" sz="1200" dirty="0" smtClean="0"/>
                <a:t> financiera y directiva cada trimestre, los planes e iniciativas</a:t>
              </a:r>
              <a:endParaRPr lang="es-ES_tradnl" sz="1200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959487" y="2471734"/>
              <a:ext cx="2511433" cy="692983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smtClean="0"/>
                <a:t>Gestión de líneas de dirección (iniciativas y reacciones)</a:t>
              </a:r>
              <a:endParaRPr lang="es-ES_tradnl" sz="1200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H="1" flipV="1">
              <a:off x="4729162" y="3207982"/>
              <a:ext cx="22173" cy="835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1078974" y="3354082"/>
              <a:ext cx="2953772" cy="689818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smtClean="0"/>
                <a:t>Lecciones Aprendidas con gestión en la configuración (Trazabilidad)</a:t>
              </a:r>
              <a:endParaRPr lang="es-ES_tradnl" sz="1200" dirty="0"/>
            </a:p>
          </p:txBody>
        </p:sp>
        <p:cxnSp>
          <p:nvCxnSpPr>
            <p:cNvPr id="83" name="Curved Connector 82"/>
            <p:cNvCxnSpPr>
              <a:endCxn id="82" idx="4"/>
            </p:cNvCxnSpPr>
            <p:nvPr/>
          </p:nvCxnSpPr>
          <p:spPr>
            <a:xfrm rot="10800000">
              <a:off x="2555860" y="4043901"/>
              <a:ext cx="1504992" cy="40109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252529" y="5145946"/>
              <a:ext cx="3472464" cy="689818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smtClean="0"/>
                <a:t>Auto </a:t>
              </a:r>
              <a:r>
                <a:rPr lang="mr-IN" sz="1200" dirty="0" smtClean="0"/>
                <a:t>–</a:t>
              </a:r>
              <a:r>
                <a:rPr lang="es-ES_tradnl" sz="1200" dirty="0" smtClean="0"/>
                <a:t> Servicio entre los jefes de la misma líneas, Trabajando de manera colaborativa horizontalmente</a:t>
              </a:r>
              <a:endParaRPr lang="es-ES_tradnl" sz="1200" dirty="0"/>
            </a:p>
          </p:txBody>
        </p:sp>
        <p:cxnSp>
          <p:nvCxnSpPr>
            <p:cNvPr id="86" name="Curved Connector 85"/>
            <p:cNvCxnSpPr>
              <a:stCxn id="7" idx="1"/>
              <a:endCxn id="85" idx="7"/>
            </p:cNvCxnSpPr>
            <p:nvPr/>
          </p:nvCxnSpPr>
          <p:spPr>
            <a:xfrm rot="10800000" flipV="1">
              <a:off x="3216462" y="4913326"/>
              <a:ext cx="998742" cy="33364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231474" y="4756570"/>
              <a:ext cx="11512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smtClean="0"/>
                <a:t>Auto-servicio</a:t>
              </a:r>
              <a:endParaRPr lang="es-ES_tradnl" sz="140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291409" y="4325949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dirty="0" smtClean="0"/>
                <a:t>Análisis</a:t>
              </a:r>
              <a:endParaRPr lang="es-ES_tradnl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71441" y="2201322"/>
              <a:ext cx="1345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dirty="0" err="1" smtClean="0"/>
                <a:t>Gather</a:t>
              </a:r>
              <a:r>
                <a:rPr lang="es-ES_tradnl" sz="1400" dirty="0" smtClean="0"/>
                <a:t> - SANNA</a:t>
              </a:r>
              <a:endParaRPr lang="es-ES_tradnl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842649" y="3436336"/>
              <a:ext cx="8034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dirty="0" smtClean="0"/>
                <a:t>Varianza</a:t>
              </a:r>
              <a:endParaRPr lang="es-ES_tradnl" sz="14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515372" y="3994152"/>
              <a:ext cx="1233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dirty="0" smtClean="0"/>
                <a:t>Valores Reales</a:t>
              </a:r>
              <a:endParaRPr lang="es-ES_tradnl" sz="14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802368" y="3376639"/>
              <a:ext cx="660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dirty="0" smtClean="0"/>
                <a:t>Planes</a:t>
              </a:r>
              <a:endParaRPr lang="es-ES_tradnl" sz="14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550754" y="4638208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dirty="0" smtClean="0"/>
                <a:t>GAPS</a:t>
              </a:r>
              <a:endParaRPr lang="es-ES_trad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561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4933" y="1170807"/>
            <a:ext cx="11727067" cy="3637607"/>
            <a:chOff x="252529" y="2201322"/>
            <a:chExt cx="11727067" cy="3637607"/>
          </a:xfrm>
        </p:grpSpPr>
        <p:sp>
          <p:nvSpPr>
            <p:cNvPr id="22" name="Oval 21"/>
            <p:cNvSpPr/>
            <p:nvPr/>
          </p:nvSpPr>
          <p:spPr>
            <a:xfrm>
              <a:off x="9025824" y="2956834"/>
              <a:ext cx="2953772" cy="689818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smtClean="0"/>
                <a:t>Ciudad, </a:t>
              </a:r>
              <a:r>
                <a:rPr lang="es-ES_tradnl" sz="1200" dirty="0" err="1" smtClean="0"/>
                <a:t>RegiónClínicas</a:t>
              </a:r>
              <a:r>
                <a:rPr lang="es-ES_tradnl" sz="1200" dirty="0" smtClean="0"/>
                <a:t>, departamentos, trimestres, pacientes, citas, registros</a:t>
              </a:r>
              <a:endParaRPr lang="es-ES_tradnl" sz="1200" dirty="0"/>
            </a:p>
          </p:txBody>
        </p:sp>
        <p:cxnSp>
          <p:nvCxnSpPr>
            <p:cNvPr id="30" name="Curved Connector 29"/>
            <p:cNvCxnSpPr>
              <a:stCxn id="22" idx="4"/>
            </p:cNvCxnSpPr>
            <p:nvPr/>
          </p:nvCxnSpPr>
          <p:spPr>
            <a:xfrm rot="5400000">
              <a:off x="8850306" y="2792596"/>
              <a:ext cx="798348" cy="250646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4215204" y="4075126"/>
              <a:ext cx="3706452" cy="167640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73956" y="4122026"/>
              <a:ext cx="34731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 smtClean="0"/>
                <a:t>Entendimiento de qué esta ocurriendo, qué hacer</a:t>
              </a:r>
              <a:endParaRPr lang="es-ES_tradnl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99071" y="5111230"/>
              <a:ext cx="34731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 smtClean="0"/>
                <a:t>Entendimiento cómo y por qué están sucediendo</a:t>
              </a:r>
              <a:endParaRPr lang="es-ES_tradnl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265564" y="4785190"/>
              <a:ext cx="0" cy="3275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6016600" y="4780427"/>
              <a:ext cx="0" cy="3275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6783362" y="4792497"/>
              <a:ext cx="0" cy="3275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9269812" y="5145946"/>
              <a:ext cx="1908318" cy="692983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smtClean="0"/>
                <a:t>Compartir </a:t>
              </a:r>
              <a:r>
                <a:rPr lang="es-ES_tradnl" sz="1200" dirty="0" err="1" smtClean="0"/>
                <a:t>POVs</a:t>
              </a:r>
              <a:r>
                <a:rPr lang="es-ES_tradnl" sz="1200" dirty="0" smtClean="0"/>
                <a:t> entre gerentes de las clínicas</a:t>
              </a:r>
              <a:endParaRPr lang="es-ES_tradnl" sz="1200" dirty="0"/>
            </a:p>
          </p:txBody>
        </p:sp>
        <p:cxnSp>
          <p:nvCxnSpPr>
            <p:cNvPr id="72" name="Curved Connector 71"/>
            <p:cNvCxnSpPr>
              <a:stCxn id="7" idx="3"/>
              <a:endCxn id="70" idx="1"/>
            </p:cNvCxnSpPr>
            <p:nvPr/>
          </p:nvCxnSpPr>
          <p:spPr>
            <a:xfrm>
              <a:off x="7921656" y="4913326"/>
              <a:ext cx="1627623" cy="33410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727773" y="3298370"/>
              <a:ext cx="0" cy="696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5713382" y="2462452"/>
              <a:ext cx="3312442" cy="692983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900" dirty="0" smtClean="0"/>
                <a:t>Cuantos pacientes tendré?, Cuanto será el margen?, Necesitaré más o menos inventario? Planilla? Mayores alianzas </a:t>
              </a:r>
              <a:r>
                <a:rPr lang="es-ES_tradnl" sz="900" dirty="0" err="1" smtClean="0"/>
                <a:t>estrategicas</a:t>
              </a:r>
              <a:r>
                <a:rPr lang="es-ES_tradnl" sz="900" dirty="0"/>
                <a:t>?</a:t>
              </a:r>
              <a:endParaRPr lang="es-ES_tradnl" sz="900" dirty="0" smtClean="0"/>
            </a:p>
            <a:p>
              <a:pPr algn="ctr"/>
              <a:r>
                <a:rPr lang="es-ES_tradnl" sz="900" dirty="0" smtClean="0"/>
                <a:t>(próximo trimestre)</a:t>
              </a:r>
              <a:endParaRPr lang="es-ES_tradnl" sz="900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959487" y="2471734"/>
              <a:ext cx="2511433" cy="692983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000" dirty="0" smtClean="0"/>
                <a:t>Incidencias convertidas en aprendizaje, descubrimientos de patrones (pandemias)</a:t>
              </a:r>
              <a:endParaRPr lang="es-ES_tradnl" sz="1000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H="1" flipV="1">
              <a:off x="4729162" y="3207982"/>
              <a:ext cx="22173" cy="835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1078974" y="3354082"/>
              <a:ext cx="2953772" cy="689818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smtClean="0"/>
                <a:t>Dar valores de impactos por predicción, priorizando la </a:t>
              </a:r>
              <a:r>
                <a:rPr lang="es-ES_tradnl" sz="1200" dirty="0" err="1" smtClean="0"/>
                <a:t>estretégia</a:t>
              </a:r>
              <a:r>
                <a:rPr lang="es-ES_tradnl" sz="1200" dirty="0" smtClean="0"/>
                <a:t> de SANNA</a:t>
              </a:r>
              <a:endParaRPr lang="es-ES_tradnl" sz="1200" dirty="0"/>
            </a:p>
          </p:txBody>
        </p:sp>
        <p:cxnSp>
          <p:nvCxnSpPr>
            <p:cNvPr id="83" name="Curved Connector 82"/>
            <p:cNvCxnSpPr>
              <a:endCxn id="82" idx="4"/>
            </p:cNvCxnSpPr>
            <p:nvPr/>
          </p:nvCxnSpPr>
          <p:spPr>
            <a:xfrm rot="10800000">
              <a:off x="2555860" y="4043901"/>
              <a:ext cx="1504992" cy="40109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252529" y="5145946"/>
              <a:ext cx="3472464" cy="689818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smtClean="0"/>
                <a:t>Listar </a:t>
              </a:r>
              <a:r>
                <a:rPr lang="es-ES_tradnl" sz="1200" dirty="0"/>
                <a:t>por prioridad </a:t>
              </a:r>
              <a:r>
                <a:rPr lang="es-ES_tradnl" sz="1200" dirty="0" smtClean="0"/>
                <a:t>iniciativas priorizadas, decidir qué  iniciativas comenzar </a:t>
              </a:r>
              <a:r>
                <a:rPr lang="es-ES_tradnl" sz="1200" smtClean="0"/>
                <a:t>a implementar</a:t>
              </a:r>
              <a:endParaRPr lang="es-ES_tradnl" sz="1200" dirty="0"/>
            </a:p>
          </p:txBody>
        </p:sp>
        <p:cxnSp>
          <p:nvCxnSpPr>
            <p:cNvPr id="86" name="Curved Connector 85"/>
            <p:cNvCxnSpPr>
              <a:stCxn id="7" idx="1"/>
              <a:endCxn id="85" idx="7"/>
            </p:cNvCxnSpPr>
            <p:nvPr/>
          </p:nvCxnSpPr>
          <p:spPr>
            <a:xfrm rot="10800000" flipV="1">
              <a:off x="3216462" y="4913326"/>
              <a:ext cx="998742" cy="33364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231474" y="4756570"/>
              <a:ext cx="690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dirty="0" smtClean="0"/>
                <a:t>Validar</a:t>
              </a:r>
              <a:endParaRPr lang="es-ES_tradnl" sz="14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291409" y="4325949"/>
              <a:ext cx="644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dirty="0" smtClean="0"/>
                <a:t>Ajuste</a:t>
              </a:r>
              <a:endParaRPr lang="es-ES_tradnl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71441" y="2201322"/>
              <a:ext cx="18491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dirty="0" smtClean="0"/>
                <a:t>UNDERSTAND - SANNA</a:t>
              </a:r>
              <a:endParaRPr lang="es-ES_tradnl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842649" y="3436336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dirty="0" smtClean="0"/>
                <a:t>Hechos</a:t>
              </a:r>
              <a:endParaRPr lang="es-ES_tradnl" sz="14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515372" y="3994152"/>
              <a:ext cx="9343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dirty="0" smtClean="0"/>
                <a:t>Drill </a:t>
              </a:r>
              <a:r>
                <a:rPr lang="es-ES_tradnl" sz="1400" dirty="0" err="1" smtClean="0"/>
                <a:t>down</a:t>
              </a:r>
              <a:endParaRPr lang="es-ES_tradnl" sz="14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802368" y="3376639"/>
              <a:ext cx="11042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dirty="0" err="1" smtClean="0"/>
                <a:t>Predicicones</a:t>
              </a:r>
              <a:endParaRPr lang="es-ES_tradnl" sz="14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550754" y="4638208"/>
              <a:ext cx="496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dirty="0" smtClean="0"/>
                <a:t>POV</a:t>
              </a:r>
              <a:endParaRPr lang="es-ES_trad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721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8991485" y="1665062"/>
            <a:ext cx="2953772" cy="689818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Ciudad, </a:t>
            </a:r>
            <a:r>
              <a:rPr lang="es-ES_tradnl" sz="1200" dirty="0" err="1" smtClean="0"/>
              <a:t>RegiónClínicas</a:t>
            </a:r>
            <a:r>
              <a:rPr lang="es-ES_tradnl" sz="1200" dirty="0" smtClean="0"/>
              <a:t>, departamentos, trimestres, pacientes, citas, registros</a:t>
            </a:r>
            <a:endParaRPr lang="es-ES_tradnl" sz="1200" dirty="0"/>
          </a:p>
        </p:txBody>
      </p:sp>
      <p:cxnSp>
        <p:nvCxnSpPr>
          <p:cNvPr id="30" name="Curved Connector 29"/>
          <p:cNvCxnSpPr>
            <a:stCxn id="22" idx="4"/>
          </p:cNvCxnSpPr>
          <p:nvPr/>
        </p:nvCxnSpPr>
        <p:spPr>
          <a:xfrm rot="5400000">
            <a:off x="8815967" y="1500824"/>
            <a:ext cx="798348" cy="25064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180865" y="2783354"/>
            <a:ext cx="3706452" cy="167640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8" name="TextBox 17"/>
          <p:cNvSpPr txBox="1"/>
          <p:nvPr/>
        </p:nvSpPr>
        <p:spPr>
          <a:xfrm>
            <a:off x="4339617" y="2830254"/>
            <a:ext cx="347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Modelos predictivos financieros (VAN &amp; ROI)</a:t>
            </a:r>
            <a:endParaRPr lang="es-ES_tradnl" dirty="0"/>
          </a:p>
        </p:txBody>
      </p:sp>
      <p:sp>
        <p:nvSpPr>
          <p:cNvPr id="66" name="TextBox 65"/>
          <p:cNvSpPr txBox="1"/>
          <p:nvPr/>
        </p:nvSpPr>
        <p:spPr>
          <a:xfrm>
            <a:off x="4364732" y="3819458"/>
            <a:ext cx="347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Qué hay que mejorar y cómo hay que implementarlo</a:t>
            </a:r>
            <a:endParaRPr lang="es-ES_tradnl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231225" y="3493418"/>
            <a:ext cx="0" cy="3275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982261" y="3488655"/>
            <a:ext cx="0" cy="3275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749023" y="3500725"/>
            <a:ext cx="0" cy="3275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9235473" y="3854174"/>
            <a:ext cx="1908318" cy="692983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Compartir </a:t>
            </a:r>
            <a:r>
              <a:rPr lang="es-ES_tradnl" sz="1200" dirty="0" err="1" smtClean="0"/>
              <a:t>POVs</a:t>
            </a:r>
            <a:r>
              <a:rPr lang="es-ES_tradnl" sz="1200" dirty="0" smtClean="0"/>
              <a:t> entre gerentes de las clínicas</a:t>
            </a:r>
            <a:endParaRPr lang="es-ES_tradnl" sz="1200" dirty="0"/>
          </a:p>
        </p:txBody>
      </p:sp>
      <p:cxnSp>
        <p:nvCxnSpPr>
          <p:cNvPr id="72" name="Curved Connector 71"/>
          <p:cNvCxnSpPr>
            <a:stCxn id="7" idx="3"/>
            <a:endCxn id="70" idx="1"/>
          </p:cNvCxnSpPr>
          <p:nvPr/>
        </p:nvCxnSpPr>
        <p:spPr>
          <a:xfrm>
            <a:off x="7887317" y="3621554"/>
            <a:ext cx="1627623" cy="3341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056291" y="4543992"/>
            <a:ext cx="0" cy="696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6231096" y="5646636"/>
            <a:ext cx="3312442" cy="692983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/>
              <a:t>Cuantos pacientes tendré?, Cuanto será el margen?, Necesitaré más o menos inventario? Planilla? Mayores alianzas </a:t>
            </a:r>
            <a:r>
              <a:rPr lang="es-ES_tradnl" sz="900" dirty="0" err="1" smtClean="0"/>
              <a:t>estrategicas</a:t>
            </a:r>
            <a:r>
              <a:rPr lang="es-ES_tradnl" sz="900" dirty="0" smtClean="0"/>
              <a:t>?</a:t>
            </a:r>
          </a:p>
          <a:p>
            <a:pPr algn="ctr"/>
            <a:r>
              <a:rPr lang="es-ES_tradnl" sz="900" dirty="0" smtClean="0"/>
              <a:t>(próximo trimestre)</a:t>
            </a:r>
            <a:endParaRPr lang="es-ES_tradnl" sz="900" dirty="0"/>
          </a:p>
        </p:txBody>
      </p:sp>
      <p:sp>
        <p:nvSpPr>
          <p:cNvPr id="80" name="Oval 79"/>
          <p:cNvSpPr/>
          <p:nvPr/>
        </p:nvSpPr>
        <p:spPr>
          <a:xfrm>
            <a:off x="3439106" y="5646636"/>
            <a:ext cx="2511433" cy="692983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/>
              <a:t>Incidencias convertidas en aprendizaje, descubrimientos de patrones (pandemias)</a:t>
            </a:r>
            <a:endParaRPr lang="es-ES_tradnl" sz="1000" dirty="0"/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4813403" y="4673805"/>
            <a:ext cx="22173" cy="835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044635" y="2062310"/>
            <a:ext cx="2953772" cy="689818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Dar valores de impactos por predicción, priorizando la </a:t>
            </a:r>
            <a:r>
              <a:rPr lang="es-ES_tradnl" sz="1200" dirty="0" err="1" smtClean="0"/>
              <a:t>estretégia</a:t>
            </a:r>
            <a:r>
              <a:rPr lang="es-ES_tradnl" sz="1200" dirty="0" smtClean="0"/>
              <a:t> de SANNA</a:t>
            </a:r>
            <a:endParaRPr lang="es-ES_tradnl" sz="1200" dirty="0"/>
          </a:p>
        </p:txBody>
      </p:sp>
      <p:cxnSp>
        <p:nvCxnSpPr>
          <p:cNvPr id="83" name="Curved Connector 82"/>
          <p:cNvCxnSpPr>
            <a:endCxn id="82" idx="4"/>
          </p:cNvCxnSpPr>
          <p:nvPr/>
        </p:nvCxnSpPr>
        <p:spPr>
          <a:xfrm rot="10800000">
            <a:off x="2521521" y="2752129"/>
            <a:ext cx="1504992" cy="4010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18190" y="3854174"/>
            <a:ext cx="3472464" cy="689818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Listar </a:t>
            </a:r>
            <a:r>
              <a:rPr lang="es-ES_tradnl" sz="1200" dirty="0"/>
              <a:t>por prioridad </a:t>
            </a:r>
            <a:r>
              <a:rPr lang="es-ES_tradnl" sz="1200" dirty="0" smtClean="0"/>
              <a:t>iniciativas priorizadas, decidir qué  iniciativas comenzar </a:t>
            </a:r>
            <a:r>
              <a:rPr lang="es-ES_tradnl" sz="1200" smtClean="0"/>
              <a:t>a implementar</a:t>
            </a:r>
            <a:endParaRPr lang="es-ES_tradnl" sz="1200" dirty="0"/>
          </a:p>
        </p:txBody>
      </p:sp>
      <p:cxnSp>
        <p:nvCxnSpPr>
          <p:cNvPr id="86" name="Curved Connector 85"/>
          <p:cNvCxnSpPr>
            <a:stCxn id="7" idx="1"/>
            <a:endCxn id="85" idx="7"/>
          </p:cNvCxnSpPr>
          <p:nvPr/>
        </p:nvCxnSpPr>
        <p:spPr>
          <a:xfrm rot="10800000" flipV="1">
            <a:off x="3182123" y="3621554"/>
            <a:ext cx="998742" cy="3336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197135" y="3464798"/>
            <a:ext cx="690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/>
              <a:t>Validar</a:t>
            </a:r>
            <a:endParaRPr lang="es-ES_tradnl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2257070" y="3034177"/>
            <a:ext cx="644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/>
              <a:t>Ajuste</a:t>
            </a:r>
            <a:endParaRPr lang="es-ES_tradnl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37102" y="909550"/>
            <a:ext cx="1379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err="1" smtClean="0"/>
              <a:t>What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If</a:t>
            </a:r>
            <a:r>
              <a:rPr lang="es-ES_tradnl" sz="1400" dirty="0" smtClean="0"/>
              <a:t> - SANNA</a:t>
            </a:r>
            <a:endParaRPr lang="es-ES_tradnl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3973150" y="494256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/>
              <a:t>Hechos</a:t>
            </a:r>
            <a:endParaRPr lang="es-ES_tradnl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8481033" y="2702380"/>
            <a:ext cx="934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/>
              <a:t>Drill </a:t>
            </a:r>
            <a:r>
              <a:rPr lang="es-ES_tradnl" sz="1400" dirty="0" err="1" smtClean="0"/>
              <a:t>down</a:t>
            </a:r>
            <a:endParaRPr lang="es-ES_tradnl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7186965" y="4690316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/>
              <a:t>Escenarios</a:t>
            </a:r>
            <a:endParaRPr lang="es-ES_tradnl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516415" y="3346436"/>
            <a:ext cx="496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/>
              <a:t>POV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109951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83845" y="1577207"/>
            <a:ext cx="4818669" cy="4692963"/>
            <a:chOff x="783845" y="1577207"/>
            <a:chExt cx="4818669" cy="4692963"/>
          </a:xfrm>
        </p:grpSpPr>
        <p:sp>
          <p:nvSpPr>
            <p:cNvPr id="7" name="Rectangle 6"/>
            <p:cNvSpPr/>
            <p:nvPr/>
          </p:nvSpPr>
          <p:spPr>
            <a:xfrm>
              <a:off x="783845" y="1884983"/>
              <a:ext cx="4818669" cy="4385187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just">
                <a:buFont typeface="Arial" charset="0"/>
                <a:buChar char="•"/>
              </a:pPr>
              <a:r>
                <a:rPr lang="es-ES_tradnl" sz="1400" dirty="0" smtClean="0"/>
                <a:t>Los pacientes programados para cirugías aumentan en 10% si hay una alta tasa de pacientes atendidos y que se encuentran satisfechos.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400" dirty="0" smtClean="0"/>
                <a:t>Las cartas de garantías aprobadas aumentan en 15% de manera proporcional al porcentaje de afiliados de afiliados de determinadas aseguradoras.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400" dirty="0" smtClean="0"/>
                <a:t>El porcentaje de riesgo que el paciente se vaya aumenta al aumentar la </a:t>
              </a:r>
              <a:r>
                <a:rPr lang="es-ES_tradnl" sz="1400" dirty="0" err="1" smtClean="0"/>
                <a:t>ocupabilidad</a:t>
              </a:r>
              <a:r>
                <a:rPr lang="es-ES_tradnl" sz="1400" dirty="0" smtClean="0"/>
                <a:t> en el área hospitalaria.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400" dirty="0" smtClean="0"/>
                <a:t>Tener una tasa de </a:t>
              </a:r>
              <a:r>
                <a:rPr lang="es-ES_tradnl" sz="1400" dirty="0" err="1" smtClean="0"/>
                <a:t>ocupabilidad</a:t>
              </a:r>
              <a:r>
                <a:rPr lang="es-ES_tradnl" sz="1400" dirty="0" smtClean="0"/>
                <a:t> hospitalaria baja disminuye los ingresos en 5%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400" dirty="0" smtClean="0"/>
                <a:t>Tener más de 3 días a un paciente en hospitalaria, genera un costo de 40% a la clínica.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400" dirty="0" smtClean="0"/>
                <a:t>El ratio por hora de atención en departamento aumenta a medida de la experiencias de los médicos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400" dirty="0" smtClean="0"/>
                <a:t>Tener más de 3 colas de atención en caja generan menos tickets por hora.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1400" dirty="0" smtClean="0"/>
                <a:t>Tener una cola de atención en admisión, cajas o farmacias generan una molestia significativa en el grado de satisfacción al cliente.</a:t>
              </a:r>
              <a:endParaRPr lang="es-ES_tradnl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3845" y="1577207"/>
              <a:ext cx="1334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dirty="0" err="1" smtClean="0"/>
                <a:t>What</a:t>
              </a:r>
              <a:r>
                <a:rPr lang="es-ES_tradnl" sz="1400" dirty="0" smtClean="0"/>
                <a:t> </a:t>
              </a:r>
              <a:r>
                <a:rPr lang="es-ES_tradnl" sz="1400" dirty="0" err="1" smtClean="0"/>
                <a:t>If</a:t>
              </a:r>
              <a:r>
                <a:rPr lang="es-ES_tradnl" sz="1400" dirty="0" smtClean="0"/>
                <a:t>- SANNA</a:t>
              </a:r>
              <a:endParaRPr lang="es-ES_trad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572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36171" y="628401"/>
            <a:ext cx="10947410" cy="4990190"/>
            <a:chOff x="218190" y="1511173"/>
            <a:chExt cx="10947410" cy="4990190"/>
          </a:xfrm>
        </p:grpSpPr>
        <p:sp>
          <p:nvSpPr>
            <p:cNvPr id="22" name="Oval 21"/>
            <p:cNvSpPr/>
            <p:nvPr/>
          </p:nvSpPr>
          <p:spPr>
            <a:xfrm>
              <a:off x="8211827" y="2186415"/>
              <a:ext cx="2953772" cy="689818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smtClean="0"/>
                <a:t>SATISFACCIÓN DE LOS PACIENTES</a:t>
              </a:r>
              <a:endParaRPr lang="es-ES_tradnl" sz="1200" dirty="0"/>
            </a:p>
          </p:txBody>
        </p:sp>
        <p:cxnSp>
          <p:nvCxnSpPr>
            <p:cNvPr id="30" name="Curved Connector 29"/>
            <p:cNvCxnSpPr>
              <a:stCxn id="22" idx="4"/>
            </p:cNvCxnSpPr>
            <p:nvPr/>
          </p:nvCxnSpPr>
          <p:spPr>
            <a:xfrm rot="5400000">
              <a:off x="8561957" y="2285751"/>
              <a:ext cx="536274" cy="171723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4180865" y="2783354"/>
              <a:ext cx="3706452" cy="167640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39617" y="2830254"/>
              <a:ext cx="34731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 smtClean="0"/>
                <a:t>Modelos predictivos financieros (VAN &amp; ROI)</a:t>
              </a:r>
              <a:endParaRPr lang="es-ES_tradnl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64732" y="3819458"/>
              <a:ext cx="34731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 smtClean="0"/>
                <a:t>Qué hay que mejorar y cómo hay que implementarlo</a:t>
              </a:r>
              <a:endParaRPr lang="es-ES_tradnl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231225" y="3493418"/>
              <a:ext cx="0" cy="3275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5982261" y="3488655"/>
              <a:ext cx="0" cy="3275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6749023" y="3500725"/>
              <a:ext cx="0" cy="3275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8021706" y="3655175"/>
              <a:ext cx="3143894" cy="1246888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just">
                <a:buFont typeface="Arial" charset="0"/>
                <a:buChar char="•"/>
              </a:pPr>
              <a:r>
                <a:rPr lang="es-ES_tradnl" sz="900" dirty="0"/>
                <a:t>Tener más de 3 colas de atención en caja generan menos tickets por hora.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900" dirty="0"/>
                <a:t>Tener una cola de atención en admisión, cajas o farmacias generan una molestia significativa en el grado de satisfacción al cliente.</a:t>
              </a:r>
            </a:p>
            <a:p>
              <a:pPr algn="ctr"/>
              <a:endParaRPr lang="es-ES_tradnl" sz="900" dirty="0"/>
            </a:p>
          </p:txBody>
        </p:sp>
        <p:cxnSp>
          <p:nvCxnSpPr>
            <p:cNvPr id="72" name="Curved Connector 71"/>
            <p:cNvCxnSpPr>
              <a:stCxn id="70" idx="1"/>
            </p:cNvCxnSpPr>
            <p:nvPr/>
          </p:nvCxnSpPr>
          <p:spPr>
            <a:xfrm rot="16200000" flipV="1">
              <a:off x="8123264" y="3478923"/>
              <a:ext cx="232184" cy="48552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422733" y="4594286"/>
              <a:ext cx="326290" cy="437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6101071" y="4928080"/>
              <a:ext cx="4741100" cy="1573283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just">
                <a:buFont typeface="Arial" charset="0"/>
                <a:buChar char="•"/>
              </a:pPr>
              <a:r>
                <a:rPr lang="es-ES_tradnl" sz="900" dirty="0"/>
                <a:t>Las cartas de garantías aprobadas aumentan en 15% de manera proporcional al porcentaje de afiliados de afiliados de determinadas aseguradoras.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900" dirty="0"/>
                <a:t>El porcentaje de riesgo que el paciente se vaya aumenta al aumentar la </a:t>
              </a:r>
              <a:r>
                <a:rPr lang="es-ES_tradnl" sz="900" dirty="0" err="1"/>
                <a:t>ocupabilidad</a:t>
              </a:r>
              <a:r>
                <a:rPr lang="es-ES_tradnl" sz="900" dirty="0"/>
                <a:t> en el área hospitalaria.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900" dirty="0"/>
                <a:t>Tener una tasa de </a:t>
              </a:r>
              <a:r>
                <a:rPr lang="es-ES_tradnl" sz="900" dirty="0" err="1"/>
                <a:t>ocupabilidad</a:t>
              </a:r>
              <a:r>
                <a:rPr lang="es-ES_tradnl" sz="900" dirty="0"/>
                <a:t> hospitalaria baja disminuye los ingresos en 5%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900" dirty="0"/>
                <a:t>Tener más de 3 días a un paciente en hospitalaria, genera un costo de 40% a la clínica.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439106" y="5646636"/>
              <a:ext cx="2511433" cy="692983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000" dirty="0" smtClean="0"/>
                <a:t>Incidencias convertidas en aprendizaje, descubrimientos de patrones (pandemias)</a:t>
              </a:r>
              <a:endParaRPr lang="es-ES_tradnl" sz="1000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H="1" flipV="1">
              <a:off x="4813403" y="4673805"/>
              <a:ext cx="22173" cy="835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537102" y="1930115"/>
              <a:ext cx="3461305" cy="822013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smtClean="0"/>
                <a:t>Mejorar la rentabilidad en el tema hospitalario y ambulatorio, mejorar la satisfacción de </a:t>
              </a:r>
              <a:r>
                <a:rPr lang="es-ES_tradnl" sz="1200" smtClean="0"/>
                <a:t>los pacientes</a:t>
              </a:r>
              <a:endParaRPr lang="es-ES_tradnl" sz="1200" dirty="0"/>
            </a:p>
          </p:txBody>
        </p:sp>
        <p:cxnSp>
          <p:nvCxnSpPr>
            <p:cNvPr id="83" name="Curved Connector 82"/>
            <p:cNvCxnSpPr>
              <a:stCxn id="82" idx="4"/>
            </p:cNvCxnSpPr>
            <p:nvPr/>
          </p:nvCxnSpPr>
          <p:spPr>
            <a:xfrm rot="16200000" flipH="1">
              <a:off x="2962264" y="2057619"/>
              <a:ext cx="316379" cy="170539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218190" y="3854173"/>
              <a:ext cx="3472464" cy="819631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smtClean="0"/>
                <a:t>Mejorar la satisfacción de los pacientes incrementarían en la rentabilidad al finalizar el trimestre?</a:t>
              </a:r>
              <a:endParaRPr lang="es-ES_tradnl" sz="1200" dirty="0"/>
            </a:p>
          </p:txBody>
        </p:sp>
        <p:cxnSp>
          <p:nvCxnSpPr>
            <p:cNvPr id="86" name="Curved Connector 85"/>
            <p:cNvCxnSpPr>
              <a:stCxn id="7" idx="1"/>
              <a:endCxn id="85" idx="7"/>
            </p:cNvCxnSpPr>
            <p:nvPr/>
          </p:nvCxnSpPr>
          <p:spPr>
            <a:xfrm rot="10800000" flipV="1">
              <a:off x="3182123" y="3621553"/>
              <a:ext cx="998742" cy="35265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197135" y="3464798"/>
              <a:ext cx="900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dirty="0" smtClean="0"/>
                <a:t>Optimizar</a:t>
              </a:r>
              <a:endParaRPr lang="es-ES_tradnl" sz="14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257070" y="3034177"/>
              <a:ext cx="877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dirty="0" smtClean="0"/>
                <a:t>Objetivos</a:t>
              </a:r>
              <a:endParaRPr lang="es-ES_tradnl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37102" y="1511173"/>
              <a:ext cx="14005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dirty="0" smtClean="0"/>
                <a:t>DEBATE - SANNA</a:t>
              </a:r>
              <a:endParaRPr lang="es-ES_tradnl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973150" y="4942568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dirty="0" smtClean="0"/>
                <a:t>Hechos</a:t>
              </a:r>
              <a:endParaRPr lang="es-ES_tradnl" sz="14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095030" y="2946367"/>
              <a:ext cx="1319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smtClean="0"/>
                <a:t>Drivers y Metas</a:t>
              </a:r>
              <a:endParaRPr lang="es-ES_tradnl" sz="14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54292" y="4594286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dirty="0" smtClean="0"/>
                <a:t>Escenarios</a:t>
              </a:r>
              <a:endParaRPr lang="es-ES_tradnl" sz="14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156637" y="3297816"/>
              <a:ext cx="11638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dirty="0" smtClean="0"/>
                <a:t>Restricciones</a:t>
              </a:r>
              <a:endParaRPr lang="es-ES_trad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036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04929" y="669344"/>
            <a:ext cx="11122276" cy="4990190"/>
            <a:chOff x="304929" y="669344"/>
            <a:chExt cx="11122276" cy="4990190"/>
          </a:xfrm>
        </p:grpSpPr>
        <p:sp>
          <p:nvSpPr>
            <p:cNvPr id="22" name="Oval 21"/>
            <p:cNvSpPr/>
            <p:nvPr/>
          </p:nvSpPr>
          <p:spPr>
            <a:xfrm>
              <a:off x="8473433" y="1384190"/>
              <a:ext cx="2953772" cy="689818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smtClean="0"/>
                <a:t>SATISFACCIÓN DE LOS PACIENTES</a:t>
              </a:r>
              <a:endParaRPr lang="es-ES_tradnl" sz="1200" dirty="0"/>
            </a:p>
          </p:txBody>
        </p:sp>
        <p:cxnSp>
          <p:nvCxnSpPr>
            <p:cNvPr id="30" name="Curved Connector 29"/>
            <p:cNvCxnSpPr>
              <a:stCxn id="22" idx="4"/>
            </p:cNvCxnSpPr>
            <p:nvPr/>
          </p:nvCxnSpPr>
          <p:spPr>
            <a:xfrm rot="5400000">
              <a:off x="8823563" y="1483526"/>
              <a:ext cx="536274" cy="171723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4253437" y="1384190"/>
              <a:ext cx="3706452" cy="2233735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03063" y="1481708"/>
              <a:ext cx="34731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 smtClean="0"/>
                <a:t>Planes financieros a corto (anual) y largo plazo (5 años)</a:t>
              </a:r>
              <a:endParaRPr lang="es-ES_tradnl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57458" y="2698505"/>
              <a:ext cx="37411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 smtClean="0"/>
                <a:t>Qué planes se encuentran se deben accionar en el día a día de </a:t>
              </a:r>
              <a:r>
                <a:rPr lang="es-ES_tradnl" smtClean="0"/>
                <a:t>la clínica</a:t>
              </a:r>
              <a:endParaRPr lang="es-ES_tradnl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276501" y="2282736"/>
              <a:ext cx="0" cy="3275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6792014" y="2303661"/>
              <a:ext cx="0" cy="3275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9197015" y="3146178"/>
              <a:ext cx="2230189" cy="914056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smtClean="0"/>
                <a:t>Aumentará </a:t>
              </a:r>
              <a:r>
                <a:rPr lang="es-ES_tradnl" sz="1200" smtClean="0"/>
                <a:t>la rentabilidad en las acciones en un periodo de 2 años</a:t>
              </a:r>
              <a:endParaRPr lang="es-ES_tradnl" sz="1200" dirty="0"/>
            </a:p>
          </p:txBody>
        </p:sp>
        <p:cxnSp>
          <p:nvCxnSpPr>
            <p:cNvPr id="72" name="Curved Connector 71"/>
            <p:cNvCxnSpPr>
              <a:stCxn id="70" idx="1"/>
            </p:cNvCxnSpPr>
            <p:nvPr/>
          </p:nvCxnSpPr>
          <p:spPr>
            <a:xfrm rot="16200000" flipV="1">
              <a:off x="8526494" y="2282912"/>
              <a:ext cx="453882" cy="154036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495305" y="3752457"/>
              <a:ext cx="326290" cy="437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6173643" y="4086251"/>
              <a:ext cx="4741100" cy="1573283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just">
                <a:buFont typeface="Arial" charset="0"/>
                <a:buChar char="•"/>
              </a:pPr>
              <a:r>
                <a:rPr lang="es-ES_tradnl" sz="900" dirty="0"/>
                <a:t>Las cartas de garantías aprobadas aumentan en 15% de manera proporcional al porcentaje de afiliados de afiliados de determinadas aseguradoras.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900" dirty="0"/>
                <a:t>El porcentaje de riesgo que el paciente se vaya aumenta al aumentar la </a:t>
              </a:r>
              <a:r>
                <a:rPr lang="es-ES_tradnl" sz="900" dirty="0" err="1"/>
                <a:t>ocupabilidad</a:t>
              </a:r>
              <a:r>
                <a:rPr lang="es-ES_tradnl" sz="900" dirty="0"/>
                <a:t> en el área hospitalaria.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900" dirty="0"/>
                <a:t>Tener una tasa de </a:t>
              </a:r>
              <a:r>
                <a:rPr lang="es-ES_tradnl" sz="900" dirty="0" err="1"/>
                <a:t>ocupabilidad</a:t>
              </a:r>
              <a:r>
                <a:rPr lang="es-ES_tradnl" sz="900" dirty="0"/>
                <a:t> hospitalaria baja disminuye los ingresos en 5%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s-ES_tradnl" sz="900" dirty="0"/>
                <a:t>Tener más de 3 días a un paciente en hospitalaria, genera un costo de 40% a la clínica.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511678" y="4804807"/>
              <a:ext cx="2511433" cy="692983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000" dirty="0" smtClean="0"/>
                <a:t>Incidencias convertidas en aprendizaje, descubrimientos de patrones (pandemias)</a:t>
              </a:r>
              <a:endParaRPr lang="es-ES_tradnl" sz="1000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H="1" flipV="1">
              <a:off x="4885975" y="3831976"/>
              <a:ext cx="22173" cy="835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609674" y="1088286"/>
              <a:ext cx="3461305" cy="822013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smtClean="0"/>
                <a:t>Mejorar la rentabilidad en el tema hospitalario y ambulatorio, mejorar la satisfacción de </a:t>
              </a:r>
              <a:r>
                <a:rPr lang="es-ES_tradnl" sz="1200" smtClean="0"/>
                <a:t>los pacientes</a:t>
              </a:r>
              <a:endParaRPr lang="es-ES_tradnl" sz="1200" dirty="0"/>
            </a:p>
          </p:txBody>
        </p:sp>
        <p:cxnSp>
          <p:nvCxnSpPr>
            <p:cNvPr id="83" name="Curved Connector 82"/>
            <p:cNvCxnSpPr>
              <a:stCxn id="82" idx="4"/>
            </p:cNvCxnSpPr>
            <p:nvPr/>
          </p:nvCxnSpPr>
          <p:spPr>
            <a:xfrm rot="16200000" flipH="1">
              <a:off x="3034836" y="1215790"/>
              <a:ext cx="316379" cy="170539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304929" y="2921126"/>
              <a:ext cx="3873242" cy="1487390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2700" algn="just">
                <a:buFont typeface="Arial" charset="0"/>
                <a:buChar char="•"/>
              </a:pPr>
              <a:r>
                <a:rPr lang="es-ES_tradnl" sz="1200" dirty="0"/>
                <a:t>Tener más de 3 colas de atención en caja generan menos tickets por hora.</a:t>
              </a:r>
            </a:p>
            <a:p>
              <a:pPr marL="12700" algn="just">
                <a:buFont typeface="Arial" charset="0"/>
                <a:buChar char="•"/>
              </a:pPr>
              <a:r>
                <a:rPr lang="es-ES_tradnl" sz="1200" dirty="0"/>
                <a:t>Tener una cola de atención en admisión, cajas o farmacias generan una molestia significativa en el grado de satisfacción al cliente</a:t>
              </a:r>
              <a:r>
                <a:rPr lang="es-ES_tradnl" sz="1200" dirty="0" smtClean="0"/>
                <a:t>.</a:t>
              </a:r>
              <a:endParaRPr lang="es-ES_tradnl" sz="1200" dirty="0"/>
            </a:p>
          </p:txBody>
        </p:sp>
        <p:cxnSp>
          <p:nvCxnSpPr>
            <p:cNvPr id="86" name="Curved Connector 85"/>
            <p:cNvCxnSpPr>
              <a:stCxn id="7" idx="1"/>
              <a:endCxn id="85" idx="7"/>
            </p:cNvCxnSpPr>
            <p:nvPr/>
          </p:nvCxnSpPr>
          <p:spPr>
            <a:xfrm rot="10800000" flipV="1">
              <a:off x="3610949" y="2501057"/>
              <a:ext cx="642489" cy="63789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269707" y="2622969"/>
              <a:ext cx="11638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dirty="0" smtClean="0"/>
                <a:t>Restricciones</a:t>
              </a:r>
              <a:endParaRPr lang="es-ES_tradnl" sz="14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329642" y="2192348"/>
              <a:ext cx="13086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dirty="0" smtClean="0"/>
                <a:t>Drivers y metas</a:t>
              </a:r>
              <a:endParaRPr lang="es-ES_tradnl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09674" y="669344"/>
              <a:ext cx="1913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dirty="0" smtClean="0"/>
                <a:t>COMPROMISO - SANNA</a:t>
              </a:r>
              <a:endParaRPr lang="es-ES_tradnl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045722" y="4100739"/>
              <a:ext cx="714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dirty="0" smtClean="0"/>
                <a:t>Ajustes</a:t>
              </a:r>
              <a:endParaRPr lang="es-ES_tradnl" sz="14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055868" y="2148427"/>
              <a:ext cx="1463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dirty="0" smtClean="0"/>
                <a:t>Decidir </a:t>
              </a:r>
              <a:r>
                <a:rPr lang="es-ES_tradnl" sz="1400" smtClean="0"/>
                <a:t>| Ejecutar</a:t>
              </a:r>
              <a:endParaRPr lang="es-ES_tradnl" sz="14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826864" y="3752457"/>
              <a:ext cx="8670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dirty="0" smtClean="0"/>
                <a:t>Variantes</a:t>
              </a:r>
              <a:endParaRPr lang="es-ES_tradnl" sz="14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164040" y="2810599"/>
              <a:ext cx="11056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dirty="0" smtClean="0"/>
                <a:t>Predicciones</a:t>
              </a:r>
              <a:endParaRPr lang="es-ES_trad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78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840</Words>
  <Application>Microsoft Macintosh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66</cp:revision>
  <dcterms:created xsi:type="dcterms:W3CDTF">2017-09-03T21:13:14Z</dcterms:created>
  <dcterms:modified xsi:type="dcterms:W3CDTF">2017-11-03T15:19:56Z</dcterms:modified>
</cp:coreProperties>
</file>