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5"/>
  </p:notesMasterIdLst>
  <p:sldIdLst>
    <p:sldId id="256" r:id="rId2"/>
    <p:sldId id="265" r:id="rId3"/>
    <p:sldId id="266" r:id="rId4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24CD45-4C29-4298-ABDC-73FA3B9B3F3D}">
  <a:tblStyle styleId="{8924CD45-4C29-4298-ABDC-73FA3B9B3F3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8"/>
  </p:normalViewPr>
  <p:slideViewPr>
    <p:cSldViewPr snapToGrid="0" snapToObjects="1">
      <p:cViewPr varScale="1">
        <p:scale>
          <a:sx n="67" d="100"/>
          <a:sy n="67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Font typeface="Cabin"/>
              <a:buNone/>
              <a:defRPr sz="2400" b="0" i="0" u="none" strike="noStrike" cap="none">
                <a:solidFill>
                  <a:srgbClr val="31313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40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60081" y="514983"/>
            <a:ext cx="10191113" cy="3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5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59089" y="2073908"/>
            <a:ext cx="11473814" cy="336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Font typeface="Cabin"/>
              <a:buNone/>
              <a:defRPr sz="2400" b="0" i="0" u="none" strike="noStrike" cap="none">
                <a:solidFill>
                  <a:srgbClr val="31313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40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5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Font typeface="Cabin"/>
              <a:buNone/>
              <a:defRPr sz="2400" b="0" i="0" u="none" strike="noStrike" cap="none">
                <a:solidFill>
                  <a:srgbClr val="31313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40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60081" y="514983"/>
            <a:ext cx="10191113" cy="3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5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Font typeface="Cabin"/>
              <a:buNone/>
              <a:defRPr sz="2400" b="0" i="0" u="none" strike="noStrike" cap="none">
                <a:solidFill>
                  <a:srgbClr val="31313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Font typeface="Cabin"/>
              <a:buNone/>
              <a:defRPr sz="2400" b="0" i="0" u="none" strike="noStrike" cap="none">
                <a:solidFill>
                  <a:srgbClr val="31313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40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60081" y="514983"/>
            <a:ext cx="10191113" cy="3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5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40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447039" y="457200"/>
            <a:ext cx="3703318" cy="93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A42F0E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/>
          <p:nvPr/>
        </p:nvSpPr>
        <p:spPr>
          <a:xfrm>
            <a:off x="8041639" y="454658"/>
            <a:ext cx="3703318" cy="965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B09C7C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8"/>
          <p:cNvSpPr/>
          <p:nvPr/>
        </p:nvSpPr>
        <p:spPr>
          <a:xfrm>
            <a:off x="4241800" y="457200"/>
            <a:ext cx="3703318" cy="91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8"/>
                </a:moveTo>
                <a:lnTo>
                  <a:pt x="119999" y="119998"/>
                </a:lnTo>
                <a:lnTo>
                  <a:pt x="119999" y="0"/>
                </a:lnTo>
                <a:lnTo>
                  <a:pt x="0" y="0"/>
                </a:lnTo>
                <a:lnTo>
                  <a:pt x="0" y="119998"/>
                </a:lnTo>
                <a:close/>
              </a:path>
            </a:pathLst>
          </a:custGeom>
          <a:solidFill>
            <a:srgbClr val="D4571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60081" y="514983"/>
            <a:ext cx="10191113" cy="3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5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59089" y="2073908"/>
            <a:ext cx="11473814" cy="336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Font typeface="Cabin"/>
              <a:buChar char="●"/>
              <a:defRPr sz="2400" b="0" i="0" u="none" strike="noStrike" cap="none">
                <a:solidFill>
                  <a:srgbClr val="31313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○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■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○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■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●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○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■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40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439418" y="614679"/>
            <a:ext cx="11310600" cy="861898"/>
          </a:xfrm>
          <a:prstGeom prst="rect">
            <a:avLst/>
          </a:prstGeom>
          <a:solidFill>
            <a:srgbClr val="A42F0E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Proceso ETL</a:t>
            </a:r>
          </a:p>
        </p:txBody>
      </p:sp>
      <p:pic>
        <p:nvPicPr>
          <p:cNvPr id="49" name="Shape 49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03" y="2160287"/>
            <a:ext cx="1377390" cy="137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843" y="3485329"/>
            <a:ext cx="918770" cy="39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 descr="Imagen relacionad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28341" y="3347663"/>
            <a:ext cx="1413249" cy="14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0685" y="1895884"/>
            <a:ext cx="1377390" cy="137739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 rot="4823990">
            <a:off x="1615451" y="2413727"/>
            <a:ext cx="497114" cy="656106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rot="5400000">
            <a:off x="3234605" y="3365066"/>
            <a:ext cx="2991940" cy="1430967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Resultado de imagen para exce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9798" y="5395570"/>
            <a:ext cx="790395" cy="79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 descr="Resultado de imagen para archivos plano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16663" y="5576518"/>
            <a:ext cx="1228045" cy="68837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207974" y="1640541"/>
            <a:ext cx="3724835" cy="482749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 rot="5400000">
            <a:off x="6426040" y="3365067"/>
            <a:ext cx="2991940" cy="1430967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Shape 59" descr="Resultado de imagen para dashboar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917821" y="3041567"/>
            <a:ext cx="2832197" cy="195242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5088317" y="5054559"/>
            <a:ext cx="2475951" cy="6873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Proceso ETL se realizara por procedimientos almacenados</a:t>
            </a:r>
          </a:p>
        </p:txBody>
      </p:sp>
      <p:sp>
        <p:nvSpPr>
          <p:cNvPr id="61" name="Shape 61"/>
          <p:cNvSpPr/>
          <p:nvPr/>
        </p:nvSpPr>
        <p:spPr>
          <a:xfrm>
            <a:off x="1560322" y="3339116"/>
            <a:ext cx="2243100" cy="687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hace una copia del día de la BD Transaccional</a:t>
            </a:r>
          </a:p>
        </p:txBody>
      </p:sp>
      <p:sp>
        <p:nvSpPr>
          <p:cNvPr id="62" name="Shape 62"/>
          <p:cNvSpPr/>
          <p:nvPr/>
        </p:nvSpPr>
        <p:spPr>
          <a:xfrm>
            <a:off x="3985978" y="1816619"/>
            <a:ext cx="2243077" cy="6873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solo las tablas que se van a utilizar para aplicar los criterios</a:t>
            </a:r>
          </a:p>
        </p:txBody>
      </p:sp>
      <p:sp>
        <p:nvSpPr>
          <p:cNvPr id="63" name="Shape 63"/>
          <p:cNvSpPr/>
          <p:nvPr/>
        </p:nvSpPr>
        <p:spPr>
          <a:xfrm>
            <a:off x="829809" y="4367341"/>
            <a:ext cx="2243100" cy="687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Fuentes ERP - SPRING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479414" y="-9067"/>
            <a:ext cx="10161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entury Gothic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Conceptual</a:t>
            </a:r>
          </a:p>
        </p:txBody>
      </p:sp>
      <p:sp>
        <p:nvSpPr>
          <p:cNvPr id="317" name="Shape 317"/>
          <p:cNvSpPr/>
          <p:nvPr/>
        </p:nvSpPr>
        <p:spPr>
          <a:xfrm>
            <a:off x="9814675" y="4012075"/>
            <a:ext cx="1653300" cy="1542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Trimestre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Bimestre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</a:t>
            </a:r>
          </a:p>
        </p:txBody>
      </p:sp>
      <p:sp>
        <p:nvSpPr>
          <p:cNvPr id="318" name="Shape 318"/>
          <p:cNvSpPr/>
          <p:nvPr/>
        </p:nvSpPr>
        <p:spPr>
          <a:xfrm>
            <a:off x="9814664" y="3616376"/>
            <a:ext cx="1653300" cy="395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400" b="1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</a:t>
            </a:r>
          </a:p>
        </p:txBody>
      </p:sp>
      <p:sp>
        <p:nvSpPr>
          <p:cNvPr id="319" name="Shape 319"/>
          <p:cNvSpPr/>
          <p:nvPr/>
        </p:nvSpPr>
        <p:spPr>
          <a:xfrm>
            <a:off x="1063850" y="2247501"/>
            <a:ext cx="2430600" cy="56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 de Especialidad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 Especialidad</a:t>
            </a:r>
          </a:p>
        </p:txBody>
      </p:sp>
      <p:sp>
        <p:nvSpPr>
          <p:cNvPr id="320" name="Shape 320"/>
          <p:cNvSpPr/>
          <p:nvPr/>
        </p:nvSpPr>
        <p:spPr>
          <a:xfrm>
            <a:off x="1063850" y="1720924"/>
            <a:ext cx="2430600" cy="52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400" b="1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Especialidad</a:t>
            </a:r>
          </a:p>
        </p:txBody>
      </p:sp>
      <p:sp>
        <p:nvSpPr>
          <p:cNvPr id="321" name="Shape 321"/>
          <p:cNvSpPr/>
          <p:nvPr/>
        </p:nvSpPr>
        <p:spPr>
          <a:xfrm>
            <a:off x="1063825" y="3985770"/>
            <a:ext cx="2430600" cy="56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 Modalidad</a:t>
            </a:r>
          </a:p>
        </p:txBody>
      </p:sp>
      <p:sp>
        <p:nvSpPr>
          <p:cNvPr id="322" name="Shape 322"/>
          <p:cNvSpPr/>
          <p:nvPr/>
        </p:nvSpPr>
        <p:spPr>
          <a:xfrm>
            <a:off x="1063825" y="3457153"/>
            <a:ext cx="2430600" cy="52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400" b="1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Modalidad</a:t>
            </a:r>
          </a:p>
        </p:txBody>
      </p:sp>
      <p:sp>
        <p:nvSpPr>
          <p:cNvPr id="323" name="Shape 323"/>
          <p:cNvSpPr/>
          <p:nvPr/>
        </p:nvSpPr>
        <p:spPr>
          <a:xfrm>
            <a:off x="9728963" y="1727347"/>
            <a:ext cx="1653300" cy="142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Apellido Paterno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Apellido Materno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Nombre(s)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Sexo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</a:t>
            </a:r>
          </a:p>
        </p:txBody>
      </p:sp>
      <p:sp>
        <p:nvSpPr>
          <p:cNvPr id="324" name="Shape 324"/>
          <p:cNvSpPr/>
          <p:nvPr/>
        </p:nvSpPr>
        <p:spPr>
          <a:xfrm>
            <a:off x="9728964" y="1321403"/>
            <a:ext cx="1653300" cy="395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400" b="1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Médico</a:t>
            </a:r>
          </a:p>
        </p:txBody>
      </p:sp>
      <p:sp>
        <p:nvSpPr>
          <p:cNvPr id="325" name="Shape 325"/>
          <p:cNvSpPr/>
          <p:nvPr/>
        </p:nvSpPr>
        <p:spPr>
          <a:xfrm>
            <a:off x="7653800" y="1341702"/>
            <a:ext cx="1653300" cy="989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Sexo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Civil</a:t>
            </a:r>
          </a:p>
        </p:txBody>
      </p:sp>
      <p:sp>
        <p:nvSpPr>
          <p:cNvPr id="326" name="Shape 326"/>
          <p:cNvSpPr/>
          <p:nvPr/>
        </p:nvSpPr>
        <p:spPr>
          <a:xfrm>
            <a:off x="7653789" y="949197"/>
            <a:ext cx="1653300" cy="395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400" b="1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Paciente</a:t>
            </a:r>
          </a:p>
        </p:txBody>
      </p:sp>
      <p:sp>
        <p:nvSpPr>
          <p:cNvPr id="327" name="Shape 327"/>
          <p:cNvSpPr/>
          <p:nvPr/>
        </p:nvSpPr>
        <p:spPr>
          <a:xfrm>
            <a:off x="4358825" y="2262261"/>
            <a:ext cx="2430600" cy="20026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 Producción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Cantidad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Modo de Ingreso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 de Cirugía</a:t>
            </a:r>
          </a:p>
        </p:txBody>
      </p:sp>
      <p:sp>
        <p:nvSpPr>
          <p:cNvPr id="328" name="Shape 328"/>
          <p:cNvSpPr/>
          <p:nvPr/>
        </p:nvSpPr>
        <p:spPr>
          <a:xfrm>
            <a:off x="4358813" y="1729099"/>
            <a:ext cx="2430600" cy="52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400" b="1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Hecho - Producción</a:t>
            </a:r>
          </a:p>
        </p:txBody>
      </p:sp>
      <p:cxnSp>
        <p:nvCxnSpPr>
          <p:cNvPr id="329" name="Shape 329"/>
          <p:cNvCxnSpPr>
            <a:stCxn id="319" idx="3"/>
            <a:endCxn id="327" idx="1"/>
          </p:cNvCxnSpPr>
          <p:nvPr/>
        </p:nvCxnSpPr>
        <p:spPr>
          <a:xfrm>
            <a:off x="3494450" y="2532051"/>
            <a:ext cx="864300" cy="731700"/>
          </a:xfrm>
          <a:prstGeom prst="straightConnector1">
            <a:avLst/>
          </a:prstGeom>
          <a:noFill/>
          <a:ln w="9525" cap="flat" cmpd="sng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Shape 330"/>
          <p:cNvCxnSpPr>
            <a:stCxn id="321" idx="3"/>
            <a:endCxn id="327" idx="1"/>
          </p:cNvCxnSpPr>
          <p:nvPr/>
        </p:nvCxnSpPr>
        <p:spPr>
          <a:xfrm rot="10800000" flipH="1">
            <a:off x="3494425" y="3263520"/>
            <a:ext cx="864300" cy="1006800"/>
          </a:xfrm>
          <a:prstGeom prst="straightConnector1">
            <a:avLst/>
          </a:prstGeom>
          <a:noFill/>
          <a:ln w="9525" cap="flat" cmpd="sng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Shape 331"/>
          <p:cNvCxnSpPr>
            <a:stCxn id="327" idx="3"/>
            <a:endCxn id="325" idx="1"/>
          </p:cNvCxnSpPr>
          <p:nvPr/>
        </p:nvCxnSpPr>
        <p:spPr>
          <a:xfrm rot="10800000" flipH="1">
            <a:off x="6789425" y="1836510"/>
            <a:ext cx="864300" cy="1427100"/>
          </a:xfrm>
          <a:prstGeom prst="straightConnector1">
            <a:avLst/>
          </a:prstGeom>
          <a:noFill/>
          <a:ln w="9525" cap="flat" cmpd="sng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Shape 332"/>
          <p:cNvCxnSpPr>
            <a:stCxn id="327" idx="3"/>
            <a:endCxn id="323" idx="1"/>
          </p:cNvCxnSpPr>
          <p:nvPr/>
        </p:nvCxnSpPr>
        <p:spPr>
          <a:xfrm rot="10800000" flipH="1">
            <a:off x="6789425" y="2440710"/>
            <a:ext cx="2939400" cy="822900"/>
          </a:xfrm>
          <a:prstGeom prst="straightConnector1">
            <a:avLst/>
          </a:prstGeom>
          <a:noFill/>
          <a:ln w="9525" cap="flat" cmpd="sng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Shape 333"/>
          <p:cNvCxnSpPr>
            <a:stCxn id="327" idx="3"/>
            <a:endCxn id="317" idx="1"/>
          </p:cNvCxnSpPr>
          <p:nvPr/>
        </p:nvCxnSpPr>
        <p:spPr>
          <a:xfrm>
            <a:off x="6789425" y="3263610"/>
            <a:ext cx="3025200" cy="1519800"/>
          </a:xfrm>
          <a:prstGeom prst="straightConnector1">
            <a:avLst/>
          </a:prstGeom>
          <a:noFill/>
          <a:ln w="9525" cap="flat" cmpd="sng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Shape 334"/>
          <p:cNvSpPr/>
          <p:nvPr/>
        </p:nvSpPr>
        <p:spPr>
          <a:xfrm>
            <a:off x="4455574" y="5129668"/>
            <a:ext cx="2237100" cy="1542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 de Aseguradora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 Aseguradora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Contrato</a:t>
            </a:r>
          </a:p>
        </p:txBody>
      </p:sp>
      <p:sp>
        <p:nvSpPr>
          <p:cNvPr id="335" name="Shape 335"/>
          <p:cNvSpPr/>
          <p:nvPr/>
        </p:nvSpPr>
        <p:spPr>
          <a:xfrm>
            <a:off x="4455575" y="4547626"/>
            <a:ext cx="2237100" cy="56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ct val="25000"/>
              <a:buFont typeface="Century Gothic"/>
              <a:buNone/>
            </a:pPr>
            <a:r>
              <a:rPr lang="en-US" sz="1400" b="1" i="0" u="none" strike="noStrike" cap="none">
                <a:solidFill>
                  <a:srgbClr val="205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Aseguradora</a:t>
            </a:r>
          </a:p>
        </p:txBody>
      </p:sp>
      <p:cxnSp>
        <p:nvCxnSpPr>
          <p:cNvPr id="336" name="Shape 336"/>
          <p:cNvCxnSpPr>
            <a:stCxn id="327" idx="2"/>
            <a:endCxn id="335" idx="0"/>
          </p:cNvCxnSpPr>
          <p:nvPr/>
        </p:nvCxnSpPr>
        <p:spPr>
          <a:xfrm>
            <a:off x="5574125" y="4264959"/>
            <a:ext cx="0" cy="282600"/>
          </a:xfrm>
          <a:prstGeom prst="straightConnector1">
            <a:avLst/>
          </a:prstGeom>
          <a:noFill/>
          <a:ln w="9525" cap="flat" cmpd="sng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63062" y="579287"/>
            <a:ext cx="11310600" cy="861898"/>
          </a:xfrm>
          <a:prstGeom prst="rect">
            <a:avLst/>
          </a:prstGeom>
          <a:solidFill>
            <a:srgbClr val="A42F0E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Detalle de Métricas e indicadores</a:t>
            </a:r>
          </a:p>
        </p:txBody>
      </p:sp>
      <p:graphicFrame>
        <p:nvGraphicFramePr>
          <p:cNvPr id="342" name="Shape 342"/>
          <p:cNvGraphicFramePr/>
          <p:nvPr/>
        </p:nvGraphicFramePr>
        <p:xfrm>
          <a:off x="1532966" y="2019487"/>
          <a:ext cx="9843225" cy="302133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{8924CD45-4C29-4298-ABDC-73FA3B9B3F3D}</a:tableStyleId>
              </a:tblPr>
              <a:tblGrid>
                <a:gridCol w="3183650"/>
                <a:gridCol w="1079200"/>
                <a:gridCol w="1079200"/>
                <a:gridCol w="1169150"/>
                <a:gridCol w="1173625"/>
                <a:gridCol w="1079200"/>
                <a:gridCol w="1079200"/>
              </a:tblGrid>
              <a:tr h="2000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Metricas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DIMENSIONES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Especialidad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Medico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Tipo de Paciente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aseguradora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Modalidad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Tiempo</a:t>
                      </a:r>
                    </a:p>
                  </a:txBody>
                  <a:tcPr marL="9525" marR="9525" marT="9525" marB="0" anchor="ctr"/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Dias de Permanencia Promedio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Indice Quirurgíco Hospitalario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Tasa de Ocupación Hospitalaria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% de Cumplimiento de Oqx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% de participación de cirugías por modo de ingreso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% de Asignación ambulatorio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% de deserción ambulatoria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% de bloqueo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X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183</Words>
  <Application>Microsoft Macintosh PowerPoint</Application>
  <PresentationFormat>Widescreen</PresentationFormat>
  <Paragraphs>108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Cabin</vt:lpstr>
      <vt:lpstr>Times New Roman</vt:lpstr>
      <vt:lpstr>Office Theme</vt:lpstr>
      <vt:lpstr>PowerPoint Presentation</vt:lpstr>
      <vt:lpstr>PowerPoint Presentation</vt:lpstr>
      <vt:lpstr>Detalle de Métricas e indicadores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2017-11-02T15:03:35Z</dcterms:modified>
</cp:coreProperties>
</file>