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2" r:id="rId5"/>
    <p:sldId id="305" r:id="rId6"/>
    <p:sldId id="321" r:id="rId7"/>
    <p:sldId id="320" r:id="rId8"/>
    <p:sldId id="322" r:id="rId9"/>
    <p:sldId id="323" r:id="rId10"/>
    <p:sldId id="306" r:id="rId11"/>
    <p:sldId id="302" r:id="rId12"/>
    <p:sldId id="324" r:id="rId13"/>
    <p:sldId id="309" r:id="rId14"/>
    <p:sldId id="310" r:id="rId15"/>
    <p:sldId id="311" r:id="rId16"/>
    <p:sldId id="312" r:id="rId17"/>
    <p:sldId id="315" r:id="rId18"/>
    <p:sldId id="316" r:id="rId19"/>
    <p:sldId id="314" r:id="rId20"/>
    <p:sldId id="318" r:id="rId21"/>
    <p:sldId id="317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D4F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92" d="100"/>
          <a:sy n="92" d="100"/>
        </p:scale>
        <p:origin x="366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6C956-7D91-4B74-8C22-A5823C8A1EA6}" type="doc">
      <dgm:prSet loTypeId="urn:microsoft.com/office/officeart/2005/8/layout/hList7" loCatId="list" qsTypeId="urn:microsoft.com/office/officeart/2005/8/quickstyle/simple5" qsCatId="simple" csTypeId="urn:microsoft.com/office/officeart/2005/8/colors/colorful5" csCatId="colorful" phldr="1"/>
      <dgm:spPr/>
    </dgm:pt>
    <dgm:pt modelId="{A8375E50-AD64-420C-B935-71DD23A87730}">
      <dgm:prSet phldrT="[Text]" custT="1"/>
      <dgm:spPr/>
      <dgm:t>
        <a:bodyPr anchor="t"/>
        <a:lstStyle/>
        <a:p>
          <a:r>
            <a:rPr lang="en-US" sz="1800" b="1" dirty="0" err="1"/>
            <a:t>Simpan-Pinjam</a:t>
          </a:r>
          <a:r>
            <a:rPr lang="en-US" sz="1800" b="1" dirty="0"/>
            <a:t> (Modal </a:t>
          </a:r>
          <a:r>
            <a:rPr lang="en-US" sz="1800" b="1" dirty="0" err="1"/>
            <a:t>Pengembangan</a:t>
          </a:r>
          <a:r>
            <a:rPr lang="en-US" sz="1800" b="1" dirty="0"/>
            <a:t> Usaha Mitra UMKM)</a:t>
          </a:r>
        </a:p>
      </dgm:t>
    </dgm:pt>
    <dgm:pt modelId="{60555B99-6712-4662-B110-ED5CF5529A76}" type="parTrans" cxnId="{5A7B426F-34F6-430A-AEBE-C16955E7A834}">
      <dgm:prSet/>
      <dgm:spPr/>
      <dgm:t>
        <a:bodyPr/>
        <a:lstStyle/>
        <a:p>
          <a:endParaRPr lang="en-US"/>
        </a:p>
      </dgm:t>
    </dgm:pt>
    <dgm:pt modelId="{E7F36BB9-6A3E-4D18-825A-9F59902D0AD9}" type="sibTrans" cxnId="{5A7B426F-34F6-430A-AEBE-C16955E7A834}">
      <dgm:prSet/>
      <dgm:spPr/>
      <dgm:t>
        <a:bodyPr/>
        <a:lstStyle/>
        <a:p>
          <a:endParaRPr lang="en-US"/>
        </a:p>
      </dgm:t>
    </dgm:pt>
    <dgm:pt modelId="{A4F434FC-152D-450E-9209-3774637101EC}">
      <dgm:prSet phldrT="[Text]" custT="1"/>
      <dgm:spPr/>
      <dgm:t>
        <a:bodyPr anchor="t"/>
        <a:lstStyle/>
        <a:p>
          <a:r>
            <a:rPr lang="en-US" sz="1800" b="1" dirty="0" err="1"/>
            <a:t>Layanan</a:t>
          </a:r>
          <a:r>
            <a:rPr lang="en-US" sz="1800" b="1" dirty="0"/>
            <a:t> eCommerce &amp; </a:t>
          </a:r>
          <a:r>
            <a:rPr lang="en-US" sz="1800" b="1" dirty="0" err="1"/>
            <a:t>Jasa</a:t>
          </a:r>
          <a:r>
            <a:rPr lang="en-US" sz="1800" b="1" dirty="0"/>
            <a:t> </a:t>
          </a:r>
          <a:r>
            <a:rPr lang="en-US" sz="1800" b="1" dirty="0" err="1"/>
            <a:t>Pemasaran</a:t>
          </a:r>
          <a:endParaRPr lang="en-US" sz="1800" b="1" dirty="0"/>
        </a:p>
      </dgm:t>
    </dgm:pt>
    <dgm:pt modelId="{8F1A010A-D659-4F26-AAF1-9B918BE20AF3}" type="parTrans" cxnId="{DF3C6DE2-8F75-4AB8-88FE-340BFEA81459}">
      <dgm:prSet/>
      <dgm:spPr/>
      <dgm:t>
        <a:bodyPr/>
        <a:lstStyle/>
        <a:p>
          <a:endParaRPr lang="en-US"/>
        </a:p>
      </dgm:t>
    </dgm:pt>
    <dgm:pt modelId="{30F7A366-FF46-47CB-B10F-CFCADB47B199}" type="sibTrans" cxnId="{DF3C6DE2-8F75-4AB8-88FE-340BFEA81459}">
      <dgm:prSet/>
      <dgm:spPr/>
      <dgm:t>
        <a:bodyPr/>
        <a:lstStyle/>
        <a:p>
          <a:endParaRPr lang="en-US"/>
        </a:p>
      </dgm:t>
    </dgm:pt>
    <dgm:pt modelId="{49045A7F-C4A8-41D6-AF24-EF69A732690C}">
      <dgm:prSet phldrT="[Text]" custT="1"/>
      <dgm:spPr/>
      <dgm:t>
        <a:bodyPr anchor="t"/>
        <a:lstStyle/>
        <a:p>
          <a:r>
            <a:rPr lang="en-US" sz="1800" b="1" dirty="0" err="1"/>
            <a:t>Pelatihan</a:t>
          </a:r>
          <a:r>
            <a:rPr lang="en-US" sz="1800" b="1" dirty="0"/>
            <a:t> </a:t>
          </a:r>
          <a:r>
            <a:rPr lang="en-US" sz="1800" b="1" dirty="0" err="1"/>
            <a:t>Pengembangan</a:t>
          </a:r>
          <a:r>
            <a:rPr lang="en-US" sz="1800" b="1" dirty="0"/>
            <a:t> Usaha</a:t>
          </a:r>
        </a:p>
      </dgm:t>
    </dgm:pt>
    <dgm:pt modelId="{679B5863-504F-45B4-91CC-8B29CFF7044A}" type="parTrans" cxnId="{BE5A0459-3519-4C87-9945-E5F4DD83308A}">
      <dgm:prSet/>
      <dgm:spPr/>
      <dgm:t>
        <a:bodyPr/>
        <a:lstStyle/>
        <a:p>
          <a:endParaRPr lang="en-US"/>
        </a:p>
      </dgm:t>
    </dgm:pt>
    <dgm:pt modelId="{5944BDD6-2016-491B-80B5-2AD9D4979898}" type="sibTrans" cxnId="{BE5A0459-3519-4C87-9945-E5F4DD83308A}">
      <dgm:prSet/>
      <dgm:spPr/>
      <dgm:t>
        <a:bodyPr/>
        <a:lstStyle/>
        <a:p>
          <a:endParaRPr lang="en-US"/>
        </a:p>
      </dgm:t>
    </dgm:pt>
    <dgm:pt modelId="{073A5103-63F7-4F38-828A-060D1B014E26}">
      <dgm:prSet phldrT="[Text]" custT="1"/>
      <dgm:spPr/>
      <dgm:t>
        <a:bodyPr anchor="t"/>
        <a:lstStyle/>
        <a:p>
          <a:r>
            <a:rPr lang="en-US" sz="1800" b="1" dirty="0" err="1"/>
            <a:t>Jasa</a:t>
          </a:r>
          <a:r>
            <a:rPr lang="en-US" sz="1800" b="1" dirty="0"/>
            <a:t> </a:t>
          </a:r>
          <a:r>
            <a:rPr lang="en-US" sz="1800" b="1" dirty="0" err="1"/>
            <a:t>Periklanan</a:t>
          </a:r>
          <a:endParaRPr lang="en-US" sz="1800" b="1" dirty="0"/>
        </a:p>
      </dgm:t>
    </dgm:pt>
    <dgm:pt modelId="{EBB2C373-070B-4A67-BE7E-F6DDEB7681DD}" type="parTrans" cxnId="{D257F2D9-C10A-4741-8FA8-150AEDCB8FF6}">
      <dgm:prSet/>
      <dgm:spPr/>
      <dgm:t>
        <a:bodyPr/>
        <a:lstStyle/>
        <a:p>
          <a:endParaRPr lang="en-US"/>
        </a:p>
      </dgm:t>
    </dgm:pt>
    <dgm:pt modelId="{62F0DEA9-10DA-400E-8785-C427C71C6D9B}" type="sibTrans" cxnId="{D257F2D9-C10A-4741-8FA8-150AEDCB8FF6}">
      <dgm:prSet/>
      <dgm:spPr/>
      <dgm:t>
        <a:bodyPr/>
        <a:lstStyle/>
        <a:p>
          <a:endParaRPr lang="en-US"/>
        </a:p>
      </dgm:t>
    </dgm:pt>
    <dgm:pt modelId="{53AE742A-C761-4159-8FEF-8B7876131072}">
      <dgm:prSet phldrT="[Text]" custT="1"/>
      <dgm:spPr/>
      <dgm:t>
        <a:bodyPr anchor="t"/>
        <a:lstStyle/>
        <a:p>
          <a:r>
            <a:rPr lang="en-US" sz="1800" b="1" dirty="0" err="1"/>
            <a:t>Distribusi</a:t>
          </a:r>
          <a:r>
            <a:rPr lang="en-US" sz="1800" b="1" dirty="0"/>
            <a:t> </a:t>
          </a:r>
          <a:r>
            <a:rPr lang="en-US" sz="1800" b="1" dirty="0" err="1"/>
            <a:t>Bahan</a:t>
          </a:r>
          <a:r>
            <a:rPr lang="en-US" sz="1800" b="1" dirty="0"/>
            <a:t> </a:t>
          </a:r>
          <a:r>
            <a:rPr lang="en-US" sz="1800" b="1" dirty="0" err="1"/>
            <a:t>Pokok</a:t>
          </a:r>
          <a:r>
            <a:rPr lang="en-US" sz="1800" b="1" dirty="0"/>
            <a:t> &amp; PPOB (Payment Point Online Bank)</a:t>
          </a:r>
        </a:p>
      </dgm:t>
    </dgm:pt>
    <dgm:pt modelId="{00C05F3A-43C7-4E45-9007-984F9F1970B3}" type="parTrans" cxnId="{C6268307-A510-4871-8BED-B183160B0B2B}">
      <dgm:prSet/>
      <dgm:spPr/>
      <dgm:t>
        <a:bodyPr/>
        <a:lstStyle/>
        <a:p>
          <a:endParaRPr lang="en-US"/>
        </a:p>
      </dgm:t>
    </dgm:pt>
    <dgm:pt modelId="{0CFD8CF7-08D9-4E81-B3F1-71415096B8BC}" type="sibTrans" cxnId="{C6268307-A510-4871-8BED-B183160B0B2B}">
      <dgm:prSet/>
      <dgm:spPr/>
      <dgm:t>
        <a:bodyPr/>
        <a:lstStyle/>
        <a:p>
          <a:endParaRPr lang="en-US"/>
        </a:p>
      </dgm:t>
    </dgm:pt>
    <dgm:pt modelId="{BBCBEC09-D492-42C4-8128-238DC03D3E73}" type="pres">
      <dgm:prSet presAssocID="{DD26C956-7D91-4B74-8C22-A5823C8A1EA6}" presName="Name0" presStyleCnt="0">
        <dgm:presLayoutVars>
          <dgm:dir/>
          <dgm:resizeHandles val="exact"/>
        </dgm:presLayoutVars>
      </dgm:prSet>
      <dgm:spPr/>
    </dgm:pt>
    <dgm:pt modelId="{B6F639CF-193E-4931-9E62-F981CF2E5816}" type="pres">
      <dgm:prSet presAssocID="{DD26C956-7D91-4B74-8C22-A5823C8A1EA6}" presName="fgShape" presStyleLbl="fgShp" presStyleIdx="0" presStyleCnt="1" custScaleY="59541" custLinFactNeighborX="-279" custLinFactNeighborY="-28783"/>
      <dgm:spPr/>
    </dgm:pt>
    <dgm:pt modelId="{2A2AD0FC-834A-43B3-9DB2-30B9341D9862}" type="pres">
      <dgm:prSet presAssocID="{DD26C956-7D91-4B74-8C22-A5823C8A1EA6}" presName="linComp" presStyleCnt="0"/>
      <dgm:spPr/>
    </dgm:pt>
    <dgm:pt modelId="{8C98A083-A6A6-4344-8908-0B97DF5BECAC}" type="pres">
      <dgm:prSet presAssocID="{A8375E50-AD64-420C-B935-71DD23A87730}" presName="compNode" presStyleCnt="0"/>
      <dgm:spPr/>
    </dgm:pt>
    <dgm:pt modelId="{3274E204-0AE3-4F2D-85E7-24A1649A2BE1}" type="pres">
      <dgm:prSet presAssocID="{A8375E50-AD64-420C-B935-71DD23A87730}" presName="bkgdShape" presStyleLbl="node1" presStyleIdx="0" presStyleCnt="5"/>
      <dgm:spPr/>
    </dgm:pt>
    <dgm:pt modelId="{92A8E2DA-3D79-4D80-A471-FE78F800D73E}" type="pres">
      <dgm:prSet presAssocID="{A8375E50-AD64-420C-B935-71DD23A87730}" presName="nodeTx" presStyleLbl="node1" presStyleIdx="0" presStyleCnt="5">
        <dgm:presLayoutVars>
          <dgm:bulletEnabled val="1"/>
        </dgm:presLayoutVars>
      </dgm:prSet>
      <dgm:spPr/>
    </dgm:pt>
    <dgm:pt modelId="{54059CE7-C6BD-443C-B049-FB182201D7D4}" type="pres">
      <dgm:prSet presAssocID="{A8375E50-AD64-420C-B935-71DD23A87730}" presName="invisiNode" presStyleLbl="node1" presStyleIdx="0" presStyleCnt="5"/>
      <dgm:spPr/>
    </dgm:pt>
    <dgm:pt modelId="{3EFD1D4B-5069-4435-83EB-5429EAB79A42}" type="pres">
      <dgm:prSet presAssocID="{A8375E50-AD64-420C-B935-71DD23A87730}" presName="imagNode" presStyleLbl="fgImgPlace1" presStyleIdx="0" presStyleCnt="5"/>
      <dgm:spPr>
        <a:blipFill>
          <a:blip xmlns:r="http://schemas.openxmlformats.org/officeDocument/2006/relationships" r:embed="rId1"/>
          <a:stretch>
            <a:fillRect/>
          </a:stretch>
        </a:blipFill>
        <a:effectLst>
          <a:innerShdw blurRad="114300">
            <a:prstClr val="black"/>
          </a:innerShdw>
        </a:effectLst>
      </dgm:spPr>
    </dgm:pt>
    <dgm:pt modelId="{0581D8F7-2C04-4BBB-8BF8-E51F4A96F42F}" type="pres">
      <dgm:prSet presAssocID="{E7F36BB9-6A3E-4D18-825A-9F59902D0AD9}" presName="sibTrans" presStyleLbl="sibTrans2D1" presStyleIdx="0" presStyleCnt="0"/>
      <dgm:spPr/>
    </dgm:pt>
    <dgm:pt modelId="{9C30223E-A2D6-48EF-AD58-DC3EA7196491}" type="pres">
      <dgm:prSet presAssocID="{A4F434FC-152D-450E-9209-3774637101EC}" presName="compNode" presStyleCnt="0"/>
      <dgm:spPr/>
    </dgm:pt>
    <dgm:pt modelId="{3B9EE3A5-B481-401A-B18B-B50D12B3F852}" type="pres">
      <dgm:prSet presAssocID="{A4F434FC-152D-450E-9209-3774637101EC}" presName="bkgdShape" presStyleLbl="node1" presStyleIdx="1" presStyleCnt="5"/>
      <dgm:spPr/>
    </dgm:pt>
    <dgm:pt modelId="{FC8BA701-69CB-416A-809B-1BF01A133C08}" type="pres">
      <dgm:prSet presAssocID="{A4F434FC-152D-450E-9209-3774637101EC}" presName="nodeTx" presStyleLbl="node1" presStyleIdx="1" presStyleCnt="5">
        <dgm:presLayoutVars>
          <dgm:bulletEnabled val="1"/>
        </dgm:presLayoutVars>
      </dgm:prSet>
      <dgm:spPr/>
    </dgm:pt>
    <dgm:pt modelId="{58DB0658-986C-4BE4-A6F9-757E96D986C9}" type="pres">
      <dgm:prSet presAssocID="{A4F434FC-152D-450E-9209-3774637101EC}" presName="invisiNode" presStyleLbl="node1" presStyleIdx="1" presStyleCnt="5"/>
      <dgm:spPr/>
    </dgm:pt>
    <dgm:pt modelId="{65C97F7F-CEC4-41C8-A1B0-0C04575D893F}" type="pres">
      <dgm:prSet presAssocID="{A4F434FC-152D-450E-9209-3774637101EC}" presName="imagNode" presStyleLbl="fgImgPlace1" presStyleIdx="1" presStyleCnt="5"/>
      <dgm:spPr>
        <a:blipFill>
          <a:blip xmlns:r="http://schemas.openxmlformats.org/officeDocument/2006/relationships" r:embed="rId2"/>
          <a:stretch>
            <a:fillRect/>
          </a:stretch>
        </a:blipFill>
        <a:effectLst>
          <a:innerShdw blurRad="114300">
            <a:prstClr val="black"/>
          </a:innerShdw>
        </a:effectLst>
      </dgm:spPr>
    </dgm:pt>
    <dgm:pt modelId="{FC0C58B7-2533-4552-9582-DE7D3D8BC24F}" type="pres">
      <dgm:prSet presAssocID="{30F7A366-FF46-47CB-B10F-CFCADB47B199}" presName="sibTrans" presStyleLbl="sibTrans2D1" presStyleIdx="0" presStyleCnt="0"/>
      <dgm:spPr/>
    </dgm:pt>
    <dgm:pt modelId="{5896CBA2-3332-45E5-A844-B469D2AE8C9E}" type="pres">
      <dgm:prSet presAssocID="{49045A7F-C4A8-41D6-AF24-EF69A732690C}" presName="compNode" presStyleCnt="0"/>
      <dgm:spPr/>
    </dgm:pt>
    <dgm:pt modelId="{8673EFC4-0585-47CA-8A93-6A0C919DEACF}" type="pres">
      <dgm:prSet presAssocID="{49045A7F-C4A8-41D6-AF24-EF69A732690C}" presName="bkgdShape" presStyleLbl="node1" presStyleIdx="2" presStyleCnt="5"/>
      <dgm:spPr/>
    </dgm:pt>
    <dgm:pt modelId="{59C27F6D-3DF3-4B46-93F7-29FC249572D8}" type="pres">
      <dgm:prSet presAssocID="{49045A7F-C4A8-41D6-AF24-EF69A732690C}" presName="nodeTx" presStyleLbl="node1" presStyleIdx="2" presStyleCnt="5">
        <dgm:presLayoutVars>
          <dgm:bulletEnabled val="1"/>
        </dgm:presLayoutVars>
      </dgm:prSet>
      <dgm:spPr/>
    </dgm:pt>
    <dgm:pt modelId="{369B3D38-A098-4177-906C-EFDDE8A3867A}" type="pres">
      <dgm:prSet presAssocID="{49045A7F-C4A8-41D6-AF24-EF69A732690C}" presName="invisiNode" presStyleLbl="node1" presStyleIdx="2" presStyleCnt="5"/>
      <dgm:spPr/>
    </dgm:pt>
    <dgm:pt modelId="{8674D419-F847-489C-A3E3-F37B189BF2BB}" type="pres">
      <dgm:prSet presAssocID="{49045A7F-C4A8-41D6-AF24-EF69A732690C}" presName="imagNode" presStyleLbl="fgImgPlace1" presStyleIdx="2" presStyleCnt="5"/>
      <dgm:spPr>
        <a:blipFill>
          <a:blip xmlns:r="http://schemas.openxmlformats.org/officeDocument/2006/relationships" r:embed="rId3"/>
          <a:stretch>
            <a:fillRect/>
          </a:stretch>
        </a:blipFill>
        <a:effectLst>
          <a:innerShdw blurRad="114300">
            <a:prstClr val="black"/>
          </a:innerShdw>
        </a:effectLst>
      </dgm:spPr>
    </dgm:pt>
    <dgm:pt modelId="{358E4342-AC36-468E-94F3-9B3D867769E7}" type="pres">
      <dgm:prSet presAssocID="{5944BDD6-2016-491B-80B5-2AD9D4979898}" presName="sibTrans" presStyleLbl="sibTrans2D1" presStyleIdx="0" presStyleCnt="0"/>
      <dgm:spPr/>
    </dgm:pt>
    <dgm:pt modelId="{2CD17ABF-18D8-482E-9295-7AFF0A128EED}" type="pres">
      <dgm:prSet presAssocID="{073A5103-63F7-4F38-828A-060D1B014E26}" presName="compNode" presStyleCnt="0"/>
      <dgm:spPr/>
    </dgm:pt>
    <dgm:pt modelId="{7DDD2CAC-A1A9-44F0-99BA-8B858A496722}" type="pres">
      <dgm:prSet presAssocID="{073A5103-63F7-4F38-828A-060D1B014E26}" presName="bkgdShape" presStyleLbl="node1" presStyleIdx="3" presStyleCnt="5"/>
      <dgm:spPr/>
    </dgm:pt>
    <dgm:pt modelId="{7A57D99D-EC4D-4B58-B935-A88F63C6B8FC}" type="pres">
      <dgm:prSet presAssocID="{073A5103-63F7-4F38-828A-060D1B014E26}" presName="nodeTx" presStyleLbl="node1" presStyleIdx="3" presStyleCnt="5">
        <dgm:presLayoutVars>
          <dgm:bulletEnabled val="1"/>
        </dgm:presLayoutVars>
      </dgm:prSet>
      <dgm:spPr/>
    </dgm:pt>
    <dgm:pt modelId="{51532E65-D227-44F9-BABC-E837082E04E5}" type="pres">
      <dgm:prSet presAssocID="{073A5103-63F7-4F38-828A-060D1B014E26}" presName="invisiNode" presStyleLbl="node1" presStyleIdx="3" presStyleCnt="5"/>
      <dgm:spPr/>
    </dgm:pt>
    <dgm:pt modelId="{A5CD52DA-F374-4CB9-AA32-ACCC4E8DDBE6}" type="pres">
      <dgm:prSet presAssocID="{073A5103-63F7-4F38-828A-060D1B014E26}" presName="imagNode" presStyleLbl="fgImgPlace1" presStyleIdx="3" presStyleCnt="5"/>
      <dgm:spPr>
        <a:blipFill>
          <a:blip xmlns:r="http://schemas.openxmlformats.org/officeDocument/2006/relationships" r:embed="rId4"/>
          <a:stretch>
            <a:fillRect/>
          </a:stretch>
        </a:blipFill>
        <a:effectLst>
          <a:innerShdw blurRad="114300">
            <a:prstClr val="black"/>
          </a:innerShdw>
        </a:effectLst>
      </dgm:spPr>
    </dgm:pt>
    <dgm:pt modelId="{EA3A0277-5ECA-4D5A-BE62-C669801A7E93}" type="pres">
      <dgm:prSet presAssocID="{62F0DEA9-10DA-400E-8785-C427C71C6D9B}" presName="sibTrans" presStyleLbl="sibTrans2D1" presStyleIdx="0" presStyleCnt="0"/>
      <dgm:spPr/>
    </dgm:pt>
    <dgm:pt modelId="{B3A816C2-DAC3-42DB-8FDB-9F045E6205B8}" type="pres">
      <dgm:prSet presAssocID="{53AE742A-C761-4159-8FEF-8B7876131072}" presName="compNode" presStyleCnt="0"/>
      <dgm:spPr/>
    </dgm:pt>
    <dgm:pt modelId="{0AF53F15-7E86-4E12-B996-7A9AD0E74EFA}" type="pres">
      <dgm:prSet presAssocID="{53AE742A-C761-4159-8FEF-8B7876131072}" presName="bkgdShape" presStyleLbl="node1" presStyleIdx="4" presStyleCnt="5"/>
      <dgm:spPr/>
    </dgm:pt>
    <dgm:pt modelId="{B4C5A097-8022-4375-9879-C28DA1D0A35C}" type="pres">
      <dgm:prSet presAssocID="{53AE742A-C761-4159-8FEF-8B7876131072}" presName="nodeTx" presStyleLbl="node1" presStyleIdx="4" presStyleCnt="5">
        <dgm:presLayoutVars>
          <dgm:bulletEnabled val="1"/>
        </dgm:presLayoutVars>
      </dgm:prSet>
      <dgm:spPr/>
    </dgm:pt>
    <dgm:pt modelId="{FDDD1CF0-3674-4855-A84B-42EEF15C606B}" type="pres">
      <dgm:prSet presAssocID="{53AE742A-C761-4159-8FEF-8B7876131072}" presName="invisiNode" presStyleLbl="node1" presStyleIdx="4" presStyleCnt="5"/>
      <dgm:spPr/>
    </dgm:pt>
    <dgm:pt modelId="{5D23527B-42F2-48D5-BF9A-2682CC96B996}" type="pres">
      <dgm:prSet presAssocID="{53AE742A-C761-4159-8FEF-8B7876131072}" presName="imagNode" presStyleLbl="fgImgPlace1" presStyleIdx="4" presStyleCnt="5"/>
      <dgm:spPr>
        <a:blipFill>
          <a:blip xmlns:r="http://schemas.openxmlformats.org/officeDocument/2006/relationships" r:embed="rId5"/>
          <a:stretch>
            <a:fillRect/>
          </a:stretch>
        </a:blipFill>
        <a:effectLst>
          <a:innerShdw blurRad="114300">
            <a:prstClr val="black"/>
          </a:innerShdw>
        </a:effectLst>
      </dgm:spPr>
    </dgm:pt>
  </dgm:ptLst>
  <dgm:cxnLst>
    <dgm:cxn modelId="{C6268307-A510-4871-8BED-B183160B0B2B}" srcId="{DD26C956-7D91-4B74-8C22-A5823C8A1EA6}" destId="{53AE742A-C761-4159-8FEF-8B7876131072}" srcOrd="4" destOrd="0" parTransId="{00C05F3A-43C7-4E45-9007-984F9F1970B3}" sibTransId="{0CFD8CF7-08D9-4E81-B3F1-71415096B8BC}"/>
    <dgm:cxn modelId="{B8B8540F-8DFB-494F-999F-28C611DB6FDB}" type="presOf" srcId="{30F7A366-FF46-47CB-B10F-CFCADB47B199}" destId="{FC0C58B7-2533-4552-9582-DE7D3D8BC24F}" srcOrd="0" destOrd="0" presId="urn:microsoft.com/office/officeart/2005/8/layout/hList7"/>
    <dgm:cxn modelId="{2BADC50F-EB73-43AC-9C1A-3F9FC0F20B5A}" type="presOf" srcId="{53AE742A-C761-4159-8FEF-8B7876131072}" destId="{B4C5A097-8022-4375-9879-C28DA1D0A35C}" srcOrd="1" destOrd="0" presId="urn:microsoft.com/office/officeart/2005/8/layout/hList7"/>
    <dgm:cxn modelId="{6DE37720-6020-44CD-8597-955A2011D552}" type="presOf" srcId="{53AE742A-C761-4159-8FEF-8B7876131072}" destId="{0AF53F15-7E86-4E12-B996-7A9AD0E74EFA}" srcOrd="0" destOrd="0" presId="urn:microsoft.com/office/officeart/2005/8/layout/hList7"/>
    <dgm:cxn modelId="{75694639-729F-4815-BEEC-45252291A2B4}" type="presOf" srcId="{A8375E50-AD64-420C-B935-71DD23A87730}" destId="{3274E204-0AE3-4F2D-85E7-24A1649A2BE1}" srcOrd="0" destOrd="0" presId="urn:microsoft.com/office/officeart/2005/8/layout/hList7"/>
    <dgm:cxn modelId="{EB56703B-8C68-4E17-9DC8-8BD7A0B6F218}" type="presOf" srcId="{49045A7F-C4A8-41D6-AF24-EF69A732690C}" destId="{59C27F6D-3DF3-4B46-93F7-29FC249572D8}" srcOrd="1" destOrd="0" presId="urn:microsoft.com/office/officeart/2005/8/layout/hList7"/>
    <dgm:cxn modelId="{5A7B426F-34F6-430A-AEBE-C16955E7A834}" srcId="{DD26C956-7D91-4B74-8C22-A5823C8A1EA6}" destId="{A8375E50-AD64-420C-B935-71DD23A87730}" srcOrd="0" destOrd="0" parTransId="{60555B99-6712-4662-B110-ED5CF5529A76}" sibTransId="{E7F36BB9-6A3E-4D18-825A-9F59902D0AD9}"/>
    <dgm:cxn modelId="{D9880972-7FA7-4BE1-8CE3-56D99A6D14AA}" type="presOf" srcId="{A4F434FC-152D-450E-9209-3774637101EC}" destId="{FC8BA701-69CB-416A-809B-1BF01A133C08}" srcOrd="1" destOrd="0" presId="urn:microsoft.com/office/officeart/2005/8/layout/hList7"/>
    <dgm:cxn modelId="{BE5A0459-3519-4C87-9945-E5F4DD83308A}" srcId="{DD26C956-7D91-4B74-8C22-A5823C8A1EA6}" destId="{49045A7F-C4A8-41D6-AF24-EF69A732690C}" srcOrd="2" destOrd="0" parTransId="{679B5863-504F-45B4-91CC-8B29CFF7044A}" sibTransId="{5944BDD6-2016-491B-80B5-2AD9D4979898}"/>
    <dgm:cxn modelId="{E36ADE7A-A683-4D7A-8708-07015B453E2D}" type="presOf" srcId="{DD26C956-7D91-4B74-8C22-A5823C8A1EA6}" destId="{BBCBEC09-D492-42C4-8128-238DC03D3E73}" srcOrd="0" destOrd="0" presId="urn:microsoft.com/office/officeart/2005/8/layout/hList7"/>
    <dgm:cxn modelId="{2E90158F-F041-46DD-8BD9-39A1BA7F8CF7}" type="presOf" srcId="{E7F36BB9-6A3E-4D18-825A-9F59902D0AD9}" destId="{0581D8F7-2C04-4BBB-8BF8-E51F4A96F42F}" srcOrd="0" destOrd="0" presId="urn:microsoft.com/office/officeart/2005/8/layout/hList7"/>
    <dgm:cxn modelId="{57E264A8-B70F-427D-855B-061A3A280FEC}" type="presOf" srcId="{073A5103-63F7-4F38-828A-060D1B014E26}" destId="{7A57D99D-EC4D-4B58-B935-A88F63C6B8FC}" srcOrd="1" destOrd="0" presId="urn:microsoft.com/office/officeart/2005/8/layout/hList7"/>
    <dgm:cxn modelId="{330E3AAB-255C-42DE-B3CD-69F4A0B47D23}" type="presOf" srcId="{A8375E50-AD64-420C-B935-71DD23A87730}" destId="{92A8E2DA-3D79-4D80-A471-FE78F800D73E}" srcOrd="1" destOrd="0" presId="urn:microsoft.com/office/officeart/2005/8/layout/hList7"/>
    <dgm:cxn modelId="{F740F6BE-1973-4468-9D0B-B171DAA16A46}" type="presOf" srcId="{62F0DEA9-10DA-400E-8785-C427C71C6D9B}" destId="{EA3A0277-5ECA-4D5A-BE62-C669801A7E93}" srcOrd="0" destOrd="0" presId="urn:microsoft.com/office/officeart/2005/8/layout/hList7"/>
    <dgm:cxn modelId="{C17332C4-99EC-4BD5-8359-C4A59EDD9395}" type="presOf" srcId="{A4F434FC-152D-450E-9209-3774637101EC}" destId="{3B9EE3A5-B481-401A-B18B-B50D12B3F852}" srcOrd="0" destOrd="0" presId="urn:microsoft.com/office/officeart/2005/8/layout/hList7"/>
    <dgm:cxn modelId="{9A2594C4-F04B-41FB-8B7D-A2F61CC16D01}" type="presOf" srcId="{49045A7F-C4A8-41D6-AF24-EF69A732690C}" destId="{8673EFC4-0585-47CA-8A93-6A0C919DEACF}" srcOrd="0" destOrd="0" presId="urn:microsoft.com/office/officeart/2005/8/layout/hList7"/>
    <dgm:cxn modelId="{EAAD45CD-940B-4AEB-816D-46714C1B20E5}" type="presOf" srcId="{5944BDD6-2016-491B-80B5-2AD9D4979898}" destId="{358E4342-AC36-468E-94F3-9B3D867769E7}" srcOrd="0" destOrd="0" presId="urn:microsoft.com/office/officeart/2005/8/layout/hList7"/>
    <dgm:cxn modelId="{D257F2D9-C10A-4741-8FA8-150AEDCB8FF6}" srcId="{DD26C956-7D91-4B74-8C22-A5823C8A1EA6}" destId="{073A5103-63F7-4F38-828A-060D1B014E26}" srcOrd="3" destOrd="0" parTransId="{EBB2C373-070B-4A67-BE7E-F6DDEB7681DD}" sibTransId="{62F0DEA9-10DA-400E-8785-C427C71C6D9B}"/>
    <dgm:cxn modelId="{F2080CDA-F97A-44C8-B691-EFF71B48D9EE}" type="presOf" srcId="{073A5103-63F7-4F38-828A-060D1B014E26}" destId="{7DDD2CAC-A1A9-44F0-99BA-8B858A496722}" srcOrd="0" destOrd="0" presId="urn:microsoft.com/office/officeart/2005/8/layout/hList7"/>
    <dgm:cxn modelId="{DF3C6DE2-8F75-4AB8-88FE-340BFEA81459}" srcId="{DD26C956-7D91-4B74-8C22-A5823C8A1EA6}" destId="{A4F434FC-152D-450E-9209-3774637101EC}" srcOrd="1" destOrd="0" parTransId="{8F1A010A-D659-4F26-AAF1-9B918BE20AF3}" sibTransId="{30F7A366-FF46-47CB-B10F-CFCADB47B199}"/>
    <dgm:cxn modelId="{D4068F85-BAE5-4409-BD0D-963E05530EF1}" type="presParOf" srcId="{BBCBEC09-D492-42C4-8128-238DC03D3E73}" destId="{B6F639CF-193E-4931-9E62-F981CF2E5816}" srcOrd="0" destOrd="0" presId="urn:microsoft.com/office/officeart/2005/8/layout/hList7"/>
    <dgm:cxn modelId="{0154B254-F0D1-4EC7-AA0D-E41D5B76C95A}" type="presParOf" srcId="{BBCBEC09-D492-42C4-8128-238DC03D3E73}" destId="{2A2AD0FC-834A-43B3-9DB2-30B9341D9862}" srcOrd="1" destOrd="0" presId="urn:microsoft.com/office/officeart/2005/8/layout/hList7"/>
    <dgm:cxn modelId="{3804F945-2688-482F-8C30-5D44A49D2F2C}" type="presParOf" srcId="{2A2AD0FC-834A-43B3-9DB2-30B9341D9862}" destId="{8C98A083-A6A6-4344-8908-0B97DF5BECAC}" srcOrd="0" destOrd="0" presId="urn:microsoft.com/office/officeart/2005/8/layout/hList7"/>
    <dgm:cxn modelId="{FF466574-44A7-498B-9C26-7DC7C192BED3}" type="presParOf" srcId="{8C98A083-A6A6-4344-8908-0B97DF5BECAC}" destId="{3274E204-0AE3-4F2D-85E7-24A1649A2BE1}" srcOrd="0" destOrd="0" presId="urn:microsoft.com/office/officeart/2005/8/layout/hList7"/>
    <dgm:cxn modelId="{9EC3098C-E2FA-45F6-895C-79F93052DDE5}" type="presParOf" srcId="{8C98A083-A6A6-4344-8908-0B97DF5BECAC}" destId="{92A8E2DA-3D79-4D80-A471-FE78F800D73E}" srcOrd="1" destOrd="0" presId="urn:microsoft.com/office/officeart/2005/8/layout/hList7"/>
    <dgm:cxn modelId="{88A70116-C43A-40B7-94CD-C29373F5D7BE}" type="presParOf" srcId="{8C98A083-A6A6-4344-8908-0B97DF5BECAC}" destId="{54059CE7-C6BD-443C-B049-FB182201D7D4}" srcOrd="2" destOrd="0" presId="urn:microsoft.com/office/officeart/2005/8/layout/hList7"/>
    <dgm:cxn modelId="{F4C9E214-817E-4621-BEAC-F732F9078747}" type="presParOf" srcId="{8C98A083-A6A6-4344-8908-0B97DF5BECAC}" destId="{3EFD1D4B-5069-4435-83EB-5429EAB79A42}" srcOrd="3" destOrd="0" presId="urn:microsoft.com/office/officeart/2005/8/layout/hList7"/>
    <dgm:cxn modelId="{10767EC8-0F33-47B5-BEDA-200FE48CD4AC}" type="presParOf" srcId="{2A2AD0FC-834A-43B3-9DB2-30B9341D9862}" destId="{0581D8F7-2C04-4BBB-8BF8-E51F4A96F42F}" srcOrd="1" destOrd="0" presId="urn:microsoft.com/office/officeart/2005/8/layout/hList7"/>
    <dgm:cxn modelId="{B24558C7-FF98-4394-89B8-A66DC909F374}" type="presParOf" srcId="{2A2AD0FC-834A-43B3-9DB2-30B9341D9862}" destId="{9C30223E-A2D6-48EF-AD58-DC3EA7196491}" srcOrd="2" destOrd="0" presId="urn:microsoft.com/office/officeart/2005/8/layout/hList7"/>
    <dgm:cxn modelId="{8DA8B65E-C817-48A0-AF6B-1F68A7708A84}" type="presParOf" srcId="{9C30223E-A2D6-48EF-AD58-DC3EA7196491}" destId="{3B9EE3A5-B481-401A-B18B-B50D12B3F852}" srcOrd="0" destOrd="0" presId="urn:microsoft.com/office/officeart/2005/8/layout/hList7"/>
    <dgm:cxn modelId="{F887833B-53EF-4E47-BFD4-B31EFB98326E}" type="presParOf" srcId="{9C30223E-A2D6-48EF-AD58-DC3EA7196491}" destId="{FC8BA701-69CB-416A-809B-1BF01A133C08}" srcOrd="1" destOrd="0" presId="urn:microsoft.com/office/officeart/2005/8/layout/hList7"/>
    <dgm:cxn modelId="{153F3078-C673-4992-9FED-9017B6EAA873}" type="presParOf" srcId="{9C30223E-A2D6-48EF-AD58-DC3EA7196491}" destId="{58DB0658-986C-4BE4-A6F9-757E96D986C9}" srcOrd="2" destOrd="0" presId="urn:microsoft.com/office/officeart/2005/8/layout/hList7"/>
    <dgm:cxn modelId="{409B5BA7-56B0-476C-94A0-0856583A9395}" type="presParOf" srcId="{9C30223E-A2D6-48EF-AD58-DC3EA7196491}" destId="{65C97F7F-CEC4-41C8-A1B0-0C04575D893F}" srcOrd="3" destOrd="0" presId="urn:microsoft.com/office/officeart/2005/8/layout/hList7"/>
    <dgm:cxn modelId="{319C99D9-5AB1-456D-A0A0-C2CC6EFA2FE4}" type="presParOf" srcId="{2A2AD0FC-834A-43B3-9DB2-30B9341D9862}" destId="{FC0C58B7-2533-4552-9582-DE7D3D8BC24F}" srcOrd="3" destOrd="0" presId="urn:microsoft.com/office/officeart/2005/8/layout/hList7"/>
    <dgm:cxn modelId="{E2C36126-F399-4E09-928B-C94E474B48A4}" type="presParOf" srcId="{2A2AD0FC-834A-43B3-9DB2-30B9341D9862}" destId="{5896CBA2-3332-45E5-A844-B469D2AE8C9E}" srcOrd="4" destOrd="0" presId="urn:microsoft.com/office/officeart/2005/8/layout/hList7"/>
    <dgm:cxn modelId="{DFF3A42B-3478-461E-B1A5-C80349017ADA}" type="presParOf" srcId="{5896CBA2-3332-45E5-A844-B469D2AE8C9E}" destId="{8673EFC4-0585-47CA-8A93-6A0C919DEACF}" srcOrd="0" destOrd="0" presId="urn:microsoft.com/office/officeart/2005/8/layout/hList7"/>
    <dgm:cxn modelId="{E0F7F9AE-3CFB-4574-91FF-764BA72CB942}" type="presParOf" srcId="{5896CBA2-3332-45E5-A844-B469D2AE8C9E}" destId="{59C27F6D-3DF3-4B46-93F7-29FC249572D8}" srcOrd="1" destOrd="0" presId="urn:microsoft.com/office/officeart/2005/8/layout/hList7"/>
    <dgm:cxn modelId="{ABC0091B-3B38-46D6-A96E-5D0AB99052A3}" type="presParOf" srcId="{5896CBA2-3332-45E5-A844-B469D2AE8C9E}" destId="{369B3D38-A098-4177-906C-EFDDE8A3867A}" srcOrd="2" destOrd="0" presId="urn:microsoft.com/office/officeart/2005/8/layout/hList7"/>
    <dgm:cxn modelId="{F9002F66-CC94-49FA-89A0-5D5B3E7F3BBC}" type="presParOf" srcId="{5896CBA2-3332-45E5-A844-B469D2AE8C9E}" destId="{8674D419-F847-489C-A3E3-F37B189BF2BB}" srcOrd="3" destOrd="0" presId="urn:microsoft.com/office/officeart/2005/8/layout/hList7"/>
    <dgm:cxn modelId="{5FCD544E-89F1-472E-B680-1E2DE5386554}" type="presParOf" srcId="{2A2AD0FC-834A-43B3-9DB2-30B9341D9862}" destId="{358E4342-AC36-468E-94F3-9B3D867769E7}" srcOrd="5" destOrd="0" presId="urn:microsoft.com/office/officeart/2005/8/layout/hList7"/>
    <dgm:cxn modelId="{38176948-7BF8-4374-9C53-C47462963F77}" type="presParOf" srcId="{2A2AD0FC-834A-43B3-9DB2-30B9341D9862}" destId="{2CD17ABF-18D8-482E-9295-7AFF0A128EED}" srcOrd="6" destOrd="0" presId="urn:microsoft.com/office/officeart/2005/8/layout/hList7"/>
    <dgm:cxn modelId="{E68C1BE5-BFB2-4180-9860-A50BA7ACEE54}" type="presParOf" srcId="{2CD17ABF-18D8-482E-9295-7AFF0A128EED}" destId="{7DDD2CAC-A1A9-44F0-99BA-8B858A496722}" srcOrd="0" destOrd="0" presId="urn:microsoft.com/office/officeart/2005/8/layout/hList7"/>
    <dgm:cxn modelId="{D9D45544-9C4B-421F-9C29-2E56A554D273}" type="presParOf" srcId="{2CD17ABF-18D8-482E-9295-7AFF0A128EED}" destId="{7A57D99D-EC4D-4B58-B935-A88F63C6B8FC}" srcOrd="1" destOrd="0" presId="urn:microsoft.com/office/officeart/2005/8/layout/hList7"/>
    <dgm:cxn modelId="{F5F35651-E32D-4742-92AA-1833071EBF2D}" type="presParOf" srcId="{2CD17ABF-18D8-482E-9295-7AFF0A128EED}" destId="{51532E65-D227-44F9-BABC-E837082E04E5}" srcOrd="2" destOrd="0" presId="urn:microsoft.com/office/officeart/2005/8/layout/hList7"/>
    <dgm:cxn modelId="{D9B6DAAA-FBB6-49CE-912D-BF7363BA2878}" type="presParOf" srcId="{2CD17ABF-18D8-482E-9295-7AFF0A128EED}" destId="{A5CD52DA-F374-4CB9-AA32-ACCC4E8DDBE6}" srcOrd="3" destOrd="0" presId="urn:microsoft.com/office/officeart/2005/8/layout/hList7"/>
    <dgm:cxn modelId="{D9409C15-410A-4280-8840-28B33728C947}" type="presParOf" srcId="{2A2AD0FC-834A-43B3-9DB2-30B9341D9862}" destId="{EA3A0277-5ECA-4D5A-BE62-C669801A7E93}" srcOrd="7" destOrd="0" presId="urn:microsoft.com/office/officeart/2005/8/layout/hList7"/>
    <dgm:cxn modelId="{BF0EA884-C2E8-4727-9B45-EDF1520D8518}" type="presParOf" srcId="{2A2AD0FC-834A-43B3-9DB2-30B9341D9862}" destId="{B3A816C2-DAC3-42DB-8FDB-9F045E6205B8}" srcOrd="8" destOrd="0" presId="urn:microsoft.com/office/officeart/2005/8/layout/hList7"/>
    <dgm:cxn modelId="{CB64CDC3-AD45-4B11-8F32-018D3D30AC70}" type="presParOf" srcId="{B3A816C2-DAC3-42DB-8FDB-9F045E6205B8}" destId="{0AF53F15-7E86-4E12-B996-7A9AD0E74EFA}" srcOrd="0" destOrd="0" presId="urn:microsoft.com/office/officeart/2005/8/layout/hList7"/>
    <dgm:cxn modelId="{4947E9B3-EAC8-400A-AF91-3DFCA4BF8E76}" type="presParOf" srcId="{B3A816C2-DAC3-42DB-8FDB-9F045E6205B8}" destId="{B4C5A097-8022-4375-9879-C28DA1D0A35C}" srcOrd="1" destOrd="0" presId="urn:microsoft.com/office/officeart/2005/8/layout/hList7"/>
    <dgm:cxn modelId="{3BEA23CD-97FF-45E4-BA91-EC187C52B74C}" type="presParOf" srcId="{B3A816C2-DAC3-42DB-8FDB-9F045E6205B8}" destId="{FDDD1CF0-3674-4855-A84B-42EEF15C606B}" srcOrd="2" destOrd="0" presId="urn:microsoft.com/office/officeart/2005/8/layout/hList7"/>
    <dgm:cxn modelId="{EC9004B5-1BCB-44A0-988B-BB5E1F549CA3}" type="presParOf" srcId="{B3A816C2-DAC3-42DB-8FDB-9F045E6205B8}" destId="{5D23527B-42F2-48D5-BF9A-2682CC96B9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4E204-0AE3-4F2D-85E7-24A1649A2BE1}">
      <dsp:nvSpPr>
        <dsp:cNvPr id="0" name=""/>
        <dsp:cNvSpPr/>
      </dsp:nvSpPr>
      <dsp:spPr>
        <a:xfrm>
          <a:off x="0" y="0"/>
          <a:ext cx="1905930" cy="480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Simpan-Pinjam</a:t>
          </a:r>
          <a:r>
            <a:rPr lang="en-US" sz="1800" b="1" kern="1200" dirty="0"/>
            <a:t> (Modal </a:t>
          </a:r>
          <a:r>
            <a:rPr lang="en-US" sz="1800" b="1" kern="1200" dirty="0" err="1"/>
            <a:t>Pengembangan</a:t>
          </a:r>
          <a:r>
            <a:rPr lang="en-US" sz="1800" b="1" kern="1200" dirty="0"/>
            <a:t> Usaha Mitra UMKM)</a:t>
          </a:r>
        </a:p>
      </dsp:txBody>
      <dsp:txXfrm>
        <a:off x="0" y="1920240"/>
        <a:ext cx="1905930" cy="1920240"/>
      </dsp:txXfrm>
    </dsp:sp>
    <dsp:sp modelId="{3EFD1D4B-5069-4435-83EB-5429EAB79A42}">
      <dsp:nvSpPr>
        <dsp:cNvPr id="0" name=""/>
        <dsp:cNvSpPr/>
      </dsp:nvSpPr>
      <dsp:spPr>
        <a:xfrm>
          <a:off x="153665" y="288036"/>
          <a:ext cx="1598599" cy="159859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B9EE3A5-B481-401A-B18B-B50D12B3F852}">
      <dsp:nvSpPr>
        <dsp:cNvPr id="0" name=""/>
        <dsp:cNvSpPr/>
      </dsp:nvSpPr>
      <dsp:spPr>
        <a:xfrm>
          <a:off x="1963108" y="0"/>
          <a:ext cx="1905930" cy="480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511897"/>
                <a:satOff val="8526"/>
                <a:lumOff val="82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511897"/>
                <a:satOff val="8526"/>
                <a:lumOff val="82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511897"/>
                <a:satOff val="8526"/>
                <a:lumOff val="82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Layanan</a:t>
          </a:r>
          <a:r>
            <a:rPr lang="en-US" sz="1800" b="1" kern="1200" dirty="0"/>
            <a:t> eCommerce &amp; </a:t>
          </a:r>
          <a:r>
            <a:rPr lang="en-US" sz="1800" b="1" kern="1200" dirty="0" err="1"/>
            <a:t>Jasa</a:t>
          </a:r>
          <a:r>
            <a:rPr lang="en-US" sz="1800" b="1" kern="1200" dirty="0"/>
            <a:t> </a:t>
          </a:r>
          <a:r>
            <a:rPr lang="en-US" sz="1800" b="1" kern="1200" dirty="0" err="1"/>
            <a:t>Pemasaran</a:t>
          </a:r>
          <a:endParaRPr lang="en-US" sz="1800" b="1" kern="1200" dirty="0"/>
        </a:p>
      </dsp:txBody>
      <dsp:txXfrm>
        <a:off x="1963108" y="1920240"/>
        <a:ext cx="1905930" cy="1920240"/>
      </dsp:txXfrm>
    </dsp:sp>
    <dsp:sp modelId="{65C97F7F-CEC4-41C8-A1B0-0C04575D893F}">
      <dsp:nvSpPr>
        <dsp:cNvPr id="0" name=""/>
        <dsp:cNvSpPr/>
      </dsp:nvSpPr>
      <dsp:spPr>
        <a:xfrm>
          <a:off x="2116773" y="288036"/>
          <a:ext cx="1598599" cy="1598599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73EFC4-0585-47CA-8A93-6A0C919DEACF}">
      <dsp:nvSpPr>
        <dsp:cNvPr id="0" name=""/>
        <dsp:cNvSpPr/>
      </dsp:nvSpPr>
      <dsp:spPr>
        <a:xfrm>
          <a:off x="3926216" y="0"/>
          <a:ext cx="1905930" cy="480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023793"/>
                <a:satOff val="17053"/>
                <a:lumOff val="164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023793"/>
                <a:satOff val="17053"/>
                <a:lumOff val="164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023793"/>
                <a:satOff val="17053"/>
                <a:lumOff val="164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Pelatihan</a:t>
          </a:r>
          <a:r>
            <a:rPr lang="en-US" sz="1800" b="1" kern="1200" dirty="0"/>
            <a:t> </a:t>
          </a:r>
          <a:r>
            <a:rPr lang="en-US" sz="1800" b="1" kern="1200" dirty="0" err="1"/>
            <a:t>Pengembangan</a:t>
          </a:r>
          <a:r>
            <a:rPr lang="en-US" sz="1800" b="1" kern="1200" dirty="0"/>
            <a:t> Usaha</a:t>
          </a:r>
        </a:p>
      </dsp:txBody>
      <dsp:txXfrm>
        <a:off x="3926216" y="1920240"/>
        <a:ext cx="1905930" cy="1920240"/>
      </dsp:txXfrm>
    </dsp:sp>
    <dsp:sp modelId="{8674D419-F847-489C-A3E3-F37B189BF2BB}">
      <dsp:nvSpPr>
        <dsp:cNvPr id="0" name=""/>
        <dsp:cNvSpPr/>
      </dsp:nvSpPr>
      <dsp:spPr>
        <a:xfrm>
          <a:off x="4079881" y="288036"/>
          <a:ext cx="1598599" cy="1598599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DDD2CAC-A1A9-44F0-99BA-8B858A496722}">
      <dsp:nvSpPr>
        <dsp:cNvPr id="0" name=""/>
        <dsp:cNvSpPr/>
      </dsp:nvSpPr>
      <dsp:spPr>
        <a:xfrm>
          <a:off x="5889324" y="0"/>
          <a:ext cx="1905930" cy="480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535690"/>
                <a:satOff val="25579"/>
                <a:lumOff val="247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35690"/>
                <a:satOff val="25579"/>
                <a:lumOff val="247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35690"/>
                <a:satOff val="25579"/>
                <a:lumOff val="247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Jasa</a:t>
          </a:r>
          <a:r>
            <a:rPr lang="en-US" sz="1800" b="1" kern="1200" dirty="0"/>
            <a:t> </a:t>
          </a:r>
          <a:r>
            <a:rPr lang="en-US" sz="1800" b="1" kern="1200" dirty="0" err="1"/>
            <a:t>Periklanan</a:t>
          </a:r>
          <a:endParaRPr lang="en-US" sz="1800" b="1" kern="1200" dirty="0"/>
        </a:p>
      </dsp:txBody>
      <dsp:txXfrm>
        <a:off x="5889324" y="1920240"/>
        <a:ext cx="1905930" cy="1920240"/>
      </dsp:txXfrm>
    </dsp:sp>
    <dsp:sp modelId="{A5CD52DA-F374-4CB9-AA32-ACCC4E8DDBE6}">
      <dsp:nvSpPr>
        <dsp:cNvPr id="0" name=""/>
        <dsp:cNvSpPr/>
      </dsp:nvSpPr>
      <dsp:spPr>
        <a:xfrm>
          <a:off x="6042989" y="288036"/>
          <a:ext cx="1598599" cy="1598599"/>
        </a:xfrm>
        <a:prstGeom prst="ellipse">
          <a:avLst/>
        </a:prstGeom>
        <a:blipFill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AF53F15-7E86-4E12-B996-7A9AD0E74EFA}">
      <dsp:nvSpPr>
        <dsp:cNvPr id="0" name=""/>
        <dsp:cNvSpPr/>
      </dsp:nvSpPr>
      <dsp:spPr>
        <a:xfrm>
          <a:off x="7852432" y="0"/>
          <a:ext cx="1905930" cy="4800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047587"/>
                <a:satOff val="34105"/>
                <a:lumOff val="329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047587"/>
                <a:satOff val="34105"/>
                <a:lumOff val="329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047587"/>
                <a:satOff val="34105"/>
                <a:lumOff val="329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Distribusi</a:t>
          </a:r>
          <a:r>
            <a:rPr lang="en-US" sz="1800" b="1" kern="1200" dirty="0"/>
            <a:t> </a:t>
          </a:r>
          <a:r>
            <a:rPr lang="en-US" sz="1800" b="1" kern="1200" dirty="0" err="1"/>
            <a:t>Bahan</a:t>
          </a:r>
          <a:r>
            <a:rPr lang="en-US" sz="1800" b="1" kern="1200" dirty="0"/>
            <a:t> </a:t>
          </a:r>
          <a:r>
            <a:rPr lang="en-US" sz="1800" b="1" kern="1200" dirty="0" err="1"/>
            <a:t>Pokok</a:t>
          </a:r>
          <a:r>
            <a:rPr lang="en-US" sz="1800" b="1" kern="1200" dirty="0"/>
            <a:t> &amp; PPOB (Payment Point Online Bank)</a:t>
          </a:r>
        </a:p>
      </dsp:txBody>
      <dsp:txXfrm>
        <a:off x="7852432" y="1920240"/>
        <a:ext cx="1905930" cy="1920240"/>
      </dsp:txXfrm>
    </dsp:sp>
    <dsp:sp modelId="{5D23527B-42F2-48D5-BF9A-2682CC96B996}">
      <dsp:nvSpPr>
        <dsp:cNvPr id="0" name=""/>
        <dsp:cNvSpPr/>
      </dsp:nvSpPr>
      <dsp:spPr>
        <a:xfrm>
          <a:off x="8006097" y="288036"/>
          <a:ext cx="1598599" cy="1598599"/>
        </a:xfrm>
        <a:prstGeom prst="ellipse">
          <a:avLst/>
        </a:prstGeom>
        <a:blipFill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6F639CF-193E-4931-9E62-F981CF2E5816}">
      <dsp:nvSpPr>
        <dsp:cNvPr id="0" name=""/>
        <dsp:cNvSpPr/>
      </dsp:nvSpPr>
      <dsp:spPr>
        <a:xfrm>
          <a:off x="365286" y="3778887"/>
          <a:ext cx="8977693" cy="428748"/>
        </a:xfrm>
        <a:prstGeom prst="left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2020-09-30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2020-09-30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5530" y="295861"/>
            <a:ext cx="9786025" cy="576000"/>
          </a:xfrm>
        </p:spPr>
        <p:txBody>
          <a:bodyPr/>
          <a:lstStyle>
            <a:lvl1pPr algn="r">
              <a:defRPr sz="3600" b="1">
                <a:solidFill>
                  <a:srgbClr val="FFFF00"/>
                </a:solidFill>
              </a:defRPr>
            </a:lvl1pPr>
          </a:lstStyle>
          <a:p>
            <a:r>
              <a:rPr lang="en-US" noProof="0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46751" y="852406"/>
            <a:ext cx="9795970" cy="33349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31557" y="6447413"/>
            <a:ext cx="460443" cy="396825"/>
          </a:xfrm>
          <a:prstGeom prst="roundRect">
            <a:avLst>
              <a:gd name="adj" fmla="val 9526"/>
            </a:avLst>
          </a:prstGeom>
        </p:spPr>
        <p:txBody>
          <a:bodyPr/>
          <a:lstStyle>
            <a:lvl1pPr>
              <a:defRPr sz="1600">
                <a:solidFill>
                  <a:srgbClr val="FFFF00"/>
                </a:solidFill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1945530" y="6578102"/>
            <a:ext cx="5484930" cy="26613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96A61-D82F-44A0-BECD-15CE0F6E826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4800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4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1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1E9E3E-68FB-48DE-BB3D-6804ACFB2D34}"/>
              </a:ext>
            </a:extLst>
          </p:cNvPr>
          <p:cNvGrpSpPr/>
          <p:nvPr userDrawn="1"/>
        </p:nvGrpSpPr>
        <p:grpSpPr>
          <a:xfrm rot="16200000">
            <a:off x="-2638993" y="2648643"/>
            <a:ext cx="6863516" cy="1566239"/>
            <a:chOff x="5367454" y="678558"/>
            <a:chExt cx="6863516" cy="15662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6A762C-0A0B-47F1-8EEB-E626024447A6}"/>
                </a:ext>
              </a:extLst>
            </p:cNvPr>
            <p:cNvSpPr/>
            <p:nvPr/>
          </p:nvSpPr>
          <p:spPr>
            <a:xfrm>
              <a:off x="5367454" y="678558"/>
              <a:ext cx="6863516" cy="1566239"/>
            </a:xfrm>
            <a:prstGeom prst="rect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0911A1-5EE7-41EF-9AF9-1A5633EBE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 rot="5400000">
              <a:off x="10864234" y="851383"/>
              <a:ext cx="1195671" cy="119567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12700" stA="38000" endPos="28000" dist="5000" dir="5400000" sy="-100000" algn="bl" rotWithShape="0"/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376F7-B3BA-4E4C-A167-FC076A4F101B}"/>
                </a:ext>
              </a:extLst>
            </p:cNvPr>
            <p:cNvSpPr txBox="1"/>
            <p:nvPr/>
          </p:nvSpPr>
          <p:spPr>
            <a:xfrm>
              <a:off x="5392432" y="926571"/>
              <a:ext cx="5214144" cy="107260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>
                      <a:lumMod val="9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KOPERASI SERBA USAHA</a:t>
              </a:r>
            </a:p>
            <a:p>
              <a:pPr algn="r"/>
              <a:r>
                <a:rPr lang="en-US" sz="2770" b="1" dirty="0">
                  <a:solidFill>
                    <a:srgbClr val="FFC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PERMATA</a:t>
              </a:r>
              <a:r>
                <a:rPr lang="en-US" sz="2770" b="1" dirty="0">
                  <a:solidFill>
                    <a:schemeClr val="bg1">
                      <a:lumMod val="9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 MANDIRI SEJAHTERA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3406A6-7296-4E04-B94E-3C76AFE901B8}"/>
                </a:ext>
              </a:extLst>
            </p:cNvPr>
            <p:cNvCxnSpPr>
              <a:cxnSpLocks/>
            </p:cNvCxnSpPr>
            <p:nvPr/>
          </p:nvCxnSpPr>
          <p:spPr>
            <a:xfrm>
              <a:off x="5684657" y="1443416"/>
              <a:ext cx="48463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61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1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8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13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1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50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2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8" y="1511252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6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6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2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3"/>
            <a:ext cx="3932238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3" y="21343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2003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3"/>
            <a:ext cx="3932238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3" y="21343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2003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61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1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8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7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418376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4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1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8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13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1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50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50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3" y="432000"/>
            <a:ext cx="5511801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302"/>
            <a:ext cx="2405262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52"/>
            <a:ext cx="2405262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20" y="3552743"/>
            <a:ext cx="2405262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3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7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2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8" y="5304343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60" y="354621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7" indent="0">
              <a:buNone/>
              <a:defRPr/>
            </a:lvl2pPr>
            <a:lvl3pPr marL="542939" indent="0">
              <a:buNone/>
              <a:defRPr/>
            </a:lvl3pPr>
            <a:lvl4pPr marL="809645" indent="0">
              <a:buNone/>
              <a:defRPr/>
            </a:lvl4pPr>
            <a:lvl5pPr marL="107635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63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8" y="2020362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74860" y="6444417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7655" y="6277243"/>
            <a:ext cx="464345" cy="400188"/>
          </a:xfrm>
          <a:prstGeom prst="roundRect">
            <a:avLst>
              <a:gd name="adj" fmla="val 9526"/>
            </a:avLst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6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1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10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076" y="212051"/>
            <a:ext cx="9833923" cy="7683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6076" y="1347283"/>
            <a:ext cx="9833924" cy="51795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96BACB-DEBB-473C-9178-F75AC33CABE9}"/>
              </a:ext>
            </a:extLst>
          </p:cNvPr>
          <p:cNvGrpSpPr/>
          <p:nvPr userDrawn="1"/>
        </p:nvGrpSpPr>
        <p:grpSpPr>
          <a:xfrm rot="16200000">
            <a:off x="-2638993" y="2648643"/>
            <a:ext cx="6863516" cy="1566239"/>
            <a:chOff x="5367454" y="678558"/>
            <a:chExt cx="6863516" cy="15662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C4AFA1-E2E4-4AE9-9107-A119DF7E642E}"/>
                </a:ext>
              </a:extLst>
            </p:cNvPr>
            <p:cNvSpPr/>
            <p:nvPr/>
          </p:nvSpPr>
          <p:spPr>
            <a:xfrm>
              <a:off x="5367454" y="678558"/>
              <a:ext cx="6863516" cy="1566239"/>
            </a:xfrm>
            <a:prstGeom prst="rect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37FE79-F401-4D5E-B9CB-2842BA8B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/>
            <a:stretch/>
          </p:blipFill>
          <p:spPr>
            <a:xfrm rot="5400000">
              <a:off x="10864234" y="851383"/>
              <a:ext cx="1195671" cy="119567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12700" stA="38000" endPos="28000" dist="5000" dir="5400000" sy="-100000" algn="bl" rotWithShape="0"/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CB29B7-4CA1-485A-A483-74C2B4E4C50D}"/>
                </a:ext>
              </a:extLst>
            </p:cNvPr>
            <p:cNvSpPr txBox="1"/>
            <p:nvPr/>
          </p:nvSpPr>
          <p:spPr>
            <a:xfrm>
              <a:off x="5392432" y="926571"/>
              <a:ext cx="5214144" cy="107260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>
                      <a:lumMod val="9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KOPERASI SERBA USAHA</a:t>
              </a:r>
            </a:p>
            <a:p>
              <a:pPr algn="r"/>
              <a:r>
                <a:rPr lang="en-US" sz="2770" b="1" dirty="0">
                  <a:solidFill>
                    <a:srgbClr val="FFC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PERMATA</a:t>
              </a:r>
              <a:r>
                <a:rPr lang="en-US" sz="2770" b="1" dirty="0">
                  <a:solidFill>
                    <a:schemeClr val="bg1">
                      <a:lumMod val="9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 MANDIRI SEJAHTERA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84AA32-0B76-41AB-B037-E0AD0A7F5E17}"/>
                </a:ext>
              </a:extLst>
            </p:cNvPr>
            <p:cNvCxnSpPr>
              <a:cxnSpLocks/>
            </p:cNvCxnSpPr>
            <p:nvPr/>
          </p:nvCxnSpPr>
          <p:spPr>
            <a:xfrm>
              <a:off x="5684657" y="1443416"/>
              <a:ext cx="48463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r" defTabSz="91442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66707" indent="-2667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1801" kern="1200">
          <a:solidFill>
            <a:schemeClr val="bg1"/>
          </a:solidFill>
          <a:latin typeface="+mn-lt"/>
          <a:ea typeface="+mn-ea"/>
          <a:cs typeface="+mn-cs"/>
        </a:defRPr>
      </a:lvl1pPr>
      <a:lvl2pPr marL="542939" indent="-276232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45" indent="-2667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bg1"/>
          </a:solidFill>
          <a:latin typeface="+mn-lt"/>
          <a:ea typeface="+mn-ea"/>
          <a:cs typeface="+mn-cs"/>
        </a:defRPr>
      </a:lvl3pPr>
      <a:lvl4pPr marL="1076352" indent="-2667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bg1"/>
          </a:solidFill>
          <a:latin typeface="+mn-lt"/>
          <a:ea typeface="+mn-ea"/>
          <a:cs typeface="+mn-cs"/>
        </a:defRPr>
      </a:lvl4pPr>
      <a:lvl5pPr marL="1343059" indent="-2667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10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9815" y="0"/>
            <a:ext cx="10326989" cy="6858000"/>
          </a:xfrm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77F79A1-0A2B-4378-8785-6D3576029085}"/>
              </a:ext>
            </a:extLst>
          </p:cNvPr>
          <p:cNvGrpSpPr/>
          <p:nvPr/>
        </p:nvGrpSpPr>
        <p:grpSpPr>
          <a:xfrm>
            <a:off x="9815" y="295739"/>
            <a:ext cx="12192000" cy="1980533"/>
            <a:chOff x="0" y="678556"/>
            <a:chExt cx="12192000" cy="198053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66BBE4-5C31-4778-8367-AD9437D5F1D3}"/>
                </a:ext>
              </a:extLst>
            </p:cNvPr>
            <p:cNvSpPr/>
            <p:nvPr/>
          </p:nvSpPr>
          <p:spPr>
            <a:xfrm>
              <a:off x="0" y="678556"/>
              <a:ext cx="12192000" cy="1356892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193BB8-C616-41D5-A479-F9699277B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983813" y="890294"/>
              <a:ext cx="1768795" cy="17687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F2294F-2657-41A1-B1D6-B74D6722A352}"/>
                </a:ext>
              </a:extLst>
            </p:cNvPr>
            <p:cNvSpPr txBox="1"/>
            <p:nvPr/>
          </p:nvSpPr>
          <p:spPr>
            <a:xfrm>
              <a:off x="3025560" y="812474"/>
              <a:ext cx="6513944" cy="126188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150" dirty="0">
                  <a:solidFill>
                    <a:schemeClr val="bg1">
                      <a:lumMod val="9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KOPERASI SERBA USAHA</a:t>
              </a:r>
            </a:p>
            <a:p>
              <a:pPr algn="r"/>
              <a:r>
                <a:rPr lang="en-US" sz="3200" b="1" dirty="0">
                  <a:solidFill>
                    <a:srgbClr val="FFC000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PERMATA</a:t>
              </a:r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 MANDIRI SEJAHTERA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E31F97A-6246-43E5-9F7E-58E6BC661EC8}"/>
                </a:ext>
              </a:extLst>
            </p:cNvPr>
            <p:cNvCxnSpPr>
              <a:cxnSpLocks/>
            </p:cNvCxnSpPr>
            <p:nvPr/>
          </p:nvCxnSpPr>
          <p:spPr>
            <a:xfrm>
              <a:off x="3864641" y="1401721"/>
              <a:ext cx="55778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DCEE7D7-0634-4E56-BC67-671A2BC1C476}"/>
              </a:ext>
            </a:extLst>
          </p:cNvPr>
          <p:cNvSpPr txBox="1"/>
          <p:nvPr/>
        </p:nvSpPr>
        <p:spPr>
          <a:xfrm>
            <a:off x="10579879" y="6140534"/>
            <a:ext cx="1404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C000"/>
                </a:solidFill>
              </a:rPr>
              <a:t>Proposed By:</a:t>
            </a:r>
          </a:p>
          <a:p>
            <a:pPr algn="r"/>
            <a:r>
              <a:rPr lang="en-US" sz="1600" dirty="0">
                <a:solidFill>
                  <a:srgbClr val="FFC000"/>
                </a:solidFill>
              </a:rPr>
              <a:t>RAD – 2020.09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013E3-39DD-4EC5-BD80-CBBA8199B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78" y="507477"/>
            <a:ext cx="918986" cy="918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E9BE57-777A-4CC9-9219-8C230149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PRODUK / LAYANAN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791639-9EB8-43CA-B3D8-A37739EC994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KSU </a:t>
            </a:r>
            <a:r>
              <a:rPr lang="en-US" dirty="0">
                <a:solidFill>
                  <a:srgbClr val="FFFF00"/>
                </a:solidFill>
              </a:rPr>
              <a:t>PERMATA</a:t>
            </a:r>
            <a:r>
              <a:rPr lang="en-US" dirty="0"/>
              <a:t> MANDIRI SEJAHTERA</a:t>
            </a:r>
          </a:p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6CF3841-E0B8-4544-AB94-427F28A86B8E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473890879"/>
              </p:ext>
            </p:extLst>
          </p:nvPr>
        </p:nvGraphicFramePr>
        <p:xfrm>
          <a:off x="1984375" y="1463675"/>
          <a:ext cx="9758363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25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ED1DF-BBBB-40AE-A123-65C4C9AE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1" y="295861"/>
            <a:ext cx="8600550" cy="576000"/>
          </a:xfrm>
        </p:spPr>
        <p:txBody>
          <a:bodyPr/>
          <a:lstStyle/>
          <a:p>
            <a:r>
              <a:rPr lang="en-US" dirty="0"/>
              <a:t>SIMPAN-PINJAM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1C53-134D-4530-B316-B446E98687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5969" y="852406"/>
            <a:ext cx="8609290" cy="333490"/>
          </a:xfrm>
        </p:spPr>
        <p:txBody>
          <a:bodyPr/>
          <a:lstStyle/>
          <a:p>
            <a:r>
              <a:rPr lang="en-US" dirty="0"/>
              <a:t>MODAL PENGEMBANGAN USAHA MITRA UMKM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4A4B8-C01C-4074-81B2-1B70D6BD1E9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50990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Simpan-Pinjam</a:t>
            </a:r>
            <a:r>
              <a:rPr lang="en-US" dirty="0"/>
              <a:t> Modal </a:t>
            </a:r>
            <a:r>
              <a:rPr lang="en-US" dirty="0" err="1"/>
              <a:t>Pengembangan</a:t>
            </a:r>
            <a:r>
              <a:rPr lang="en-US" dirty="0"/>
              <a:t> Usaha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: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(yang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7% s/d 12% per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FF00"/>
                </a:solidFill>
              </a:rPr>
              <a:t>Sumber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Permodalan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Sumber</a:t>
            </a:r>
            <a:r>
              <a:rPr lang="en-US" dirty="0"/>
              <a:t> dana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permodalan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(</a:t>
            </a:r>
            <a:r>
              <a:rPr lang="en-US" dirty="0" err="1"/>
              <a:t>wajib</a:t>
            </a:r>
            <a:r>
              <a:rPr lang="en-US" dirty="0"/>
              <a:t> &amp; </a:t>
            </a:r>
            <a:r>
              <a:rPr lang="en-US" dirty="0" err="1"/>
              <a:t>sukarela</a:t>
            </a:r>
            <a:r>
              <a:rPr lang="en-US" dirty="0"/>
              <a:t>) </a:t>
            </a:r>
            <a:r>
              <a:rPr lang="en-US" dirty="0" err="1"/>
              <a:t>anggota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u="sng" dirty="0" err="1"/>
              <a:t>Simulasi</a:t>
            </a:r>
            <a:r>
              <a:rPr lang="en-US" u="sng" dirty="0"/>
              <a:t>: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/>
              <a:t>Target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	: 1000 KK (50% </a:t>
            </a:r>
            <a:r>
              <a:rPr lang="en-US" dirty="0" err="1"/>
              <a:t>dari</a:t>
            </a:r>
            <a:r>
              <a:rPr lang="en-US" dirty="0"/>
              <a:t> total KK di </a:t>
            </a:r>
            <a:r>
              <a:rPr lang="en-US" dirty="0" err="1"/>
              <a:t>perumahan</a:t>
            </a:r>
            <a:r>
              <a:rPr lang="en-US" dirty="0"/>
              <a:t> Permata </a:t>
            </a:r>
            <a:r>
              <a:rPr lang="en-US" dirty="0" err="1"/>
              <a:t>Cimanggis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			: </a:t>
            </a:r>
            <a:r>
              <a:rPr lang="en-US" dirty="0" err="1"/>
              <a:t>Rp</a:t>
            </a:r>
            <a:r>
              <a:rPr lang="en-US" dirty="0"/>
              <a:t>. 50.000 / </a:t>
            </a:r>
            <a:r>
              <a:rPr lang="en-US" dirty="0" err="1"/>
              <a:t>bulan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Sukarela</a:t>
            </a:r>
            <a:r>
              <a:rPr lang="en-US" dirty="0"/>
              <a:t> (rata-rata)		: </a:t>
            </a:r>
            <a:r>
              <a:rPr lang="en-US" dirty="0" err="1"/>
              <a:t>Rp</a:t>
            </a:r>
            <a:r>
              <a:rPr lang="en-US" dirty="0"/>
              <a:t>. 50.000 / </a:t>
            </a:r>
            <a:r>
              <a:rPr lang="en-US" dirty="0" err="1"/>
              <a:t>bulan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/>
              <a:t>Dana </a:t>
            </a:r>
            <a:r>
              <a:rPr lang="en-US" dirty="0" err="1"/>
              <a:t>terkumpul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	: </a:t>
            </a:r>
            <a:r>
              <a:rPr lang="en-US" dirty="0" err="1"/>
              <a:t>Rp</a:t>
            </a:r>
            <a:r>
              <a:rPr lang="en-US" dirty="0"/>
              <a:t>. 100.000 x 1.000  </a:t>
            </a:r>
            <a:r>
              <a:rPr lang="en-US" dirty="0" err="1"/>
              <a:t>Anggota</a:t>
            </a:r>
            <a:r>
              <a:rPr lang="en-US" dirty="0"/>
              <a:t> =  </a:t>
            </a:r>
            <a:r>
              <a:rPr lang="en-US" dirty="0" err="1"/>
              <a:t>Rp</a:t>
            </a:r>
            <a:r>
              <a:rPr lang="en-US" dirty="0"/>
              <a:t>. 100.000.000,-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rata-rata </a:t>
            </a:r>
            <a:r>
              <a:rPr lang="en-US" dirty="0" err="1"/>
              <a:t>pinjaman</a:t>
            </a:r>
            <a:r>
              <a:rPr lang="en-US" dirty="0"/>
              <a:t> per UMKM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. 10.000.000 s/d </a:t>
            </a:r>
            <a:r>
              <a:rPr lang="en-US" dirty="0" err="1"/>
              <a:t>Rp</a:t>
            </a:r>
            <a:r>
              <a:rPr lang="en-US" dirty="0"/>
              <a:t>. 20.000.000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menyalurkan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5 s/d 10 UMKM.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60 s/d 120 UMKM (Mitra </a:t>
            </a:r>
            <a:r>
              <a:rPr lang="en-US" dirty="0" err="1"/>
              <a:t>Binaan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7D104F-4B4A-45CE-B256-970090CB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98" y="173865"/>
            <a:ext cx="1106296" cy="1106296"/>
          </a:xfrm>
          <a:prstGeom prst="rect">
            <a:avLst/>
          </a:prstGeom>
          <a:effectLst>
            <a:innerShdw blurRad="114300">
              <a:prstClr val="black">
                <a:alpha val="65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8626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ED1DF-BBBB-40AE-A123-65C4C9AE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1" y="295861"/>
            <a:ext cx="8600550" cy="576000"/>
          </a:xfrm>
        </p:spPr>
        <p:txBody>
          <a:bodyPr/>
          <a:lstStyle/>
          <a:p>
            <a:r>
              <a:rPr lang="en-US" dirty="0"/>
              <a:t>SIMPAN-PINJAM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1C53-134D-4530-B316-B446E98687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5969" y="852406"/>
            <a:ext cx="8609290" cy="333490"/>
          </a:xfrm>
        </p:spPr>
        <p:txBody>
          <a:bodyPr/>
          <a:lstStyle/>
          <a:p>
            <a:r>
              <a:rPr lang="en-US" dirty="0"/>
              <a:t>MODAL PENGEMBANGAN USAHA MITRA UMKM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4A4B8-C01C-4074-81B2-1B70D6BD1E9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50990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b="1" dirty="0">
                <a:solidFill>
                  <a:srgbClr val="FFFF00"/>
                </a:solidFill>
              </a:rPr>
              <a:t>Forecast </a:t>
            </a:r>
            <a:r>
              <a:rPr lang="en-US" b="1" dirty="0" err="1">
                <a:solidFill>
                  <a:srgbClr val="FFFF00"/>
                </a:solidFill>
              </a:rPr>
              <a:t>Pendapatan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Koperasi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dari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Produk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Simpan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Pinjam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u="sng" dirty="0" err="1"/>
              <a:t>Asumsi</a:t>
            </a:r>
            <a:r>
              <a:rPr lang="en-US" u="sng" dirty="0"/>
              <a:t>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800" dirty="0" err="1"/>
              <a:t>Jumlah</a:t>
            </a:r>
            <a:r>
              <a:rPr lang="en-US" sz="1800" dirty="0"/>
              <a:t> Mitra 				: 120 UMKM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800" dirty="0" err="1"/>
              <a:t>Persentasi</a:t>
            </a:r>
            <a:r>
              <a:rPr lang="en-US" sz="1800" dirty="0"/>
              <a:t> </a:t>
            </a:r>
            <a:r>
              <a:rPr lang="en-US" sz="1800" dirty="0" err="1"/>
              <a:t>Pembagian</a:t>
            </a:r>
            <a:r>
              <a:rPr lang="en-US" sz="1800" dirty="0"/>
              <a:t> </a:t>
            </a:r>
            <a:r>
              <a:rPr lang="en-US" sz="1800" dirty="0" err="1"/>
              <a:t>Keuntungan</a:t>
            </a:r>
            <a:r>
              <a:rPr lang="en-US" sz="1800" dirty="0"/>
              <a:t>	: 10% Flat / </a:t>
            </a:r>
            <a:r>
              <a:rPr lang="en-US" sz="1800" dirty="0" err="1"/>
              <a:t>tahun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800" dirty="0" err="1"/>
              <a:t>Pinjaman</a:t>
            </a:r>
            <a:r>
              <a:rPr lang="en-US" sz="1800" dirty="0"/>
              <a:t> / UMKM			: </a:t>
            </a:r>
            <a:r>
              <a:rPr lang="en-US" sz="1800" dirty="0" err="1"/>
              <a:t>Rp</a:t>
            </a:r>
            <a:r>
              <a:rPr lang="en-US" sz="1800" dirty="0"/>
              <a:t>. 10.000.000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u="sng" dirty="0" err="1"/>
              <a:t>Estimasi</a:t>
            </a:r>
            <a:r>
              <a:rPr lang="en-US" u="sng" dirty="0"/>
              <a:t> </a:t>
            </a:r>
            <a:r>
              <a:rPr lang="en-US" u="sng" dirty="0" err="1"/>
              <a:t>Pendapatan</a:t>
            </a:r>
            <a:r>
              <a:rPr lang="en-US" u="sng" dirty="0"/>
              <a:t> / </a:t>
            </a:r>
            <a:r>
              <a:rPr lang="en-US" u="sng" dirty="0" err="1"/>
              <a:t>tahun</a:t>
            </a:r>
            <a:r>
              <a:rPr lang="en-US" u="sng" dirty="0"/>
              <a:t>:</a:t>
            </a:r>
          </a:p>
          <a:p>
            <a:pPr marL="276232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Rp</a:t>
            </a:r>
            <a:r>
              <a:rPr lang="en-US" dirty="0"/>
              <a:t>. 1.000.000 x 120 UMKM = </a:t>
            </a:r>
            <a:r>
              <a:rPr lang="en-US" b="1" dirty="0" err="1"/>
              <a:t>Rp</a:t>
            </a:r>
            <a:r>
              <a:rPr lang="en-US" b="1" dirty="0"/>
              <a:t>. 120.000.000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FF00"/>
                </a:solidFill>
              </a:rPr>
              <a:t>Persyaratan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Umum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Pengajuan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Pinjaman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Permodalan</a:t>
            </a:r>
            <a:r>
              <a:rPr lang="en-US" b="1" dirty="0">
                <a:solidFill>
                  <a:srgbClr val="FFFF00"/>
                </a:solidFill>
              </a:rPr>
              <a:t> Usaha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(Mitra UMKM)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total </a:t>
            </a:r>
            <a:r>
              <a:rPr lang="en-US" dirty="0" err="1"/>
              <a:t>simpanan</a:t>
            </a:r>
            <a:r>
              <a:rPr lang="en-US" dirty="0"/>
              <a:t> (</a:t>
            </a:r>
            <a:r>
              <a:rPr lang="en-US" dirty="0" err="1"/>
              <a:t>wajib</a:t>
            </a:r>
            <a:r>
              <a:rPr lang="en-US" dirty="0"/>
              <a:t> + </a:t>
            </a:r>
            <a:r>
              <a:rPr lang="en-US" dirty="0" err="1"/>
              <a:t>sukarela</a:t>
            </a:r>
            <a:r>
              <a:rPr lang="en-US" dirty="0"/>
              <a:t>) minimal 30%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Pinjaman</a:t>
            </a:r>
            <a:r>
              <a:rPr lang="en-US" dirty="0"/>
              <a:t> (to be discussed / 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senilai</a:t>
            </a:r>
            <a:r>
              <a:rPr lang="en-US" dirty="0"/>
              <a:t> 120%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pinjaman</a:t>
            </a:r>
            <a:r>
              <a:rPr lang="en-US" dirty="0"/>
              <a:t>,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5jt </a:t>
            </a:r>
            <a:r>
              <a:rPr lang="en-US" dirty="0" err="1"/>
              <a:t>keatas</a:t>
            </a:r>
            <a:r>
              <a:rPr lang="en-US" dirty="0"/>
              <a:t> (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Usaha (Proposal / Business Plan)</a:t>
            </a:r>
          </a:p>
          <a:p>
            <a:pPr marL="46355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Propsal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Usaha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dianalisa</a:t>
            </a:r>
            <a:r>
              <a:rPr lang="en-US" dirty="0"/>
              <a:t> oleh Tim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prospek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(product, packaging, price, market, competitor, BEP, ROI, </a:t>
            </a:r>
            <a:r>
              <a:rPr lang="en-US" dirty="0" err="1"/>
              <a:t>dsb</a:t>
            </a:r>
            <a:r>
              <a:rPr lang="en-US" dirty="0"/>
              <a:t>) 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r>
              <a:rPr lang="en-US" dirty="0" err="1"/>
              <a:t>Mengisi</a:t>
            </a:r>
            <a:r>
              <a:rPr lang="en-US" dirty="0"/>
              <a:t> &amp; </a:t>
            </a:r>
            <a:r>
              <a:rPr lang="en-US" dirty="0" err="1"/>
              <a:t>Melengkapi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Pinjaman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&amp; </a:t>
            </a:r>
            <a:r>
              <a:rPr lang="en-US" dirty="0" err="1"/>
              <a:t>materai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7D104F-4B4A-45CE-B256-970090CB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98" y="173865"/>
            <a:ext cx="1106296" cy="1106296"/>
          </a:xfrm>
          <a:prstGeom prst="rect">
            <a:avLst/>
          </a:prstGeom>
          <a:effectLst>
            <a:innerShdw blurRad="114300">
              <a:prstClr val="black">
                <a:alpha val="65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2540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ED1DF-BBBB-40AE-A123-65C4C9AE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1" y="295861"/>
            <a:ext cx="8600550" cy="576000"/>
          </a:xfrm>
        </p:spPr>
        <p:txBody>
          <a:bodyPr/>
          <a:lstStyle/>
          <a:p>
            <a:r>
              <a:rPr lang="en-US" dirty="0"/>
              <a:t>ECOMMERCE &amp; JASA PEMASARAN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1C53-134D-4530-B316-B446E98687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5969" y="852406"/>
            <a:ext cx="8609290" cy="333490"/>
          </a:xfrm>
        </p:spPr>
        <p:txBody>
          <a:bodyPr/>
          <a:lstStyle/>
          <a:p>
            <a:r>
              <a:rPr lang="en-US" dirty="0"/>
              <a:t>FASILITAS PROMOSI DAN JUAL BELI ONLINE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4A4B8-C01C-4074-81B2-1B70D6BD1E9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50990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marketplace (eCommerce) &amp;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perluasan</a:t>
            </a:r>
            <a:r>
              <a:rPr lang="en-US" dirty="0"/>
              <a:t> pasar dan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barang</a:t>
            </a:r>
            <a:r>
              <a:rPr lang="en-US" dirty="0"/>
              <a:t>/</a:t>
            </a:r>
            <a:r>
              <a:rPr lang="en-US" dirty="0" err="1"/>
              <a:t>jasa</a:t>
            </a:r>
            <a:r>
              <a:rPr lang="en-US" dirty="0"/>
              <a:t>)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 UMKM </a:t>
            </a:r>
            <a:r>
              <a:rPr lang="en-US" dirty="0" err="1"/>
              <a:t>binaan</a:t>
            </a:r>
            <a:r>
              <a:rPr lang="en-US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lphaUcPeriod"/>
            </a:pPr>
            <a:r>
              <a:rPr lang="en-US" b="1" dirty="0" err="1">
                <a:solidFill>
                  <a:srgbClr val="FFFF00"/>
                </a:solidFill>
              </a:rPr>
              <a:t>Aplikasi</a:t>
            </a:r>
            <a:r>
              <a:rPr lang="en-US" b="1" dirty="0">
                <a:solidFill>
                  <a:srgbClr val="FFFF00"/>
                </a:solidFill>
              </a:rPr>
              <a:t> Marketplace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Aplikasi</a:t>
            </a:r>
            <a:r>
              <a:rPr lang="en-US" dirty="0"/>
              <a:t> Marketplace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Web-based application &amp; Mobile application.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 UMKM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mempromosikan</a:t>
            </a:r>
            <a:r>
              <a:rPr lang="en-US" dirty="0"/>
              <a:t> dan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eCommerce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oleh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(Mitra UMKM) </a:t>
            </a:r>
            <a:r>
              <a:rPr lang="en-US" dirty="0" err="1"/>
              <a:t>baik</a:t>
            </a:r>
            <a:r>
              <a:rPr lang="en-US" dirty="0"/>
              <a:t> transfer bank </a:t>
            </a:r>
            <a:r>
              <a:rPr lang="en-US" dirty="0" err="1"/>
              <a:t>maupun</a:t>
            </a:r>
            <a:r>
              <a:rPr lang="en-US" dirty="0"/>
              <a:t> COD (</a:t>
            </a:r>
            <a:r>
              <a:rPr lang="en-US" dirty="0" err="1"/>
              <a:t>Koeprasi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pembayran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).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, </a:t>
            </a:r>
            <a:r>
              <a:rPr lang="en-US" dirty="0" err="1"/>
              <a:t>perawatan</a:t>
            </a:r>
            <a:r>
              <a:rPr lang="en-US" dirty="0"/>
              <a:t> dan </a:t>
            </a:r>
            <a:r>
              <a:rPr lang="en-US" dirty="0" err="1"/>
              <a:t>operasional</a:t>
            </a:r>
            <a:r>
              <a:rPr lang="en-US" dirty="0"/>
              <a:t> eCommerce </a:t>
            </a:r>
            <a:r>
              <a:rPr lang="en-US" dirty="0" err="1"/>
              <a:t>dibiayai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gotong-royong oleh </a:t>
            </a:r>
            <a:r>
              <a:rPr lang="en-US" dirty="0" err="1"/>
              <a:t>seluruh</a:t>
            </a:r>
            <a:r>
              <a:rPr lang="en-US" dirty="0"/>
              <a:t> UMKM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. 10.000/</a:t>
            </a:r>
            <a:r>
              <a:rPr lang="en-US" dirty="0" err="1"/>
              <a:t>bulan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120 UMKM x </a:t>
            </a:r>
            <a:r>
              <a:rPr lang="en-US" dirty="0" err="1"/>
              <a:t>Rp</a:t>
            </a:r>
            <a:r>
              <a:rPr lang="en-US" dirty="0"/>
              <a:t>. 10.000/</a:t>
            </a:r>
            <a:r>
              <a:rPr lang="en-US" dirty="0" err="1"/>
              <a:t>bln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. 1.200.000/</a:t>
            </a:r>
            <a:r>
              <a:rPr lang="en-US" dirty="0" err="1"/>
              <a:t>bulan</a:t>
            </a:r>
            <a:r>
              <a:rPr lang="en-US" dirty="0"/>
              <a:t> (</a:t>
            </a:r>
            <a:r>
              <a:rPr lang="en-US" dirty="0" err="1"/>
              <a:t>Rp</a:t>
            </a:r>
            <a:r>
              <a:rPr lang="en-US" dirty="0"/>
              <a:t>. 14.400.000/</a:t>
            </a:r>
            <a:r>
              <a:rPr lang="en-US" dirty="0" err="1"/>
              <a:t>tahun</a:t>
            </a:r>
            <a:r>
              <a:rPr lang="en-US" dirty="0"/>
              <a:t>).</a:t>
            </a:r>
          </a:p>
          <a:p>
            <a:pPr marL="46355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lphaUcPeriod"/>
            </a:pPr>
            <a:r>
              <a:rPr lang="en-US" b="1" dirty="0" err="1">
                <a:solidFill>
                  <a:srgbClr val="FFFF00"/>
                </a:solidFill>
              </a:rPr>
              <a:t>Jasa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Pemasaran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Produk</a:t>
            </a:r>
            <a:endParaRPr lang="en-US" b="1" dirty="0">
              <a:solidFill>
                <a:srgbClr val="FFFF00"/>
              </a:solidFill>
            </a:endParaRP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</a:t>
            </a:r>
            <a:r>
              <a:rPr lang="en-US" dirty="0" err="1"/>
              <a:t>unggulan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Mitra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unggulan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dipasarkan</a:t>
            </a:r>
            <a:r>
              <a:rPr lang="en-US" dirty="0"/>
              <a:t> oleh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pasar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(Nasional / </a:t>
            </a:r>
            <a:r>
              <a:rPr lang="en-US" dirty="0" err="1"/>
              <a:t>Internasional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komisi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mark-up price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Bersama) </a:t>
            </a:r>
            <a:r>
              <a:rPr lang="en-US" dirty="0" err="1"/>
              <a:t>sebagai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Target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: </a:t>
            </a:r>
            <a:r>
              <a:rPr lang="en-US" dirty="0" err="1"/>
              <a:t>Rp</a:t>
            </a:r>
            <a:r>
              <a:rPr lang="en-US" dirty="0"/>
              <a:t>. 12.000.000/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7D104F-4B4A-45CE-B256-970090CB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57898" y="173865"/>
            <a:ext cx="1106296" cy="1106296"/>
          </a:xfrm>
          <a:prstGeom prst="rect">
            <a:avLst/>
          </a:prstGeom>
          <a:effectLst>
            <a:innerShdw blurRad="114300">
              <a:prstClr val="black">
                <a:alpha val="65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5710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ED1DF-BBBB-40AE-A123-65C4C9AE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1" y="295861"/>
            <a:ext cx="8600550" cy="576000"/>
          </a:xfrm>
        </p:spPr>
        <p:txBody>
          <a:bodyPr/>
          <a:lstStyle/>
          <a:p>
            <a:r>
              <a:rPr lang="en-US" dirty="0"/>
              <a:t>PELATIHAN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1C53-134D-4530-B316-B446E98687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5969" y="852406"/>
            <a:ext cx="8609290" cy="333490"/>
          </a:xfrm>
        </p:spPr>
        <p:txBody>
          <a:bodyPr/>
          <a:lstStyle/>
          <a:p>
            <a:r>
              <a:rPr lang="en-US" dirty="0"/>
              <a:t>UNTUK MENDUKUNG PENGEMBANGAN USAHA MITRA UMKM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4A4B8-C01C-4074-81B2-1B70D6BD1E9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50990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pelatihan-pelatihan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(hard-skill)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/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 UMKM.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lphaUcPeriod"/>
            </a:pPr>
            <a:r>
              <a:rPr lang="en-US" b="1" dirty="0" err="1">
                <a:solidFill>
                  <a:srgbClr val="FFFF00"/>
                </a:solidFill>
              </a:rPr>
              <a:t>Contoh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Jenis-Jenis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Tema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Pelatihan</a:t>
            </a:r>
            <a:endParaRPr lang="en-US" b="1" dirty="0">
              <a:solidFill>
                <a:srgbClr val="FFFF00"/>
              </a:solidFill>
            </a:endParaRP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Membangun</a:t>
            </a:r>
            <a:r>
              <a:rPr lang="en-US" dirty="0"/>
              <a:t> (setup) </a:t>
            </a:r>
            <a:r>
              <a:rPr lang="en-US" dirty="0" err="1"/>
              <a:t>usaha</a:t>
            </a:r>
            <a:r>
              <a:rPr lang="en-US" dirty="0"/>
              <a:t> UMKM.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?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Tehnik-tehnik</a:t>
            </a:r>
            <a:r>
              <a:rPr lang="en-US" dirty="0"/>
              <a:t> </a:t>
            </a:r>
            <a:r>
              <a:rPr lang="en-US" dirty="0" err="1"/>
              <a:t>jitu</a:t>
            </a:r>
            <a:r>
              <a:rPr lang="en-US" dirty="0"/>
              <a:t> </a:t>
            </a:r>
            <a:r>
              <a:rPr lang="en-US" dirty="0" err="1"/>
              <a:t>memasarkan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Tips &amp; </a:t>
            </a:r>
            <a:r>
              <a:rPr lang="en-US" dirty="0" err="1"/>
              <a:t>Trik</a:t>
            </a:r>
            <a:r>
              <a:rPr lang="en-US" dirty="0"/>
              <a:t> </a:t>
            </a:r>
            <a:r>
              <a:rPr lang="en-US" dirty="0" err="1"/>
              <a:t>mengemas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photo </a:t>
            </a:r>
            <a:r>
              <a:rPr lang="en-US" dirty="0" err="1"/>
              <a:t>serta</a:t>
            </a:r>
            <a:r>
              <a:rPr lang="en-US" dirty="0"/>
              <a:t> promo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prouduk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Depkes</a:t>
            </a:r>
            <a:r>
              <a:rPr lang="en-US" dirty="0"/>
              <a:t>, POM, dan MUI (</a:t>
            </a:r>
            <a:r>
              <a:rPr lang="en-US" dirty="0" err="1"/>
              <a:t>Sertifikasi</a:t>
            </a:r>
            <a:r>
              <a:rPr lang="en-US" dirty="0"/>
              <a:t> Halal),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marL="46355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100" dirty="0"/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lphaUcPeriod"/>
            </a:pPr>
            <a:r>
              <a:rPr lang="en-US" b="1" dirty="0" err="1">
                <a:solidFill>
                  <a:srgbClr val="FFFF00"/>
                </a:solidFill>
              </a:rPr>
              <a:t>Perencanaan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Pelatihan</a:t>
            </a:r>
            <a:endParaRPr lang="en-US" b="1" dirty="0">
              <a:solidFill>
                <a:srgbClr val="FFFF00"/>
              </a:solidFill>
            </a:endParaRP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oleh </a:t>
            </a:r>
            <a:r>
              <a:rPr lang="en-US" dirty="0" err="1"/>
              <a:t>praktisi</a:t>
            </a:r>
            <a:r>
              <a:rPr lang="en-US" dirty="0"/>
              <a:t>/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, dan </a:t>
            </a:r>
            <a:r>
              <a:rPr lang="en-US" dirty="0" err="1"/>
              <a:t>diprioritaskan</a:t>
            </a:r>
            <a:r>
              <a:rPr lang="en-US" dirty="0"/>
              <a:t> </a:t>
            </a:r>
            <a:r>
              <a:rPr lang="en-US" dirty="0" err="1"/>
              <a:t>pembicara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/ </a:t>
            </a:r>
            <a:r>
              <a:rPr lang="en-US" dirty="0" err="1"/>
              <a:t>warga</a:t>
            </a:r>
            <a:r>
              <a:rPr lang="en-US" dirty="0"/>
              <a:t> (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).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minimal 1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(</a:t>
            </a:r>
            <a:r>
              <a:rPr lang="en-US" dirty="0" err="1"/>
              <a:t>maksimal</a:t>
            </a:r>
            <a:r>
              <a:rPr lang="en-US" dirty="0"/>
              <a:t> 2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).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: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			: </a:t>
            </a:r>
            <a:r>
              <a:rPr lang="en-US" dirty="0" err="1"/>
              <a:t>Rp</a:t>
            </a:r>
            <a:r>
              <a:rPr lang="en-US" dirty="0"/>
              <a:t>. 100.000/</a:t>
            </a:r>
            <a:r>
              <a:rPr lang="en-US" dirty="0" err="1"/>
              <a:t>peserta</a:t>
            </a:r>
            <a:endParaRPr lang="en-US" dirty="0"/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			: 50 </a:t>
            </a:r>
            <a:r>
              <a:rPr lang="en-US" dirty="0" err="1"/>
              <a:t>peserta</a:t>
            </a:r>
            <a:r>
              <a:rPr lang="en-US" dirty="0"/>
              <a:t> /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			: </a:t>
            </a:r>
            <a:r>
              <a:rPr lang="en-US" dirty="0" err="1"/>
              <a:t>Rp</a:t>
            </a:r>
            <a:r>
              <a:rPr lang="en-US" dirty="0"/>
              <a:t>. 5.000.000/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Pembicara</a:t>
            </a:r>
            <a:r>
              <a:rPr lang="en-US" dirty="0"/>
              <a:t> &amp; </a:t>
            </a:r>
            <a:r>
              <a:rPr lang="en-US" dirty="0" err="1"/>
              <a:t>Akomodasi</a:t>
            </a:r>
            <a:r>
              <a:rPr lang="en-US" dirty="0"/>
              <a:t>	: </a:t>
            </a:r>
            <a:r>
              <a:rPr lang="en-US" dirty="0" err="1"/>
              <a:t>Rp</a:t>
            </a:r>
            <a:r>
              <a:rPr lang="en-US" dirty="0"/>
              <a:t>. 3.500.000 /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Pendapatn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		: </a:t>
            </a:r>
            <a:r>
              <a:rPr lang="en-US" dirty="0" err="1"/>
              <a:t>Rp</a:t>
            </a:r>
            <a:r>
              <a:rPr lang="en-US" dirty="0"/>
              <a:t>. 1.500.000 /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marL="730256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Estimasi</a:t>
            </a:r>
            <a:r>
              <a:rPr lang="en-US" sz="1600" dirty="0"/>
              <a:t> </a:t>
            </a:r>
            <a:r>
              <a:rPr lang="en-US" sz="1600" dirty="0" err="1"/>
              <a:t>Pendapatan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Pelatihan</a:t>
            </a:r>
            <a:r>
              <a:rPr lang="en-US" sz="1600" dirty="0"/>
              <a:t>	: </a:t>
            </a:r>
            <a:r>
              <a:rPr lang="en-US" sz="1600" dirty="0" err="1"/>
              <a:t>Rp</a:t>
            </a:r>
            <a:r>
              <a:rPr lang="en-US" sz="1600" dirty="0"/>
              <a:t>. 18.000.000 s/d 36.000.000 / </a:t>
            </a:r>
            <a:r>
              <a:rPr lang="en-US" sz="1600" dirty="0" err="1"/>
              <a:t>tahun</a:t>
            </a:r>
            <a:r>
              <a:rPr lang="en-US" sz="16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7D104F-4B4A-45CE-B256-970090CB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57898" y="173865"/>
            <a:ext cx="1106296" cy="1106296"/>
          </a:xfrm>
          <a:prstGeom prst="rect">
            <a:avLst/>
          </a:prstGeom>
          <a:effectLst>
            <a:innerShdw blurRad="114300">
              <a:prstClr val="black">
                <a:alpha val="65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1251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ED1DF-BBBB-40AE-A123-65C4C9AE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1" y="295861"/>
            <a:ext cx="8600550" cy="576000"/>
          </a:xfrm>
        </p:spPr>
        <p:txBody>
          <a:bodyPr/>
          <a:lstStyle/>
          <a:p>
            <a:r>
              <a:rPr lang="en-US" dirty="0"/>
              <a:t>PERIKLANAN (ADVERTISING)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1C53-134D-4530-B316-B446E98687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5969" y="852406"/>
            <a:ext cx="8609290" cy="333490"/>
          </a:xfrm>
        </p:spPr>
        <p:txBody>
          <a:bodyPr/>
          <a:lstStyle/>
          <a:p>
            <a:r>
              <a:rPr lang="en-US" dirty="0"/>
              <a:t>UNTUK MENDUKUNG PENINGKATAN PENJUALAN MITRA UMKM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4A4B8-C01C-4074-81B2-1B70D6BD1E9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50990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dirty="0" err="1"/>
              <a:t>menyediakan</a:t>
            </a:r>
            <a:r>
              <a:rPr lang="en-US" sz="1800" dirty="0"/>
              <a:t> media </a:t>
            </a:r>
            <a:r>
              <a:rPr lang="en-US" sz="1800" dirty="0" err="1"/>
              <a:t>periklanan</a:t>
            </a:r>
            <a:r>
              <a:rPr lang="en-US" sz="1800" dirty="0"/>
              <a:t> yang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peningkatan</a:t>
            </a:r>
            <a:r>
              <a:rPr lang="en-US" sz="1800" dirty="0"/>
              <a:t> </a:t>
            </a:r>
            <a:r>
              <a:rPr lang="en-US" sz="1800" dirty="0" err="1"/>
              <a:t>penjualan</a:t>
            </a:r>
            <a:r>
              <a:rPr lang="en-US" sz="1800" dirty="0"/>
              <a:t> </a:t>
            </a:r>
            <a:r>
              <a:rPr lang="en-US" sz="1800" dirty="0" err="1"/>
              <a:t>produk-produk</a:t>
            </a:r>
            <a:r>
              <a:rPr lang="en-US" sz="1800" dirty="0"/>
              <a:t> </a:t>
            </a:r>
            <a:r>
              <a:rPr lang="en-US" sz="1800" dirty="0" err="1"/>
              <a:t>mitra</a:t>
            </a:r>
            <a:r>
              <a:rPr lang="en-US" sz="1800" dirty="0"/>
              <a:t> UMKM.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lphaUcPeriod"/>
            </a:pPr>
            <a:r>
              <a:rPr lang="en-US" sz="1800" b="1" dirty="0" err="1">
                <a:solidFill>
                  <a:srgbClr val="FFFF00"/>
                </a:solidFill>
              </a:rPr>
              <a:t>Jenis-Jenis</a:t>
            </a:r>
            <a:r>
              <a:rPr lang="en-US" sz="1800" b="1" dirty="0">
                <a:solidFill>
                  <a:srgbClr val="FFFF00"/>
                </a:solidFill>
              </a:rPr>
              <a:t> Media </a:t>
            </a:r>
            <a:r>
              <a:rPr lang="en-US" sz="1800" b="1" dirty="0" err="1">
                <a:solidFill>
                  <a:srgbClr val="FFFF00"/>
                </a:solidFill>
              </a:rPr>
              <a:t>Periklanan</a:t>
            </a:r>
            <a:r>
              <a:rPr lang="en-US" sz="1800" b="1" dirty="0">
                <a:solidFill>
                  <a:srgbClr val="FFFF00"/>
                </a:solidFill>
              </a:rPr>
              <a:t> yang </a:t>
            </a:r>
            <a:r>
              <a:rPr lang="en-US" sz="1800" b="1" dirty="0" err="1">
                <a:solidFill>
                  <a:srgbClr val="FFFF00"/>
                </a:solidFill>
              </a:rPr>
              <a:t>disediakan</a:t>
            </a:r>
            <a:r>
              <a:rPr lang="en-US" sz="1800" b="1" dirty="0">
                <a:solidFill>
                  <a:srgbClr val="FFFF00"/>
                </a:solidFill>
              </a:rPr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sz="1800" dirty="0"/>
              <a:t>Space </a:t>
            </a:r>
            <a:r>
              <a:rPr lang="en-US" sz="1800" dirty="0" err="1"/>
              <a:t>Iklan</a:t>
            </a:r>
            <a:r>
              <a:rPr lang="en-US" sz="1800" dirty="0"/>
              <a:t> pada </a:t>
            </a:r>
            <a:r>
              <a:rPr lang="en-US" sz="1800" dirty="0" err="1"/>
              <a:t>Markeplace</a:t>
            </a:r>
            <a:r>
              <a:rPr lang="en-US" sz="1800" dirty="0"/>
              <a:t> </a:t>
            </a:r>
            <a:r>
              <a:rPr lang="en-US" sz="1800" dirty="0" err="1"/>
              <a:t>Koperasi</a:t>
            </a:r>
            <a:endParaRPr lang="en-US" sz="1800" dirty="0"/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sz="1800" dirty="0" err="1"/>
              <a:t>Spanduk</a:t>
            </a:r>
            <a:r>
              <a:rPr lang="en-US" sz="1800" dirty="0"/>
              <a:t> / </a:t>
            </a:r>
            <a:r>
              <a:rPr lang="en-US" sz="1800" dirty="0" err="1"/>
              <a:t>Baligo</a:t>
            </a:r>
            <a:r>
              <a:rPr lang="en-US" sz="1800" dirty="0"/>
              <a:t> (</a:t>
            </a:r>
            <a:r>
              <a:rPr lang="en-US" sz="1800" dirty="0" err="1"/>
              <a:t>kerjasama</a:t>
            </a:r>
            <a:r>
              <a:rPr lang="en-US" sz="1800" dirty="0"/>
              <a:t> </a:t>
            </a:r>
            <a:r>
              <a:rPr lang="en-US" sz="1800" dirty="0" err="1"/>
              <a:t>pembagian</a:t>
            </a:r>
            <a:r>
              <a:rPr lang="en-US" sz="1800" dirty="0"/>
              <a:t> </a:t>
            </a:r>
            <a:r>
              <a:rPr lang="en-US" sz="1800" dirty="0" err="1"/>
              <a:t>keuntungan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pengurus</a:t>
            </a:r>
            <a:r>
              <a:rPr lang="en-US" sz="1800" dirty="0"/>
              <a:t> RW </a:t>
            </a:r>
            <a:r>
              <a:rPr lang="en-US" sz="1800" dirty="0" err="1"/>
              <a:t>disetiap</a:t>
            </a:r>
            <a:r>
              <a:rPr lang="en-US" sz="1800" dirty="0"/>
              <a:t> Cluster)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sz="1800" dirty="0"/>
              <a:t>Videotron (</a:t>
            </a:r>
            <a:r>
              <a:rPr lang="en-US" sz="1800" dirty="0" err="1"/>
              <a:t>kerjasama</a:t>
            </a:r>
            <a:r>
              <a:rPr lang="en-US" sz="1800" dirty="0"/>
              <a:t> </a:t>
            </a:r>
            <a:r>
              <a:rPr lang="en-US" sz="1800" dirty="0" err="1"/>
              <a:t>pembagian</a:t>
            </a:r>
            <a:r>
              <a:rPr lang="en-US" sz="1800" dirty="0"/>
              <a:t> </a:t>
            </a:r>
            <a:r>
              <a:rPr lang="en-US" sz="1800" dirty="0" err="1"/>
              <a:t>keuntungan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vendor </a:t>
            </a:r>
            <a:r>
              <a:rPr lang="en-US" sz="1800" dirty="0" err="1"/>
              <a:t>penyedia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videotron</a:t>
            </a:r>
            <a:r>
              <a:rPr lang="en-US" sz="1800" dirty="0"/>
              <a:t>)</a:t>
            </a:r>
          </a:p>
          <a:p>
            <a:pPr marL="46355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lphaUcPeriod"/>
            </a:pPr>
            <a:r>
              <a:rPr lang="en-US" sz="1800" b="1" dirty="0" err="1">
                <a:solidFill>
                  <a:srgbClr val="FFFF00"/>
                </a:solidFill>
              </a:rPr>
              <a:t>Estimasi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err="1">
                <a:solidFill>
                  <a:srgbClr val="FFFF00"/>
                </a:solidFill>
              </a:rPr>
              <a:t>Pendapatan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err="1">
                <a:solidFill>
                  <a:srgbClr val="FFFF00"/>
                </a:solidFill>
              </a:rPr>
              <a:t>dari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err="1">
                <a:solidFill>
                  <a:srgbClr val="FFFF00"/>
                </a:solidFill>
              </a:rPr>
              <a:t>Produk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err="1">
                <a:solidFill>
                  <a:srgbClr val="FFFF00"/>
                </a:solidFill>
              </a:rPr>
              <a:t>Periklanan</a:t>
            </a:r>
            <a:endParaRPr lang="en-US" sz="1800" b="1" dirty="0">
              <a:solidFill>
                <a:srgbClr val="FFFF00"/>
              </a:solidFill>
            </a:endParaRP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sz="1800" b="1" dirty="0"/>
              <a:t>Marketplace </a:t>
            </a:r>
            <a:r>
              <a:rPr lang="en-US" sz="1800" b="1" dirty="0" err="1"/>
              <a:t>Koperasi</a:t>
            </a:r>
            <a:endParaRPr lang="en-US" sz="1800" b="1" dirty="0"/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Iklan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di </a:t>
            </a:r>
            <a:r>
              <a:rPr lang="en-US" sz="1800" dirty="0" err="1"/>
              <a:t>beranda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(landing page).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Estimasi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pemasangan</a:t>
            </a:r>
            <a:r>
              <a:rPr lang="en-US" sz="1800" dirty="0"/>
              <a:t> </a:t>
            </a:r>
            <a:r>
              <a:rPr lang="en-US" sz="1800" dirty="0" err="1"/>
              <a:t>iklan</a:t>
            </a:r>
            <a:r>
              <a:rPr lang="en-US" sz="1800" dirty="0"/>
              <a:t>	: </a:t>
            </a:r>
            <a:r>
              <a:rPr lang="en-US" sz="1800" dirty="0" err="1"/>
              <a:t>Rp</a:t>
            </a:r>
            <a:r>
              <a:rPr lang="en-US" sz="1800" dirty="0"/>
              <a:t>. 1.000 / </a:t>
            </a:r>
            <a:r>
              <a:rPr lang="en-US" sz="1800" dirty="0" err="1"/>
              <a:t>hari</a:t>
            </a:r>
            <a:r>
              <a:rPr lang="en-US" sz="1800" dirty="0"/>
              <a:t> (minimal 5 </a:t>
            </a:r>
            <a:r>
              <a:rPr lang="en-US" sz="1800" dirty="0" err="1"/>
              <a:t>hari</a:t>
            </a:r>
            <a:r>
              <a:rPr lang="en-US" sz="1800" dirty="0"/>
              <a:t>)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Estimasi</a:t>
            </a:r>
            <a:r>
              <a:rPr lang="en-US" sz="1800" dirty="0"/>
              <a:t> </a:t>
            </a:r>
            <a:r>
              <a:rPr lang="en-US" sz="1800" dirty="0" err="1"/>
              <a:t>pemasang</a:t>
            </a:r>
            <a:r>
              <a:rPr lang="en-US" sz="1800" dirty="0"/>
              <a:t> </a:t>
            </a:r>
            <a:r>
              <a:rPr lang="en-US" sz="1800" dirty="0" err="1"/>
              <a:t>iklan</a:t>
            </a:r>
            <a:r>
              <a:rPr lang="en-US" sz="1800" dirty="0"/>
              <a:t> / </a:t>
            </a:r>
            <a:r>
              <a:rPr lang="en-US" sz="1800" dirty="0" err="1"/>
              <a:t>hari</a:t>
            </a:r>
            <a:r>
              <a:rPr lang="en-US" sz="1800" dirty="0"/>
              <a:t>	: 30 </a:t>
            </a:r>
            <a:r>
              <a:rPr lang="en-US" sz="1800" dirty="0" err="1"/>
              <a:t>Produk</a:t>
            </a:r>
            <a:endParaRPr lang="en-US" sz="1800" dirty="0"/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Estimasi</a:t>
            </a:r>
            <a:r>
              <a:rPr lang="en-US" sz="1800" dirty="0"/>
              <a:t> Total </a:t>
            </a:r>
            <a:r>
              <a:rPr lang="en-US" sz="1800" dirty="0" err="1"/>
              <a:t>Pedapatan</a:t>
            </a:r>
            <a:r>
              <a:rPr lang="en-US" sz="1800" dirty="0"/>
              <a:t>		: </a:t>
            </a:r>
            <a:r>
              <a:rPr lang="en-US" sz="1800" dirty="0" err="1"/>
              <a:t>Rp</a:t>
            </a:r>
            <a:r>
              <a:rPr lang="en-US" sz="1800" dirty="0"/>
              <a:t>. 900.000 /</a:t>
            </a:r>
            <a:r>
              <a:rPr lang="en-US" sz="1800" dirty="0" err="1"/>
              <a:t>bulan</a:t>
            </a:r>
            <a:r>
              <a:rPr lang="en-US" sz="1800" dirty="0"/>
              <a:t> (</a:t>
            </a:r>
            <a:r>
              <a:rPr lang="en-US" sz="1800" dirty="0" err="1"/>
              <a:t>Rp</a:t>
            </a:r>
            <a:r>
              <a:rPr lang="en-US" sz="1800" dirty="0"/>
              <a:t>. 10.800.000 /</a:t>
            </a:r>
            <a:r>
              <a:rPr lang="en-US" sz="1800" dirty="0" err="1"/>
              <a:t>tahun</a:t>
            </a:r>
            <a:r>
              <a:rPr lang="en-US" sz="1800" dirty="0"/>
              <a:t>)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7D104F-4B4A-45CE-B256-970090CB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57898" y="173865"/>
            <a:ext cx="1106296" cy="1106296"/>
          </a:xfrm>
          <a:prstGeom prst="rect">
            <a:avLst/>
          </a:prstGeom>
          <a:effectLst>
            <a:innerShdw blurRad="114300">
              <a:prstClr val="black">
                <a:alpha val="65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0482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ED1DF-BBBB-40AE-A123-65C4C9AE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1" y="295861"/>
            <a:ext cx="8600550" cy="576000"/>
          </a:xfrm>
        </p:spPr>
        <p:txBody>
          <a:bodyPr/>
          <a:lstStyle/>
          <a:p>
            <a:r>
              <a:rPr lang="en-US" dirty="0"/>
              <a:t>PERIKLANAN (ADVERTISING)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1C53-134D-4530-B316-B446E98687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5969" y="852406"/>
            <a:ext cx="8609290" cy="333490"/>
          </a:xfrm>
        </p:spPr>
        <p:txBody>
          <a:bodyPr/>
          <a:lstStyle/>
          <a:p>
            <a:r>
              <a:rPr lang="en-US" dirty="0"/>
              <a:t>UNTUK MENDUKUNG PENINGKATAN PENJUALAN MITRA UMKM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4A4B8-C01C-4074-81B2-1B70D6BD1E9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5099028"/>
          </a:xfrm>
        </p:spPr>
        <p:txBody>
          <a:bodyPr/>
          <a:lstStyle/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err="1"/>
              <a:t>Spanduk</a:t>
            </a:r>
            <a:r>
              <a:rPr lang="en-US" sz="1800" b="1" dirty="0"/>
              <a:t> / </a:t>
            </a:r>
            <a:r>
              <a:rPr lang="en-US" sz="1800" b="1" dirty="0" err="1"/>
              <a:t>Baligo</a:t>
            </a:r>
            <a:endParaRPr lang="en-US" sz="1800" b="1" dirty="0"/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Iklan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di </a:t>
            </a:r>
            <a:r>
              <a:rPr lang="en-US" sz="1800" dirty="0" err="1"/>
              <a:t>baligo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cluster. 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40%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baligo</a:t>
            </a:r>
            <a:r>
              <a:rPr lang="en-US" sz="1800" dirty="0"/>
              <a:t> (</a:t>
            </a:r>
            <a:r>
              <a:rPr lang="en-US" sz="1800" dirty="0" err="1"/>
              <a:t>sisi</a:t>
            </a:r>
            <a:r>
              <a:rPr lang="en-US" sz="1800" dirty="0"/>
              <a:t> </a:t>
            </a:r>
            <a:r>
              <a:rPr lang="en-US" sz="1800" dirty="0" err="1"/>
              <a:t>bawah</a:t>
            </a:r>
            <a:r>
              <a:rPr lang="en-US" sz="1800" dirty="0"/>
              <a:t>) </a:t>
            </a:r>
            <a:r>
              <a:rPr lang="en-US" sz="1800" dirty="0" err="1"/>
              <a:t>disediakan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pemasangan</a:t>
            </a:r>
            <a:r>
              <a:rPr lang="en-US" sz="1800" dirty="0"/>
              <a:t> </a:t>
            </a:r>
            <a:r>
              <a:rPr lang="en-US" sz="1800" dirty="0" err="1"/>
              <a:t>iklan</a:t>
            </a:r>
            <a:r>
              <a:rPr lang="en-US" sz="1800" dirty="0"/>
              <a:t> (sponsor), 60% </a:t>
            </a:r>
            <a:r>
              <a:rPr lang="en-US" sz="1800" dirty="0" err="1"/>
              <a:t>sisi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konten</a:t>
            </a:r>
            <a:r>
              <a:rPr lang="en-US" sz="1800" dirty="0"/>
              <a:t> </a:t>
            </a:r>
            <a:r>
              <a:rPr lang="en-US" sz="1800" dirty="0" err="1"/>
              <a:t>pengurus</a:t>
            </a:r>
            <a:r>
              <a:rPr lang="en-US" sz="1800" dirty="0"/>
              <a:t> RW. 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1 </a:t>
            </a:r>
            <a:r>
              <a:rPr lang="en-US" sz="1800" dirty="0" err="1"/>
              <a:t>baligo</a:t>
            </a:r>
            <a:r>
              <a:rPr lang="en-US" sz="1800" dirty="0"/>
              <a:t> </a:t>
            </a:r>
            <a:r>
              <a:rPr lang="en-US" sz="1800" dirty="0" err="1"/>
              <a:t>memuat</a:t>
            </a:r>
            <a:r>
              <a:rPr lang="en-US" sz="1800" dirty="0"/>
              <a:t> </a:t>
            </a:r>
            <a:r>
              <a:rPr lang="en-US" sz="1800" dirty="0" err="1"/>
              <a:t>maksimal</a:t>
            </a:r>
            <a:r>
              <a:rPr lang="en-US" sz="1800" dirty="0"/>
              <a:t> 10 </a:t>
            </a:r>
            <a:r>
              <a:rPr lang="en-US" sz="1800" dirty="0" err="1"/>
              <a:t>iklan</a:t>
            </a:r>
            <a:r>
              <a:rPr lang="en-US" sz="1800" dirty="0"/>
              <a:t> @ 35cm x 35cm 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Estimasi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pemasangan</a:t>
            </a:r>
            <a:r>
              <a:rPr lang="en-US" sz="1800" dirty="0"/>
              <a:t> </a:t>
            </a:r>
            <a:r>
              <a:rPr lang="en-US" sz="1800" dirty="0" err="1"/>
              <a:t>iklan</a:t>
            </a:r>
            <a:r>
              <a:rPr lang="en-US" sz="1800" dirty="0"/>
              <a:t> 		: </a:t>
            </a:r>
            <a:r>
              <a:rPr lang="en-US" sz="1800" dirty="0" err="1"/>
              <a:t>Rp</a:t>
            </a:r>
            <a:r>
              <a:rPr lang="en-US" sz="1800" dirty="0"/>
              <a:t>. 30.000 / Space / 2 </a:t>
            </a:r>
            <a:r>
              <a:rPr lang="en-US" sz="1800" dirty="0" err="1"/>
              <a:t>minggu</a:t>
            </a:r>
            <a:r>
              <a:rPr lang="en-US" sz="1800" dirty="0"/>
              <a:t> 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Estimasi</a:t>
            </a:r>
            <a:r>
              <a:rPr lang="en-US" sz="1800" dirty="0"/>
              <a:t> Total </a:t>
            </a:r>
            <a:r>
              <a:rPr lang="en-US" sz="1800" dirty="0" err="1"/>
              <a:t>Pendapatan</a:t>
            </a:r>
            <a:r>
              <a:rPr lang="en-US" sz="1800" dirty="0"/>
              <a:t> / 2 </a:t>
            </a:r>
            <a:r>
              <a:rPr lang="en-US" sz="1800" dirty="0" err="1"/>
              <a:t>Minggu</a:t>
            </a:r>
            <a:r>
              <a:rPr lang="en-US" sz="1800" dirty="0"/>
              <a:t>		: </a:t>
            </a:r>
            <a:r>
              <a:rPr lang="en-US" sz="1800" dirty="0" err="1"/>
              <a:t>Rp</a:t>
            </a:r>
            <a:r>
              <a:rPr lang="en-US" sz="1800" dirty="0"/>
              <a:t>. 300.000,-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Estimasi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Cetak</a:t>
            </a:r>
            <a:r>
              <a:rPr lang="en-US" sz="1800" dirty="0"/>
              <a:t> </a:t>
            </a:r>
            <a:r>
              <a:rPr lang="en-US" sz="1800" dirty="0" err="1"/>
              <a:t>Spanduk</a:t>
            </a:r>
            <a:r>
              <a:rPr lang="en-US" sz="1800" dirty="0"/>
              <a:t> + Fee Cluster	: </a:t>
            </a:r>
            <a:r>
              <a:rPr lang="en-US" sz="1800" dirty="0" err="1"/>
              <a:t>Rp</a:t>
            </a:r>
            <a:r>
              <a:rPr lang="en-US" sz="1800" dirty="0"/>
              <a:t>. 250.000,- (Margin 50.000 / 2 </a:t>
            </a:r>
            <a:r>
              <a:rPr lang="en-US" sz="1800" dirty="0" err="1"/>
              <a:t>minggu</a:t>
            </a:r>
            <a:r>
              <a:rPr lang="en-US" sz="1800" dirty="0"/>
              <a:t>)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Estimasi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baligo</a:t>
            </a:r>
            <a:r>
              <a:rPr lang="en-US" sz="1800" dirty="0"/>
              <a:t> di PC			: 9 </a:t>
            </a:r>
            <a:r>
              <a:rPr lang="en-US" sz="1800" dirty="0" err="1"/>
              <a:t>Titik</a:t>
            </a:r>
            <a:endParaRPr lang="en-US" sz="1800" dirty="0"/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Estimasi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Pendapatan</a:t>
            </a:r>
            <a:r>
              <a:rPr lang="en-US" sz="1800" dirty="0"/>
              <a:t> 			: </a:t>
            </a:r>
            <a:r>
              <a:rPr lang="en-US" sz="1800" dirty="0" err="1"/>
              <a:t>Rp</a:t>
            </a:r>
            <a:r>
              <a:rPr lang="en-US" sz="1800" dirty="0"/>
              <a:t>. 900.000 / </a:t>
            </a:r>
            <a:r>
              <a:rPr lang="en-US" sz="1800" dirty="0" err="1"/>
              <a:t>bulan</a:t>
            </a:r>
            <a:r>
              <a:rPr lang="en-US" sz="1800" dirty="0"/>
              <a:t> (10.800.000 / </a:t>
            </a:r>
            <a:r>
              <a:rPr lang="en-US" sz="1800" dirty="0" err="1"/>
              <a:t>tahun</a:t>
            </a:r>
            <a:r>
              <a:rPr lang="en-US" sz="1800" dirty="0"/>
              <a:t>)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</a:pPr>
            <a:endParaRPr lang="en-US" sz="1800" dirty="0"/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err="1"/>
              <a:t>Spanduk</a:t>
            </a:r>
            <a:r>
              <a:rPr lang="en-US" sz="1800" b="1" dirty="0"/>
              <a:t> / </a:t>
            </a:r>
            <a:r>
              <a:rPr lang="en-US" sz="1800" b="1" dirty="0" err="1"/>
              <a:t>Baligo</a:t>
            </a:r>
            <a:endParaRPr lang="en-US" sz="1800" b="1" dirty="0"/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Iklan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di Videotron (</a:t>
            </a:r>
            <a:r>
              <a:rPr lang="en-US" sz="1800" dirty="0" err="1"/>
              <a:t>gerbang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 PC </a:t>
            </a:r>
            <a:r>
              <a:rPr lang="en-US" sz="1800" dirty="0" err="1"/>
              <a:t>depan</a:t>
            </a:r>
            <a:r>
              <a:rPr lang="en-US" sz="1800" dirty="0"/>
              <a:t> &amp; </a:t>
            </a:r>
            <a:r>
              <a:rPr lang="en-US" sz="1800" dirty="0" err="1"/>
              <a:t>belakang</a:t>
            </a:r>
            <a:r>
              <a:rPr lang="en-US" sz="1800" dirty="0"/>
              <a:t>)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Kerjasama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Vendor </a:t>
            </a:r>
            <a:r>
              <a:rPr lang="en-US" sz="1800" dirty="0" err="1"/>
              <a:t>penyedia</a:t>
            </a:r>
            <a:r>
              <a:rPr lang="en-US" sz="1800" dirty="0"/>
              <a:t> Media Videotron.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Target </a:t>
            </a:r>
            <a:r>
              <a:rPr lang="en-US" sz="1800" dirty="0" err="1"/>
              <a:t>Pendapatan</a:t>
            </a:r>
            <a:r>
              <a:rPr lang="en-US" sz="1800" dirty="0"/>
              <a:t> : </a:t>
            </a:r>
            <a:r>
              <a:rPr lang="en-US" sz="1800" dirty="0" err="1"/>
              <a:t>Rp</a:t>
            </a:r>
            <a:r>
              <a:rPr lang="en-US" sz="1800" dirty="0"/>
              <a:t>. 24 </a:t>
            </a:r>
            <a:r>
              <a:rPr lang="en-US" sz="1800" dirty="0" err="1"/>
              <a:t>juta</a:t>
            </a:r>
            <a:r>
              <a:rPr lang="en-US" sz="1800" dirty="0"/>
              <a:t> / </a:t>
            </a:r>
            <a:r>
              <a:rPr lang="en-US" sz="1800" dirty="0" err="1"/>
              <a:t>tahun</a:t>
            </a:r>
            <a:r>
              <a:rPr lang="en-US" sz="1800" dirty="0"/>
              <a:t>.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</a:pP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7D104F-4B4A-45CE-B256-970090CB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57898" y="173865"/>
            <a:ext cx="1106296" cy="1106296"/>
          </a:xfrm>
          <a:prstGeom prst="rect">
            <a:avLst/>
          </a:prstGeom>
          <a:effectLst>
            <a:innerShdw blurRad="114300">
              <a:prstClr val="black">
                <a:alpha val="65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5677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ED1DF-BBBB-40AE-A123-65C4C9AE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1" y="295861"/>
            <a:ext cx="8600550" cy="576000"/>
          </a:xfrm>
        </p:spPr>
        <p:txBody>
          <a:bodyPr/>
          <a:lstStyle/>
          <a:p>
            <a:r>
              <a:rPr lang="en-US" dirty="0"/>
              <a:t>DISTRIBUSI BAHAN POKOK &amp; PPOB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1C53-134D-4530-B316-B446E98687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5969" y="852406"/>
            <a:ext cx="8609290" cy="333490"/>
          </a:xfrm>
        </p:spPr>
        <p:txBody>
          <a:bodyPr/>
          <a:lstStyle/>
          <a:p>
            <a:r>
              <a:rPr lang="en-US" dirty="0"/>
              <a:t>UNTUK MEMUDAHKAN PENYEDIAAN BAHAN PRODUKSI PRODUK-PRODUK UMKM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4A4B8-C01C-4074-81B2-1B70D6BD1E9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50990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 supplier (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dan/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/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)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bahan-bahan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yang </a:t>
            </a:r>
            <a:r>
              <a:rPr lang="en-US" dirty="0" err="1"/>
              <a:t>bermutu</a:t>
            </a:r>
            <a:r>
              <a:rPr lang="en-US" dirty="0"/>
              <a:t> dan </a:t>
            </a:r>
            <a:r>
              <a:rPr lang="en-US" dirty="0" err="1"/>
              <a:t>kompetitif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 PPOB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angota</a:t>
            </a:r>
            <a:r>
              <a:rPr lang="en-US" dirty="0"/>
              <a:t> dan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lphaUcPeriod"/>
            </a:pPr>
            <a:r>
              <a:rPr lang="en-US" b="1" dirty="0" err="1">
                <a:solidFill>
                  <a:srgbClr val="FFFF00"/>
                </a:solidFill>
              </a:rPr>
              <a:t>Distribusi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Bahan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Pokok</a:t>
            </a:r>
            <a:endParaRPr lang="en-US" b="1" dirty="0">
              <a:solidFill>
                <a:srgbClr val="FFFF00"/>
              </a:solidFill>
            </a:endParaRP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Agar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periodenya</a:t>
            </a:r>
            <a:r>
              <a:rPr lang="en-US" dirty="0"/>
              <a:t> (</a:t>
            </a:r>
            <a:r>
              <a:rPr lang="en-US" dirty="0" err="1"/>
              <a:t>mingguan</a:t>
            </a:r>
            <a:r>
              <a:rPr lang="en-US" dirty="0"/>
              <a:t> / </a:t>
            </a:r>
            <a:r>
              <a:rPr lang="en-US" dirty="0" err="1"/>
              <a:t>bulanan</a:t>
            </a:r>
            <a:r>
              <a:rPr lang="en-US" dirty="0"/>
              <a:t>) </a:t>
            </a:r>
            <a:r>
              <a:rPr lang="en-US" dirty="0" err="1"/>
              <a:t>didata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langganan</a:t>
            </a:r>
            <a:r>
              <a:rPr lang="en-US" dirty="0"/>
              <a:t>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daftar </a:t>
            </a:r>
            <a:r>
              <a:rPr lang="en-US" dirty="0" err="1"/>
              <a:t>produk</a:t>
            </a:r>
            <a:r>
              <a:rPr lang="en-US" dirty="0"/>
              <a:t> / </a:t>
            </a:r>
            <a:r>
              <a:rPr lang="en-US" dirty="0" err="1"/>
              <a:t>harga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per </a:t>
            </a:r>
            <a:r>
              <a:rPr lang="en-US" dirty="0" err="1"/>
              <a:t>periode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(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)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(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supplier)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dan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.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	: </a:t>
            </a:r>
            <a:r>
              <a:rPr lang="en-US" dirty="0" err="1"/>
              <a:t>Rp</a:t>
            </a:r>
            <a:r>
              <a:rPr lang="en-US" dirty="0"/>
              <a:t>. 250.000 / </a:t>
            </a:r>
            <a:r>
              <a:rPr lang="en-US" dirty="0" err="1"/>
              <a:t>bulan</a:t>
            </a:r>
            <a:r>
              <a:rPr lang="en-US" dirty="0"/>
              <a:t> / KK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Asumsi</a:t>
            </a:r>
            <a:r>
              <a:rPr lang="en-US" dirty="0"/>
              <a:t> rata2 margin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	: 5%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	: 1.000 KK</a:t>
            </a:r>
          </a:p>
          <a:p>
            <a:pPr marL="1016006" lvl="2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	: </a:t>
            </a:r>
            <a:r>
              <a:rPr lang="en-US" dirty="0" err="1"/>
              <a:t>Rp</a:t>
            </a:r>
            <a:r>
              <a:rPr lang="en-US" dirty="0"/>
              <a:t>. 250.000 x 5% x 1.000 </a:t>
            </a:r>
            <a:r>
              <a:rPr lang="en-US" dirty="0" err="1"/>
              <a:t>pelanggan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. 12.500.000 / </a:t>
            </a:r>
            <a:r>
              <a:rPr lang="en-US" dirty="0" err="1"/>
              <a:t>bulan</a:t>
            </a:r>
            <a:r>
              <a:rPr lang="en-US" dirty="0"/>
              <a:t> (</a:t>
            </a:r>
            <a:r>
              <a:rPr lang="en-US" dirty="0" err="1"/>
              <a:t>Rp</a:t>
            </a:r>
            <a:r>
              <a:rPr lang="en-US" dirty="0"/>
              <a:t>. 150 </a:t>
            </a:r>
            <a:r>
              <a:rPr lang="en-US" dirty="0" err="1"/>
              <a:t>juta</a:t>
            </a:r>
            <a:r>
              <a:rPr lang="en-US" dirty="0"/>
              <a:t> / </a:t>
            </a:r>
            <a:r>
              <a:rPr lang="en-US" dirty="0" err="1"/>
              <a:t>tahun</a:t>
            </a:r>
            <a:r>
              <a:rPr lang="en-US" dirty="0"/>
              <a:t>)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7D104F-4B4A-45CE-B256-970090CB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57898" y="173865"/>
            <a:ext cx="1106296" cy="1106296"/>
          </a:xfrm>
          <a:prstGeom prst="rect">
            <a:avLst/>
          </a:prstGeom>
          <a:effectLst>
            <a:innerShdw blurRad="114300">
              <a:prstClr val="black">
                <a:alpha val="65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9675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ED1DF-BBBB-40AE-A123-65C4C9AE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1" y="295861"/>
            <a:ext cx="8600550" cy="576000"/>
          </a:xfrm>
        </p:spPr>
        <p:txBody>
          <a:bodyPr/>
          <a:lstStyle/>
          <a:p>
            <a:r>
              <a:rPr lang="en-US" dirty="0"/>
              <a:t>DISTRIBUSI BAHAN POKOK &amp; PPOB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1C53-134D-4530-B316-B446E98687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5969" y="852406"/>
            <a:ext cx="8609290" cy="333490"/>
          </a:xfrm>
        </p:spPr>
        <p:txBody>
          <a:bodyPr/>
          <a:lstStyle/>
          <a:p>
            <a:r>
              <a:rPr lang="en-US" dirty="0"/>
              <a:t>UNTUK MEMUDAHKAN PENYEDIAAN BAHAN PRODUKSI PRODUK-PRODUK UMKM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4A4B8-C01C-4074-81B2-1B70D6BD1E9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509902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buFont typeface="+mj-lt"/>
              <a:buAutoNum type="alphaUcPeriod" startAt="2"/>
            </a:pPr>
            <a:r>
              <a:rPr lang="en-US" b="1" dirty="0">
                <a:solidFill>
                  <a:srgbClr val="FFFF00"/>
                </a:solidFill>
              </a:rPr>
              <a:t>PPOB (Payment Point Online Bank)</a:t>
            </a:r>
          </a:p>
          <a:p>
            <a:pPr marL="46355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,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PPOB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vendor PPOB </a:t>
            </a:r>
            <a:r>
              <a:rPr lang="en-US" dirty="0" err="1"/>
              <a:t>nasional</a:t>
            </a:r>
            <a:r>
              <a:rPr lang="en-US" dirty="0"/>
              <a:t> yang </a:t>
            </a:r>
            <a:r>
              <a:rPr lang="en-US" dirty="0" err="1"/>
              <a:t>terkemuka</a:t>
            </a:r>
            <a:r>
              <a:rPr lang="en-US" dirty="0"/>
              <a:t> dan </a:t>
            </a:r>
            <a:r>
              <a:rPr lang="en-US" dirty="0" err="1"/>
              <a:t>terpercaya</a:t>
            </a:r>
            <a:r>
              <a:rPr lang="en-US" dirty="0"/>
              <a:t>.</a:t>
            </a:r>
          </a:p>
          <a:p>
            <a:pPr marL="46355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dirty="0"/>
          </a:p>
          <a:p>
            <a:pPr marL="46355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u="sng" dirty="0" err="1"/>
              <a:t>Produk-Produk</a:t>
            </a:r>
            <a:r>
              <a:rPr lang="en-US" u="sng" dirty="0"/>
              <a:t> PPOB yang </a:t>
            </a:r>
            <a:r>
              <a:rPr lang="en-US" u="sng" dirty="0" err="1"/>
              <a:t>ditawarkan</a:t>
            </a:r>
            <a:r>
              <a:rPr lang="en-US" u="sng" dirty="0"/>
              <a:t> </a:t>
            </a:r>
            <a:r>
              <a:rPr lang="en-US" u="sng" dirty="0" err="1"/>
              <a:t>meliputi</a:t>
            </a:r>
            <a:r>
              <a:rPr lang="en-US" u="sng" dirty="0"/>
              <a:t> :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Langganan</a:t>
            </a:r>
            <a:r>
              <a:rPr lang="en-US" dirty="0"/>
              <a:t> Listrik, PAM, Internet, TV Kabel, </a:t>
            </a:r>
            <a:r>
              <a:rPr lang="en-US" dirty="0" err="1"/>
              <a:t>dsb</a:t>
            </a:r>
            <a:endParaRPr lang="en-US" dirty="0"/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pulsa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dan </a:t>
            </a:r>
            <a:r>
              <a:rPr lang="en-US" dirty="0" err="1"/>
              <a:t>paket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operator </a:t>
            </a:r>
            <a:r>
              <a:rPr lang="en-US" dirty="0" err="1"/>
              <a:t>nasional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Penjualan</a:t>
            </a:r>
            <a:r>
              <a:rPr lang="en-US" dirty="0"/>
              <a:t> Voucher Game Online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pesawat</a:t>
            </a:r>
            <a:r>
              <a:rPr lang="en-US" dirty="0"/>
              <a:t>, hotel,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, </a:t>
            </a:r>
            <a:r>
              <a:rPr lang="en-US" dirty="0" err="1"/>
              <a:t>multifinance</a:t>
            </a:r>
            <a:r>
              <a:rPr lang="en-US" dirty="0"/>
              <a:t>,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bpjs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Pengisian</a:t>
            </a:r>
            <a:r>
              <a:rPr lang="en-US" dirty="0"/>
              <a:t>/TopUp </a:t>
            </a:r>
            <a:r>
              <a:rPr lang="en-US" dirty="0" err="1"/>
              <a:t>eMoney</a:t>
            </a:r>
            <a:r>
              <a:rPr lang="en-US" dirty="0"/>
              <a:t>, OVO,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marL="46355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/>
              <a:t> </a:t>
            </a:r>
          </a:p>
          <a:p>
            <a:pPr marL="46355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PPOB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komisi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	: </a:t>
            </a:r>
            <a:r>
              <a:rPr lang="en-US" dirty="0" err="1"/>
              <a:t>Rp</a:t>
            </a:r>
            <a:r>
              <a:rPr lang="en-US" dirty="0"/>
              <a:t>. 2.000,-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	: 5 </a:t>
            </a:r>
            <a:r>
              <a:rPr lang="en-US" dirty="0" err="1"/>
              <a:t>transaksi</a:t>
            </a:r>
            <a:r>
              <a:rPr lang="en-US" dirty="0"/>
              <a:t> / KK / </a:t>
            </a:r>
            <a:r>
              <a:rPr lang="en-US" dirty="0" err="1"/>
              <a:t>bulan</a:t>
            </a:r>
            <a:endParaRPr lang="en-US" dirty="0"/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	: 1.000 KK</a:t>
            </a:r>
          </a:p>
          <a:p>
            <a:pPr marL="749300" lvl="1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	: </a:t>
            </a:r>
            <a:r>
              <a:rPr lang="en-US" dirty="0" err="1"/>
              <a:t>Rp</a:t>
            </a:r>
            <a:r>
              <a:rPr lang="en-US" dirty="0"/>
              <a:t>. 2000 x 5 x 1.000 </a:t>
            </a:r>
            <a:r>
              <a:rPr lang="en-US" dirty="0" err="1"/>
              <a:t>pelanggan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. 10.000.000 / </a:t>
            </a:r>
            <a:r>
              <a:rPr lang="en-US" dirty="0" err="1"/>
              <a:t>bulan</a:t>
            </a:r>
            <a:r>
              <a:rPr lang="en-US" dirty="0"/>
              <a:t> (</a:t>
            </a:r>
            <a:r>
              <a:rPr lang="en-US" dirty="0" err="1"/>
              <a:t>Rp</a:t>
            </a:r>
            <a:r>
              <a:rPr lang="en-US" dirty="0"/>
              <a:t>. 120 </a:t>
            </a:r>
            <a:r>
              <a:rPr lang="en-US" dirty="0" err="1"/>
              <a:t>juta</a:t>
            </a:r>
            <a:r>
              <a:rPr lang="en-US" dirty="0"/>
              <a:t> / </a:t>
            </a:r>
            <a:r>
              <a:rPr lang="en-US" dirty="0" err="1"/>
              <a:t>tahun</a:t>
            </a:r>
            <a:r>
              <a:rPr lang="en-US" dirty="0"/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7D104F-4B4A-45CE-B256-970090CB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57898" y="173865"/>
            <a:ext cx="1106296" cy="1106296"/>
          </a:xfrm>
          <a:prstGeom prst="rect">
            <a:avLst/>
          </a:prstGeom>
          <a:effectLst>
            <a:innerShdw blurRad="114300">
              <a:prstClr val="black">
                <a:alpha val="65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52045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ED1DF-BBBB-40AE-A123-65C4C9AE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1" y="295861"/>
            <a:ext cx="8600550" cy="576000"/>
          </a:xfrm>
        </p:spPr>
        <p:txBody>
          <a:bodyPr/>
          <a:lstStyle/>
          <a:p>
            <a:r>
              <a:rPr lang="en-US" dirty="0"/>
              <a:t>UNIT PENGELOLAAN SAMPAH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1C53-134D-4530-B316-B446E98687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5969" y="852406"/>
            <a:ext cx="8609290" cy="333490"/>
          </a:xfrm>
        </p:spPr>
        <p:txBody>
          <a:bodyPr/>
          <a:lstStyle/>
          <a:p>
            <a:r>
              <a:rPr lang="en-US" dirty="0"/>
              <a:t>UNTUK MENINGKATKAN PENDAPATAN KOPERASI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7D104F-4B4A-45CE-B256-970090CB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57898" y="173865"/>
            <a:ext cx="1106296" cy="1106296"/>
          </a:xfrm>
          <a:prstGeom prst="rect">
            <a:avLst/>
          </a:prstGeom>
          <a:effectLst>
            <a:innerShdw blurRad="114300">
              <a:prstClr val="black">
                <a:alpha val="65000"/>
              </a:prstClr>
            </a:innerShdw>
          </a:effec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51512E7-E750-4F40-BF21-219DEA6C2E6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1"/>
            <a:ext cx="9758516" cy="50990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err="1"/>
              <a:t>Sebagai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, </a:t>
            </a:r>
            <a:r>
              <a:rPr lang="en-US" dirty="0" err="1"/>
              <a:t>koperasi</a:t>
            </a:r>
            <a:r>
              <a:rPr lang="en-US" dirty="0"/>
              <a:t> 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vendor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. Permata </a:t>
            </a:r>
            <a:r>
              <a:rPr lang="en-US" dirty="0" err="1"/>
              <a:t>Cimanggis</a:t>
            </a:r>
            <a:r>
              <a:rPr lang="en-US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b="1" dirty="0">
                <a:solidFill>
                  <a:srgbClr val="FFFF00"/>
                </a:solidFill>
              </a:rPr>
              <a:t>Forecast </a:t>
            </a:r>
            <a:r>
              <a:rPr lang="en-US" b="1" dirty="0" err="1">
                <a:solidFill>
                  <a:srgbClr val="FFFF00"/>
                </a:solidFill>
              </a:rPr>
              <a:t>Pendapatan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Penglolaan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Sampah</a:t>
            </a:r>
            <a:endParaRPr lang="en-US" b="1" dirty="0">
              <a:solidFill>
                <a:srgbClr val="FFFF00"/>
              </a:solidFill>
            </a:endParaRPr>
          </a:p>
          <a:p>
            <a:pPr marL="290513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KK </a:t>
            </a:r>
            <a:r>
              <a:rPr lang="en-US" dirty="0" err="1"/>
              <a:t>Aktif</a:t>
            </a:r>
            <a:r>
              <a:rPr lang="en-US" dirty="0"/>
              <a:t>			: 2.000 KK</a:t>
            </a:r>
          </a:p>
          <a:p>
            <a:pPr marL="290513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 		: 15.000 / KK / </a:t>
            </a:r>
            <a:r>
              <a:rPr lang="en-US" dirty="0" err="1"/>
              <a:t>Bulan</a:t>
            </a:r>
            <a:endParaRPr lang="en-US" dirty="0"/>
          </a:p>
          <a:p>
            <a:pPr marL="290513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Total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	: </a:t>
            </a:r>
            <a:r>
              <a:rPr lang="en-US" dirty="0" err="1"/>
              <a:t>Rp</a:t>
            </a:r>
            <a:r>
              <a:rPr lang="en-US" dirty="0"/>
              <a:t>. 30.000.000 / </a:t>
            </a:r>
            <a:r>
              <a:rPr lang="en-US" dirty="0" err="1"/>
              <a:t>bulan</a:t>
            </a:r>
            <a:endParaRPr lang="en-US" dirty="0"/>
          </a:p>
          <a:p>
            <a:pPr marL="290513" indent="-285750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marL="290513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Vendor			: </a:t>
            </a:r>
            <a:r>
              <a:rPr lang="en-US" dirty="0" err="1"/>
              <a:t>Rp</a:t>
            </a:r>
            <a:r>
              <a:rPr lang="en-US" dirty="0"/>
              <a:t>. 20.000.000 / </a:t>
            </a:r>
            <a:r>
              <a:rPr lang="en-US" dirty="0" err="1"/>
              <a:t>bulan</a:t>
            </a:r>
            <a:r>
              <a:rPr lang="en-US" dirty="0"/>
              <a:t> (2 </a:t>
            </a:r>
            <a:r>
              <a:rPr lang="en-US" dirty="0" err="1"/>
              <a:t>hari</a:t>
            </a:r>
            <a:r>
              <a:rPr lang="en-US" dirty="0"/>
              <a:t> 1 kali </a:t>
            </a:r>
            <a:r>
              <a:rPr lang="en-US" dirty="0" err="1"/>
              <a:t>penarikan</a:t>
            </a:r>
            <a:r>
              <a:rPr lang="en-US" dirty="0"/>
              <a:t>)</a:t>
            </a:r>
          </a:p>
          <a:p>
            <a:pPr marL="290513" indent="-28575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			: </a:t>
            </a:r>
            <a:r>
              <a:rPr lang="en-US" dirty="0" err="1"/>
              <a:t>Rp</a:t>
            </a:r>
            <a:r>
              <a:rPr lang="en-US" dirty="0"/>
              <a:t>. 10.000.000 / </a:t>
            </a:r>
            <a:r>
              <a:rPr lang="en-US" dirty="0" err="1"/>
              <a:t>bulan</a:t>
            </a:r>
            <a:r>
              <a:rPr lang="en-US" dirty="0"/>
              <a:t> (</a:t>
            </a:r>
            <a:r>
              <a:rPr lang="en-US" dirty="0" err="1"/>
              <a:t>Rp</a:t>
            </a:r>
            <a:r>
              <a:rPr lang="en-US" dirty="0"/>
              <a:t>. 120.000.000 / </a:t>
            </a:r>
            <a:r>
              <a:rPr lang="en-US" dirty="0" err="1"/>
              <a:t>tahun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886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DD516C-F966-47AA-9D62-11892BBE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 PENDIRIAN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F06E6-0E6B-4684-AF60-CD5273D67A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KSU </a:t>
            </a:r>
            <a:r>
              <a:rPr lang="en-US" dirty="0">
                <a:solidFill>
                  <a:srgbClr val="FFFF00"/>
                </a:solidFill>
              </a:rPr>
              <a:t>PERMATA</a:t>
            </a:r>
            <a:r>
              <a:rPr lang="en-US" dirty="0"/>
              <a:t> MANDIRI SEJAHTERA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D1AC1B-0607-4C2D-A2A2-B559A2A7DAA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589809"/>
            <a:ext cx="4111795" cy="467425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dipungkiri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dampak</a:t>
            </a:r>
            <a:r>
              <a:rPr lang="en-US" sz="2200" dirty="0"/>
              <a:t> </a:t>
            </a:r>
            <a:r>
              <a:rPr lang="en-US" sz="2200" dirty="0" err="1"/>
              <a:t>terbesar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b="1" dirty="0" err="1"/>
              <a:t>pandemi</a:t>
            </a:r>
            <a:r>
              <a:rPr lang="en-US" sz="2200" b="1" dirty="0"/>
              <a:t> covid-19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sektor</a:t>
            </a:r>
            <a:r>
              <a:rPr lang="en-US" sz="2200" dirty="0"/>
              <a:t> </a:t>
            </a:r>
            <a:r>
              <a:rPr lang="en-US" sz="2200" dirty="0" err="1"/>
              <a:t>ekonomi</a:t>
            </a:r>
            <a:r>
              <a:rPr lang="en-US" sz="2200" dirty="0"/>
              <a:t>,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hampir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usaha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  <a:r>
              <a:rPr lang="en-US" sz="2200" dirty="0" err="1"/>
              <a:t>tingkat</a:t>
            </a:r>
            <a:r>
              <a:rPr lang="en-US" sz="2200" dirty="0"/>
              <a:t> </a:t>
            </a:r>
            <a:r>
              <a:rPr lang="en-US" sz="2200" dirty="0" err="1"/>
              <a:t>lokal</a:t>
            </a:r>
            <a:r>
              <a:rPr lang="en-US" sz="2200" dirty="0"/>
              <a:t>, </a:t>
            </a:r>
            <a:r>
              <a:rPr lang="en-US" sz="2200" dirty="0" err="1"/>
              <a:t>nasional</a:t>
            </a:r>
            <a:r>
              <a:rPr lang="en-US" sz="2200" dirty="0"/>
              <a:t> </a:t>
            </a:r>
            <a:r>
              <a:rPr lang="en-US" sz="2200" dirty="0" err="1"/>
              <a:t>maupun</a:t>
            </a:r>
            <a:r>
              <a:rPr lang="en-US" sz="2200" dirty="0"/>
              <a:t> global </a:t>
            </a:r>
            <a:r>
              <a:rPr lang="en-US" sz="2200" dirty="0" err="1"/>
              <a:t>mengalami</a:t>
            </a:r>
            <a:r>
              <a:rPr lang="en-US" sz="2200" dirty="0"/>
              <a:t> </a:t>
            </a:r>
            <a:r>
              <a:rPr lang="en-US" sz="2200" dirty="0" err="1"/>
              <a:t>keterpurukan</a:t>
            </a:r>
            <a:r>
              <a:rPr lang="en-US" sz="2200" dirty="0"/>
              <a:t>, </a:t>
            </a:r>
            <a:r>
              <a:rPr lang="en-US" sz="2200" dirty="0" err="1"/>
              <a:t>hingga</a:t>
            </a:r>
            <a:r>
              <a:rPr lang="en-US" sz="2200" dirty="0"/>
              <a:t> </a:t>
            </a: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mereka</a:t>
            </a:r>
            <a:r>
              <a:rPr lang="en-US" sz="2200" dirty="0"/>
              <a:t> (</a:t>
            </a:r>
            <a:r>
              <a:rPr lang="en-US" sz="2200" dirty="0" err="1"/>
              <a:t>perusahaan</a:t>
            </a:r>
            <a:r>
              <a:rPr lang="en-US" sz="2200" dirty="0"/>
              <a:t>/</a:t>
            </a:r>
            <a:r>
              <a:rPr lang="en-US" sz="2200" dirty="0" err="1"/>
              <a:t>industri</a:t>
            </a:r>
            <a:r>
              <a:rPr lang="en-US" sz="2200" dirty="0"/>
              <a:t>)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merumahkan</a:t>
            </a:r>
            <a:r>
              <a:rPr lang="en-US" sz="2200" dirty="0"/>
              <a:t> </a:t>
            </a: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karyawannya</a:t>
            </a:r>
            <a:r>
              <a:rPr lang="en-US" sz="2200" dirty="0"/>
              <a:t>, </a:t>
            </a:r>
            <a:r>
              <a:rPr lang="en-US" sz="2200" dirty="0" err="1"/>
              <a:t>memotong</a:t>
            </a:r>
            <a:r>
              <a:rPr lang="en-US" sz="2200" dirty="0"/>
              <a:t> </a:t>
            </a: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gaji</a:t>
            </a:r>
            <a:r>
              <a:rPr lang="en-US" sz="2200" dirty="0"/>
              <a:t> </a:t>
            </a:r>
            <a:r>
              <a:rPr lang="en-US" sz="2200" dirty="0" err="1"/>
              <a:t>karyawan</a:t>
            </a:r>
            <a:r>
              <a:rPr lang="en-US" sz="2200" dirty="0"/>
              <a:t>, </a:t>
            </a:r>
            <a:r>
              <a:rPr lang="en-US" sz="2200" dirty="0" err="1"/>
              <a:t>bahkan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pemutusan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(PHK)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agar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tetap</a:t>
            </a:r>
            <a:r>
              <a:rPr lang="en-US" sz="2200" dirty="0"/>
              <a:t> </a:t>
            </a:r>
            <a:r>
              <a:rPr lang="en-US" sz="2200" dirty="0" err="1"/>
              <a:t>bertahan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 (survive) </a:t>
            </a:r>
            <a:r>
              <a:rPr lang="en-US" sz="2200" dirty="0" err="1"/>
              <a:t>selama</a:t>
            </a:r>
            <a:r>
              <a:rPr lang="en-US" sz="2200" dirty="0"/>
              <a:t> masa </a:t>
            </a:r>
            <a:r>
              <a:rPr lang="en-US" sz="2200" dirty="0" err="1"/>
              <a:t>pandemi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6795D-34AA-48FC-A469-A4FE82C4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47" y="1589809"/>
            <a:ext cx="4803520" cy="4547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75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DD516C-F966-47AA-9D62-11892BBE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 PENDIRIAN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F06E6-0E6B-4684-AF60-CD5273D67A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KSU </a:t>
            </a:r>
            <a:r>
              <a:rPr lang="en-US" dirty="0">
                <a:solidFill>
                  <a:srgbClr val="FFFF00"/>
                </a:solidFill>
              </a:rPr>
              <a:t>PERMATA</a:t>
            </a:r>
            <a:r>
              <a:rPr lang="en-US" dirty="0"/>
              <a:t> MANDIRI SEJAHTERA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D1AC1B-0607-4C2D-A2A2-B559A2A7DAA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020829" y="1763952"/>
            <a:ext cx="4417130" cy="458437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Hal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tentunya</a:t>
            </a:r>
            <a:r>
              <a:rPr lang="en-US" sz="2200" dirty="0"/>
              <a:t>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berdampak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perekonomian</a:t>
            </a:r>
            <a:r>
              <a:rPr lang="en-US" sz="2200" dirty="0"/>
              <a:t> </a:t>
            </a:r>
            <a:r>
              <a:rPr lang="en-US" sz="2200" dirty="0" err="1"/>
              <a:t>rumah-tangga</a:t>
            </a:r>
            <a:r>
              <a:rPr lang="en-US" sz="2200" dirty="0"/>
              <a:t> </a:t>
            </a:r>
            <a:r>
              <a:rPr lang="en-US" sz="2200" dirty="0" err="1"/>
              <a:t>khususnya</a:t>
            </a:r>
            <a:r>
              <a:rPr lang="en-US" sz="2200" dirty="0"/>
              <a:t> </a:t>
            </a:r>
            <a:r>
              <a:rPr lang="en-US" sz="2200" dirty="0" err="1"/>
              <a:t>ditingkat</a:t>
            </a:r>
            <a:r>
              <a:rPr lang="en-US" sz="2200" dirty="0"/>
              <a:t> </a:t>
            </a:r>
            <a:r>
              <a:rPr lang="en-US" sz="2200" dirty="0" err="1"/>
              <a:t>menengah</a:t>
            </a:r>
            <a:r>
              <a:rPr lang="en-US" sz="2200" dirty="0"/>
              <a:t> </a:t>
            </a:r>
            <a:r>
              <a:rPr lang="en-US" sz="2200" dirty="0" err="1"/>
              <a:t>kebawah</a:t>
            </a:r>
            <a:r>
              <a:rPr lang="en-US" sz="2200" dirty="0"/>
              <a:t>, yang mana </a:t>
            </a:r>
            <a:r>
              <a:rPr lang="en-US" sz="2200" dirty="0" err="1"/>
              <a:t>penghidupannya</a:t>
            </a:r>
            <a:r>
              <a:rPr lang="en-US" sz="2200" dirty="0"/>
              <a:t> </a:t>
            </a:r>
            <a:r>
              <a:rPr lang="en-US" sz="2200" dirty="0" err="1"/>
              <a:t>masih</a:t>
            </a:r>
            <a:r>
              <a:rPr lang="en-US" sz="2200" dirty="0"/>
              <a:t> </a:t>
            </a:r>
            <a:r>
              <a:rPr lang="en-US" sz="2200" dirty="0" err="1"/>
              <a:t>bergantung</a:t>
            </a:r>
            <a:r>
              <a:rPr lang="en-US" sz="2200" dirty="0"/>
              <a:t> pada </a:t>
            </a:r>
            <a:r>
              <a:rPr lang="en-US" sz="2200" dirty="0" err="1"/>
              <a:t>pendapatan</a:t>
            </a:r>
            <a:r>
              <a:rPr lang="en-US" sz="2200" dirty="0"/>
              <a:t>/</a:t>
            </a:r>
            <a:r>
              <a:rPr lang="en-US" sz="2200" dirty="0" err="1"/>
              <a:t>penghasilan</a:t>
            </a:r>
            <a:r>
              <a:rPr lang="en-US" sz="2200" dirty="0"/>
              <a:t> </a:t>
            </a:r>
            <a:r>
              <a:rPr lang="en-US" sz="2200" dirty="0" err="1"/>
              <a:t>bulanan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menuntut</a:t>
            </a:r>
            <a:r>
              <a:rPr lang="en-US" sz="2200" dirty="0"/>
              <a:t> </a:t>
            </a:r>
            <a:r>
              <a:rPr lang="en-US" sz="2200" dirty="0" err="1"/>
              <a:t>mereka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alternatif</a:t>
            </a:r>
            <a:r>
              <a:rPr lang="en-US" sz="2200" dirty="0"/>
              <a:t> </a:t>
            </a:r>
            <a:r>
              <a:rPr lang="en-US" sz="2200" dirty="0" err="1"/>
              <a:t>tambahan</a:t>
            </a:r>
            <a:r>
              <a:rPr lang="en-US" sz="2200" dirty="0"/>
              <a:t> </a:t>
            </a:r>
            <a:r>
              <a:rPr lang="en-US" sz="2200" dirty="0" err="1"/>
              <a:t>guna</a:t>
            </a:r>
            <a:r>
              <a:rPr lang="en-US" sz="2200" dirty="0"/>
              <a:t> </a:t>
            </a:r>
            <a:r>
              <a:rPr lang="en-US" sz="2200" dirty="0" err="1"/>
              <a:t>menutupi</a:t>
            </a:r>
            <a:r>
              <a:rPr lang="en-US" sz="2200" dirty="0"/>
              <a:t> </a:t>
            </a:r>
            <a:r>
              <a:rPr lang="en-US" sz="2200" dirty="0" err="1"/>
              <a:t>kekurangan</a:t>
            </a:r>
            <a:r>
              <a:rPr lang="en-US" sz="2200" dirty="0"/>
              <a:t>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/>
              <a:t>bulanan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bahkan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alternatif</a:t>
            </a:r>
            <a:r>
              <a:rPr lang="en-US" sz="2200" dirty="0"/>
              <a:t> </a:t>
            </a:r>
            <a:r>
              <a:rPr lang="en-US" sz="2200" dirty="0" err="1"/>
              <a:t>pengganti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penghasilan</a:t>
            </a:r>
            <a:r>
              <a:rPr lang="en-US" sz="2200" dirty="0"/>
              <a:t> </a:t>
            </a:r>
            <a:r>
              <a:rPr lang="en-US" sz="2200" dirty="0" err="1"/>
              <a:t>tetap</a:t>
            </a:r>
            <a:r>
              <a:rPr lang="en-US" sz="2200" dirty="0"/>
              <a:t> </a:t>
            </a:r>
            <a:r>
              <a:rPr lang="en-US" sz="2200" dirty="0" err="1"/>
              <a:t>selama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yang </a:t>
            </a: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hilang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dampak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kebijakan</a:t>
            </a:r>
            <a:r>
              <a:rPr lang="en-US" sz="2200" dirty="0"/>
              <a:t> </a:t>
            </a:r>
            <a:r>
              <a:rPr lang="en-US" sz="2200" dirty="0" err="1"/>
              <a:t>pengurangan</a:t>
            </a:r>
            <a:r>
              <a:rPr lang="en-US" sz="2200" dirty="0"/>
              <a:t> </a:t>
            </a:r>
            <a:r>
              <a:rPr lang="en-US" sz="2200" dirty="0" err="1"/>
              <a:t>karyawan</a:t>
            </a:r>
            <a:r>
              <a:rPr lang="en-US" sz="2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059B8-41D1-45EE-B0D0-3B2B845A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19" y="1581466"/>
            <a:ext cx="4300009" cy="4584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47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DD516C-F966-47AA-9D62-11892BBE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 PENDIRIAN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F06E6-0E6B-4684-AF60-CD5273D67A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KSU </a:t>
            </a:r>
            <a:r>
              <a:rPr lang="en-US" dirty="0">
                <a:solidFill>
                  <a:srgbClr val="FFFF00"/>
                </a:solidFill>
              </a:rPr>
              <a:t>PERMATA</a:t>
            </a:r>
            <a:r>
              <a:rPr lang="en-US" dirty="0"/>
              <a:t> MANDIRI SEJAHTERA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D1AC1B-0607-4C2D-A2A2-B559A2A7DAA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2005079"/>
            <a:ext cx="4111795" cy="444602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Salah </a:t>
            </a:r>
            <a:r>
              <a:rPr lang="en-US" sz="2200" dirty="0" err="1"/>
              <a:t>satu</a:t>
            </a:r>
            <a:r>
              <a:rPr lang="en-US" sz="2200" dirty="0"/>
              <a:t> hikmah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sama-sama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rasakan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langsung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banyaknya</a:t>
            </a:r>
            <a:r>
              <a:rPr lang="en-US" sz="2200" dirty="0"/>
              <a:t> </a:t>
            </a:r>
            <a:r>
              <a:rPr lang="en-US" sz="2200" dirty="0" err="1"/>
              <a:t>bermunculan</a:t>
            </a:r>
            <a:r>
              <a:rPr lang="en-US" sz="2200" dirty="0"/>
              <a:t> para </a:t>
            </a:r>
            <a:r>
              <a:rPr lang="en-US" sz="2200" dirty="0" err="1"/>
              <a:t>wirausahawan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 </a:t>
            </a:r>
            <a:r>
              <a:rPr lang="en-US" sz="2200" dirty="0" err="1"/>
              <a:t>diberbagai</a:t>
            </a:r>
            <a:r>
              <a:rPr lang="en-US" sz="2200" dirty="0"/>
              <a:t>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usaha</a:t>
            </a:r>
            <a:r>
              <a:rPr lang="en-US" sz="2200" dirty="0"/>
              <a:t> </a:t>
            </a:r>
            <a:r>
              <a:rPr lang="en-US" sz="2200" dirty="0" err="1"/>
              <a:t>ditingkat</a:t>
            </a:r>
            <a:r>
              <a:rPr lang="en-US" sz="2200" dirty="0"/>
              <a:t> UMKM (Usaha </a:t>
            </a:r>
            <a:r>
              <a:rPr lang="en-US" sz="2200" dirty="0" err="1"/>
              <a:t>Mikro</a:t>
            </a:r>
            <a:r>
              <a:rPr lang="en-US" sz="2200" dirty="0"/>
              <a:t>, Kecil, </a:t>
            </a:r>
            <a:r>
              <a:rPr lang="en-US" sz="2200" dirty="0" err="1"/>
              <a:t>Menengah</a:t>
            </a:r>
            <a:r>
              <a:rPr lang="en-US" sz="2200" dirty="0"/>
              <a:t>). </a:t>
            </a: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mereka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mempersiapkan</a:t>
            </a:r>
            <a:r>
              <a:rPr lang="en-US" sz="2200" dirty="0"/>
              <a:t> </a:t>
            </a:r>
            <a:r>
              <a:rPr lang="en-US" sz="2200" dirty="0" err="1"/>
              <a:t>perencanaan</a:t>
            </a:r>
            <a:r>
              <a:rPr lang="en-US" sz="2200" dirty="0"/>
              <a:t> dan </a:t>
            </a:r>
            <a:r>
              <a:rPr lang="en-US" sz="2200" dirty="0" err="1"/>
              <a:t>pengelolaan</a:t>
            </a:r>
            <a:r>
              <a:rPr lang="en-US" sz="2200" dirty="0"/>
              <a:t> </a:t>
            </a:r>
            <a:r>
              <a:rPr lang="en-US" sz="2200" dirty="0" err="1"/>
              <a:t>usahanya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 (professional), </a:t>
            </a:r>
            <a:r>
              <a:rPr lang="en-US" sz="2200" dirty="0" err="1"/>
              <a:t>namun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sedikit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mereka</a:t>
            </a:r>
            <a:r>
              <a:rPr lang="en-US" sz="2200" dirty="0"/>
              <a:t> yang </a:t>
            </a:r>
            <a:r>
              <a:rPr lang="en-US" sz="2200" dirty="0" err="1"/>
              <a:t>berusaha</a:t>
            </a:r>
            <a:r>
              <a:rPr lang="en-US" sz="2200" dirty="0"/>
              <a:t> 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perencanaan</a:t>
            </a:r>
            <a:r>
              <a:rPr lang="en-US" sz="2200" dirty="0"/>
              <a:t> dan </a:t>
            </a:r>
            <a:r>
              <a:rPr lang="en-US" sz="2200" dirty="0" err="1"/>
              <a:t>tujuan</a:t>
            </a:r>
            <a:r>
              <a:rPr lang="en-US" sz="2200" dirty="0"/>
              <a:t> yang </a:t>
            </a:r>
            <a:r>
              <a:rPr lang="en-US" sz="2200" dirty="0" err="1"/>
              <a:t>jelas</a:t>
            </a:r>
            <a:r>
              <a:rPr lang="en-US" sz="2200" dirty="0"/>
              <a:t> (yang </a:t>
            </a:r>
            <a:r>
              <a:rPr lang="en-US" sz="2200" dirty="0" err="1"/>
              <a:t>penting</a:t>
            </a:r>
            <a:r>
              <a:rPr lang="en-US" sz="2200" dirty="0"/>
              <a:t> </a:t>
            </a:r>
            <a:r>
              <a:rPr lang="en-US" sz="2200" dirty="0" err="1"/>
              <a:t>jualan</a:t>
            </a:r>
            <a:r>
              <a:rPr lang="en-US" sz="2200" dirty="0"/>
              <a:t>). </a:t>
            </a:r>
          </a:p>
          <a:p>
            <a:pPr marL="0" indent="0">
              <a:buNone/>
            </a:pPr>
            <a:endParaRPr lang="en-US" sz="2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ED227-D2B6-4223-9226-F4CA2BD45C85}"/>
              </a:ext>
            </a:extLst>
          </p:cNvPr>
          <p:cNvGrpSpPr/>
          <p:nvPr/>
        </p:nvGrpSpPr>
        <p:grpSpPr>
          <a:xfrm>
            <a:off x="7165498" y="1742441"/>
            <a:ext cx="4192743" cy="4175972"/>
            <a:chOff x="7113544" y="1601373"/>
            <a:chExt cx="4192743" cy="41759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DDAC91-DB74-4D9A-A7E0-92CB67BD8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3544" y="1601373"/>
              <a:ext cx="4192743" cy="41759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00CA11-E5D5-4A78-921C-23D18ED39F1C}"/>
                </a:ext>
              </a:extLst>
            </p:cNvPr>
            <p:cNvSpPr txBox="1"/>
            <p:nvPr/>
          </p:nvSpPr>
          <p:spPr>
            <a:xfrm>
              <a:off x="8722562" y="4278120"/>
              <a:ext cx="1087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Yang </a:t>
              </a:r>
              <a:r>
                <a:rPr lang="en-US" sz="1400" b="1" dirty="0" err="1">
                  <a:solidFill>
                    <a:schemeClr val="bg1"/>
                  </a:solidFill>
                </a:rPr>
                <a:t>Penting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Jualan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98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DD516C-F966-47AA-9D62-11892BBE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 PENDIRIAN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F06E6-0E6B-4684-AF60-CD5273D67A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KSU </a:t>
            </a:r>
            <a:r>
              <a:rPr lang="en-US" dirty="0">
                <a:solidFill>
                  <a:srgbClr val="FFFF00"/>
                </a:solidFill>
              </a:rPr>
              <a:t>PERMATA</a:t>
            </a:r>
            <a:r>
              <a:rPr lang="en-US" dirty="0"/>
              <a:t> MANDIRI SEJAHTERA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D1AC1B-0607-4C2D-A2A2-B559A2A7DAA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6" y="2054711"/>
            <a:ext cx="3954016" cy="420935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Akan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dilain</a:t>
            </a:r>
            <a:r>
              <a:rPr lang="en-US" sz="2200" dirty="0"/>
              <a:t> </a:t>
            </a:r>
            <a:r>
              <a:rPr lang="en-US" sz="2200" dirty="0" err="1"/>
              <a:t>sisi</a:t>
            </a:r>
            <a:r>
              <a:rPr lang="en-US" sz="2200" dirty="0"/>
              <a:t>, </a:t>
            </a:r>
            <a:r>
              <a:rPr lang="en-US" sz="2200" dirty="0" err="1"/>
              <a:t>masih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diantara</a:t>
            </a:r>
            <a:r>
              <a:rPr lang="en-US" sz="2200" dirty="0"/>
              <a:t> </a:t>
            </a:r>
            <a:r>
              <a:rPr lang="en-US" sz="2200" dirty="0" err="1"/>
              <a:t>meraka</a:t>
            </a:r>
            <a:r>
              <a:rPr lang="en-US" sz="2200" dirty="0"/>
              <a:t> (</a:t>
            </a:r>
            <a:r>
              <a:rPr lang="en-US" sz="2200" dirty="0" err="1"/>
              <a:t>rumah-tangga</a:t>
            </a:r>
            <a:r>
              <a:rPr lang="en-US" sz="2200" dirty="0"/>
              <a:t>) yang </a:t>
            </a:r>
            <a:r>
              <a:rPr lang="en-US" sz="2200" dirty="0" err="1"/>
              <a:t>terdampak</a:t>
            </a:r>
            <a:r>
              <a:rPr lang="en-US" sz="2200" dirty="0"/>
              <a:t> </a:t>
            </a:r>
            <a:r>
              <a:rPr lang="en-US" sz="2200" dirty="0" err="1"/>
              <a:t>pandemi</a:t>
            </a:r>
            <a:r>
              <a:rPr lang="en-US" sz="2200" dirty="0"/>
              <a:t> covid-19, yang </a:t>
            </a: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faktor</a:t>
            </a:r>
            <a:r>
              <a:rPr lang="en-US" sz="2200" dirty="0"/>
              <a:t> </a:t>
            </a:r>
            <a:r>
              <a:rPr lang="en-US" sz="2200" dirty="0" err="1"/>
              <a:t>keterbatasan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dibidang</a:t>
            </a:r>
            <a:r>
              <a:rPr lang="en-US" sz="2200" dirty="0"/>
              <a:t> </a:t>
            </a:r>
            <a:r>
              <a:rPr lang="en-US" sz="2200" dirty="0" err="1"/>
              <a:t>usaha</a:t>
            </a:r>
            <a:r>
              <a:rPr lang="en-US" sz="2200" dirty="0"/>
              <a:t>/</a:t>
            </a:r>
            <a:r>
              <a:rPr lang="en-US" sz="2200" dirty="0" err="1"/>
              <a:t>dagang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keterbatasan</a:t>
            </a:r>
            <a:r>
              <a:rPr lang="en-US" sz="2200" dirty="0"/>
              <a:t>  (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) </a:t>
            </a:r>
            <a:r>
              <a:rPr lang="en-US" sz="2200" dirty="0" err="1"/>
              <a:t>keterampilan</a:t>
            </a:r>
            <a:r>
              <a:rPr lang="en-US" sz="2200" dirty="0"/>
              <a:t> </a:t>
            </a:r>
            <a:r>
              <a:rPr lang="en-US" sz="2200" dirty="0" err="1"/>
              <a:t>khusus</a:t>
            </a:r>
            <a:r>
              <a:rPr lang="en-US" sz="2200" dirty="0"/>
              <a:t> “yang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dijual</a:t>
            </a:r>
            <a:r>
              <a:rPr lang="en-US" sz="2200" dirty="0"/>
              <a:t>”,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modal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merintis</a:t>
            </a:r>
            <a:r>
              <a:rPr lang="en-US" sz="2200" dirty="0"/>
              <a:t> </a:t>
            </a:r>
            <a:r>
              <a:rPr lang="en-US" sz="2200" dirty="0" err="1"/>
              <a:t>usaha</a:t>
            </a:r>
            <a:r>
              <a:rPr lang="en-US" sz="2200" dirty="0"/>
              <a:t>, 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berbuat</a:t>
            </a:r>
            <a:r>
              <a:rPr lang="en-US" sz="2200" dirty="0"/>
              <a:t>/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sesuatu</a:t>
            </a:r>
            <a:r>
              <a:rPr lang="en-US" sz="2200" dirty="0"/>
              <a:t>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dijadikan</a:t>
            </a:r>
            <a:r>
              <a:rPr lang="en-US" sz="2200" dirty="0"/>
              <a:t> </a:t>
            </a:r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penghasilan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14BCE-6548-4EA6-A37D-1F035A46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852" y="1428406"/>
            <a:ext cx="5039569" cy="4961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95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2A670-B721-45D3-8C6E-482FE98B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60668" y="1934044"/>
            <a:ext cx="5109059" cy="35923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DD516C-F966-47AA-9D62-11892BBE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PENDIRIAN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F06E6-0E6B-4684-AF60-CD5273D67A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KSU </a:t>
            </a:r>
            <a:r>
              <a:rPr lang="en-US" dirty="0">
                <a:solidFill>
                  <a:srgbClr val="FFFF00"/>
                </a:solidFill>
              </a:rPr>
              <a:t>PERMATA</a:t>
            </a:r>
            <a:r>
              <a:rPr lang="en-US" dirty="0"/>
              <a:t> MANDIRI SEJAHTERA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D1AC1B-0607-4C2D-A2A2-B559A2A7DAA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600594" y="1934044"/>
            <a:ext cx="4142128" cy="389525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TUJUAN UMUM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prinsip</a:t>
            </a:r>
            <a:r>
              <a:rPr lang="en-US" sz="2200" dirty="0"/>
              <a:t> dan </a:t>
            </a:r>
            <a:r>
              <a:rPr lang="en-US" sz="2200" dirty="0" err="1"/>
              <a:t>azas</a:t>
            </a:r>
            <a:r>
              <a:rPr lang="en-US" sz="2200" dirty="0"/>
              <a:t> gotong-royong, </a:t>
            </a:r>
            <a:r>
              <a:rPr lang="en-US" sz="2200" dirty="0" err="1"/>
              <a:t>mendukung</a:t>
            </a:r>
            <a:r>
              <a:rPr lang="en-US" sz="2200" dirty="0"/>
              <a:t> proses </a:t>
            </a:r>
            <a:r>
              <a:rPr lang="en-US" sz="2200" dirty="0" err="1"/>
              <a:t>percepatan</a:t>
            </a:r>
            <a:r>
              <a:rPr lang="en-US" sz="2200" dirty="0"/>
              <a:t> </a:t>
            </a:r>
            <a:r>
              <a:rPr lang="en-US" sz="2200" dirty="0" err="1"/>
              <a:t>pemulihan</a:t>
            </a:r>
            <a:r>
              <a:rPr lang="en-US" sz="2200" dirty="0"/>
              <a:t> </a:t>
            </a:r>
            <a:r>
              <a:rPr lang="en-US" sz="2200" dirty="0" err="1"/>
              <a:t>ekonomi</a:t>
            </a:r>
            <a:r>
              <a:rPr lang="en-US" sz="2200" dirty="0"/>
              <a:t> </a:t>
            </a:r>
            <a:r>
              <a:rPr lang="en-US" sz="2200" dirty="0" err="1"/>
              <a:t>nasional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melahirkan</a:t>
            </a:r>
            <a:r>
              <a:rPr lang="en-US" sz="2200" dirty="0"/>
              <a:t>, </a:t>
            </a:r>
            <a:r>
              <a:rPr lang="en-US" sz="2200" dirty="0" err="1"/>
              <a:t>mendukungan</a:t>
            </a:r>
            <a:r>
              <a:rPr lang="en-US" sz="2200" dirty="0"/>
              <a:t>, dan </a:t>
            </a:r>
            <a:r>
              <a:rPr lang="en-US" sz="2200" dirty="0" err="1"/>
              <a:t>membina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UMKM-UMKM </a:t>
            </a:r>
            <a:r>
              <a:rPr lang="en-US" sz="2200" dirty="0" err="1"/>
              <a:t>disetiap</a:t>
            </a:r>
            <a:r>
              <a:rPr lang="en-US" sz="2200" dirty="0"/>
              <a:t> wilayah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koperasi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pondasi-pondasi</a:t>
            </a:r>
            <a:r>
              <a:rPr lang="en-US" sz="2200" dirty="0"/>
              <a:t> </a:t>
            </a:r>
            <a:r>
              <a:rPr lang="en-US" sz="2200" dirty="0" err="1"/>
              <a:t>bagi</a:t>
            </a:r>
            <a:r>
              <a:rPr lang="en-US" sz="2200" dirty="0"/>
              <a:t> </a:t>
            </a:r>
            <a:r>
              <a:rPr lang="en-US" sz="2200" dirty="0" err="1"/>
              <a:t>ketahanan</a:t>
            </a:r>
            <a:r>
              <a:rPr lang="en-US" sz="2200" dirty="0"/>
              <a:t> </a:t>
            </a:r>
            <a:r>
              <a:rPr lang="en-US" sz="2200" dirty="0" err="1"/>
              <a:t>ekonomi</a:t>
            </a:r>
            <a:r>
              <a:rPr lang="en-US" sz="2200" dirty="0"/>
              <a:t> </a:t>
            </a:r>
            <a:r>
              <a:rPr lang="en-US" sz="2200" dirty="0" err="1"/>
              <a:t>nasional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0032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DD516C-F966-47AA-9D62-11892BBE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PENDIRIAN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F06E6-0E6B-4684-AF60-CD5273D67A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KSU </a:t>
            </a:r>
            <a:r>
              <a:rPr lang="en-US" dirty="0">
                <a:solidFill>
                  <a:srgbClr val="FFFF00"/>
                </a:solidFill>
              </a:rPr>
              <a:t>PERMATA</a:t>
            </a:r>
            <a:r>
              <a:rPr lang="en-US" dirty="0"/>
              <a:t> MANDIRI SEJAHTERA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D1AC1B-0607-4C2D-A2A2-B559A2A7DAA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84205" y="1463110"/>
            <a:ext cx="9758516" cy="497925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FFFF00"/>
                </a:solidFill>
              </a:rPr>
              <a:t>TUJUAN KHUSUS</a:t>
            </a:r>
          </a:p>
          <a:p>
            <a:pPr algn="just">
              <a:buFontTx/>
              <a:buChar char="-"/>
            </a:pPr>
            <a:r>
              <a:rPr lang="en-US" sz="2000" dirty="0" err="1"/>
              <a:t>Mendorong</a:t>
            </a:r>
            <a:r>
              <a:rPr lang="en-US" sz="2000" dirty="0"/>
              <a:t> </a:t>
            </a:r>
            <a:r>
              <a:rPr lang="en-US" sz="2000" dirty="0" err="1"/>
              <a:t>lahirnya</a:t>
            </a:r>
            <a:r>
              <a:rPr lang="en-US" sz="2000" dirty="0"/>
              <a:t> </a:t>
            </a:r>
            <a:r>
              <a:rPr lang="en-US" sz="2000" dirty="0" err="1"/>
              <a:t>mitra-mitra</a:t>
            </a:r>
            <a:r>
              <a:rPr lang="en-US" sz="2000" dirty="0"/>
              <a:t> UMKM </a:t>
            </a:r>
            <a:r>
              <a:rPr lang="en-US" sz="2000" dirty="0" err="1"/>
              <a:t>secara</a:t>
            </a:r>
            <a:r>
              <a:rPr lang="en-US" sz="2000" dirty="0"/>
              <a:t> massive di </a:t>
            </a:r>
            <a:r>
              <a:rPr lang="en-US" sz="2000" dirty="0" err="1"/>
              <a:t>setiap</a:t>
            </a:r>
            <a:r>
              <a:rPr lang="en-US" sz="2000" dirty="0"/>
              <a:t> wilayah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koperasi</a:t>
            </a:r>
            <a:r>
              <a:rPr lang="en-US" sz="2000" dirty="0"/>
              <a:t>, </a:t>
            </a:r>
            <a:r>
              <a:rPr lang="en-US" sz="2000" dirty="0" err="1"/>
              <a:t>khususnya</a:t>
            </a:r>
            <a:r>
              <a:rPr lang="en-US" sz="2000" dirty="0"/>
              <a:t> </a:t>
            </a:r>
            <a:r>
              <a:rPr lang="en-US" sz="2000" dirty="0" err="1"/>
              <a:t>Perum</a:t>
            </a:r>
            <a:r>
              <a:rPr lang="en-US" sz="2000" dirty="0"/>
              <a:t>. Permata </a:t>
            </a:r>
            <a:r>
              <a:rPr lang="en-US" sz="2000" dirty="0" err="1"/>
              <a:t>Cimanggis</a:t>
            </a:r>
            <a:r>
              <a:rPr lang="en-US" sz="2000" dirty="0"/>
              <a:t>.</a:t>
            </a:r>
          </a:p>
          <a:p>
            <a:pPr algn="just">
              <a:buFontTx/>
              <a:buChar char="-"/>
            </a:pPr>
            <a:r>
              <a:rPr lang="en-US" sz="2000" dirty="0" err="1"/>
              <a:t>Membina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mitra-mitra</a:t>
            </a:r>
            <a:r>
              <a:rPr lang="en-US" sz="2000" dirty="0"/>
              <a:t> UMKM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pelatihan-pelatihan</a:t>
            </a:r>
            <a:r>
              <a:rPr lang="en-US" sz="1800" dirty="0"/>
              <a:t> yang </a:t>
            </a:r>
            <a:r>
              <a:rPr lang="en-US" sz="1800" dirty="0" err="1"/>
              <a:t>dibutuhkan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 err="1"/>
              <a:t>Menghimpun</a:t>
            </a:r>
            <a:r>
              <a:rPr lang="en-US" sz="1800" dirty="0"/>
              <a:t> dan </a:t>
            </a:r>
            <a:r>
              <a:rPr lang="en-US" sz="1800" dirty="0" err="1"/>
              <a:t>mengelola</a:t>
            </a:r>
            <a:r>
              <a:rPr lang="en-US" sz="1800" dirty="0"/>
              <a:t> </a:t>
            </a:r>
            <a:r>
              <a:rPr lang="en-US" sz="1800" dirty="0" err="1"/>
              <a:t>penyaluran</a:t>
            </a:r>
            <a:r>
              <a:rPr lang="en-US" sz="1800" dirty="0"/>
              <a:t> modal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fasilitas-fasilitas</a:t>
            </a:r>
            <a:r>
              <a:rPr lang="en-US" sz="1800" dirty="0"/>
              <a:t> </a:t>
            </a:r>
            <a:r>
              <a:rPr lang="en-US" sz="1800" dirty="0" err="1"/>
              <a:t>pendukung</a:t>
            </a:r>
            <a:r>
              <a:rPr lang="en-US" sz="1800" dirty="0"/>
              <a:t> </a:t>
            </a:r>
            <a:r>
              <a:rPr lang="en-US" sz="1800" dirty="0" err="1"/>
              <a:t>penjualan</a:t>
            </a:r>
            <a:r>
              <a:rPr lang="en-US" sz="1800" dirty="0"/>
              <a:t> dan </a:t>
            </a:r>
            <a:r>
              <a:rPr lang="en-US" sz="1800" dirty="0" err="1"/>
              <a:t>pemasaran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luas</a:t>
            </a:r>
            <a:r>
              <a:rPr lang="en-US" sz="1800" dirty="0"/>
              <a:t>.</a:t>
            </a:r>
          </a:p>
          <a:p>
            <a:pPr algn="just">
              <a:buFontTx/>
              <a:buChar char="-"/>
            </a:pP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Komunitas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 </a:t>
            </a:r>
            <a:r>
              <a:rPr lang="en-US" sz="2000" dirty="0" err="1"/>
              <a:t>Mandiri</a:t>
            </a:r>
            <a:r>
              <a:rPr lang="en-US" sz="2000" dirty="0"/>
              <a:t>.</a:t>
            </a:r>
          </a:p>
          <a:p>
            <a:pPr marL="519113" indent="-228600" algn="just">
              <a:buNone/>
            </a:pPr>
            <a:r>
              <a:rPr lang="en-US" sz="1600" i="1" dirty="0"/>
              <a:t>*	</a:t>
            </a:r>
            <a:r>
              <a:rPr lang="en-US" sz="1600" i="1" dirty="0" err="1"/>
              <a:t>Komunitas</a:t>
            </a:r>
            <a:r>
              <a:rPr lang="en-US" sz="1600" i="1" dirty="0"/>
              <a:t> </a:t>
            </a:r>
            <a:r>
              <a:rPr lang="en-US" sz="1600" i="1" dirty="0" err="1"/>
              <a:t>Ekonomi</a:t>
            </a:r>
            <a:r>
              <a:rPr lang="en-US" sz="1600" i="1" dirty="0"/>
              <a:t> </a:t>
            </a:r>
            <a:r>
              <a:rPr lang="en-US" sz="1600" i="1" dirty="0" err="1"/>
              <a:t>Mandiri</a:t>
            </a:r>
            <a:r>
              <a:rPr lang="en-US" sz="1600" i="1" dirty="0"/>
              <a:t> </a:t>
            </a:r>
            <a:r>
              <a:rPr lang="en-US" sz="1600" i="1" dirty="0" err="1"/>
              <a:t>adalah</a:t>
            </a:r>
            <a:r>
              <a:rPr lang="en-US" sz="1600" i="1" dirty="0"/>
              <a:t> </a:t>
            </a:r>
            <a:r>
              <a:rPr lang="en-US" sz="1600" i="1" dirty="0" err="1"/>
              <a:t>suatu</a:t>
            </a:r>
            <a:r>
              <a:rPr lang="en-US" sz="1600" i="1" dirty="0"/>
              <a:t> </a:t>
            </a:r>
            <a:r>
              <a:rPr lang="en-US" sz="1600" i="1" dirty="0" err="1"/>
              <a:t>komunitas</a:t>
            </a:r>
            <a:r>
              <a:rPr lang="en-US" sz="1600" i="1" dirty="0"/>
              <a:t> </a:t>
            </a:r>
            <a:r>
              <a:rPr lang="en-US" sz="1600" i="1" dirty="0" err="1"/>
              <a:t>dimana</a:t>
            </a:r>
            <a:r>
              <a:rPr lang="en-US" sz="1600" i="1" dirty="0"/>
              <a:t> </a:t>
            </a:r>
            <a:r>
              <a:rPr lang="en-US" sz="1600" i="1" dirty="0" err="1"/>
              <a:t>seluruh</a:t>
            </a:r>
            <a:r>
              <a:rPr lang="en-US" sz="1600" i="1" dirty="0"/>
              <a:t> </a:t>
            </a:r>
            <a:r>
              <a:rPr lang="en-US" sz="1600" i="1" dirty="0" err="1"/>
              <a:t>anggota</a:t>
            </a:r>
            <a:r>
              <a:rPr lang="en-US" sz="1600" i="1" dirty="0"/>
              <a:t> </a:t>
            </a:r>
            <a:r>
              <a:rPr lang="en-US" sz="1600" i="1" dirty="0" err="1"/>
              <a:t>komunitas</a:t>
            </a:r>
            <a:r>
              <a:rPr lang="en-US" sz="1600" i="1" dirty="0"/>
              <a:t> </a:t>
            </a:r>
            <a:r>
              <a:rPr lang="en-US" sz="1600" i="1" dirty="0" err="1"/>
              <a:t>bersepakat</a:t>
            </a:r>
            <a:r>
              <a:rPr lang="en-US" sz="1600" i="1" dirty="0"/>
              <a:t> </a:t>
            </a:r>
            <a:r>
              <a:rPr lang="en-US" sz="1600" i="1" dirty="0" err="1"/>
              <a:t>untuk</a:t>
            </a:r>
            <a:r>
              <a:rPr lang="en-US" sz="1600" i="1" dirty="0"/>
              <a:t> </a:t>
            </a:r>
            <a:r>
              <a:rPr lang="en-US" sz="1600" i="1" dirty="0" err="1"/>
              <a:t>mengutamakan</a:t>
            </a:r>
            <a:r>
              <a:rPr lang="en-US" sz="1600" i="1" dirty="0"/>
              <a:t> dan </a:t>
            </a:r>
            <a:r>
              <a:rPr lang="en-US" sz="1600" i="1" dirty="0" err="1"/>
              <a:t>memprioritaskan</a:t>
            </a:r>
            <a:r>
              <a:rPr lang="en-US" sz="1600" i="1" dirty="0"/>
              <a:t> </a:t>
            </a:r>
            <a:r>
              <a:rPr lang="en-US" sz="1600" i="1" dirty="0" err="1"/>
              <a:t>membeli</a:t>
            </a:r>
            <a:r>
              <a:rPr lang="en-US" sz="1600" i="1" dirty="0"/>
              <a:t> </a:t>
            </a:r>
            <a:r>
              <a:rPr lang="en-US" sz="1600" i="1" dirty="0" err="1"/>
              <a:t>produk-produk</a:t>
            </a:r>
            <a:r>
              <a:rPr lang="en-US" sz="1600" i="1" dirty="0"/>
              <a:t> (</a:t>
            </a:r>
            <a:r>
              <a:rPr lang="en-US" sz="1600" i="1" dirty="0" err="1"/>
              <a:t>bahan</a:t>
            </a:r>
            <a:r>
              <a:rPr lang="en-US" sz="1600" i="1" dirty="0"/>
              <a:t> </a:t>
            </a:r>
            <a:r>
              <a:rPr lang="en-US" sz="1600" i="1" dirty="0" err="1"/>
              <a:t>baku</a:t>
            </a:r>
            <a:r>
              <a:rPr lang="en-US" sz="1600" i="1" dirty="0"/>
              <a:t>, </a:t>
            </a:r>
            <a:r>
              <a:rPr lang="en-US" sz="1600" i="1" dirty="0" err="1"/>
              <a:t>barang</a:t>
            </a:r>
            <a:r>
              <a:rPr lang="en-US" sz="1600" i="1" dirty="0"/>
              <a:t> </a:t>
            </a:r>
            <a:r>
              <a:rPr lang="en-US" sz="1600" i="1" dirty="0" err="1"/>
              <a:t>jadi</a:t>
            </a:r>
            <a:r>
              <a:rPr lang="en-US" sz="1600" i="1" dirty="0"/>
              <a:t>, </a:t>
            </a:r>
            <a:r>
              <a:rPr lang="en-US" sz="1600" i="1" dirty="0" err="1"/>
              <a:t>jasa</a:t>
            </a:r>
            <a:r>
              <a:rPr lang="en-US" sz="1600" i="1" dirty="0"/>
              <a:t>, </a:t>
            </a:r>
            <a:r>
              <a:rPr lang="en-US" sz="1600" i="1" dirty="0" err="1"/>
              <a:t>dsb</a:t>
            </a:r>
            <a:r>
              <a:rPr lang="en-US" sz="1600" i="1" dirty="0"/>
              <a:t>) yang </a:t>
            </a:r>
            <a:r>
              <a:rPr lang="en-US" sz="1600" i="1" dirty="0" err="1"/>
              <a:t>tersedia</a:t>
            </a:r>
            <a:r>
              <a:rPr lang="en-US" sz="1600" i="1" dirty="0"/>
              <a:t> </a:t>
            </a:r>
            <a:r>
              <a:rPr lang="en-US" sz="1600" i="1" dirty="0" err="1"/>
              <a:t>dalam</a:t>
            </a:r>
            <a:r>
              <a:rPr lang="en-US" sz="1600" i="1" dirty="0"/>
              <a:t> </a:t>
            </a:r>
            <a:r>
              <a:rPr lang="en-US" sz="1600" i="1" dirty="0" err="1"/>
              <a:t>komunitas</a:t>
            </a:r>
            <a:r>
              <a:rPr lang="en-US" sz="1600" i="1" dirty="0"/>
              <a:t> </a:t>
            </a:r>
            <a:r>
              <a:rPr lang="en-US" sz="1600" i="1" dirty="0" err="1"/>
              <a:t>tersebut</a:t>
            </a:r>
            <a:r>
              <a:rPr lang="en-US" sz="1600" i="1" dirty="0"/>
              <a:t> </a:t>
            </a:r>
            <a:r>
              <a:rPr lang="en-US" sz="1600" i="1" dirty="0" err="1"/>
              <a:t>dalam</a:t>
            </a:r>
            <a:r>
              <a:rPr lang="en-US" sz="1600" i="1" dirty="0"/>
              <a:t> </a:t>
            </a:r>
            <a:r>
              <a:rPr lang="en-US" sz="1600" i="1" dirty="0" err="1"/>
              <a:t>rangka</a:t>
            </a:r>
            <a:r>
              <a:rPr lang="en-US" sz="1600" i="1" dirty="0"/>
              <a:t> </a:t>
            </a:r>
            <a:r>
              <a:rPr lang="en-US" sz="1600" i="1" dirty="0" err="1"/>
              <a:t>bersama-sama</a:t>
            </a:r>
            <a:r>
              <a:rPr lang="en-US" sz="1600" i="1" dirty="0"/>
              <a:t> (</a:t>
            </a:r>
            <a:r>
              <a:rPr lang="en-US" sz="1600" i="1" dirty="0" err="1"/>
              <a:t>bersinergi</a:t>
            </a:r>
            <a:r>
              <a:rPr lang="en-US" sz="1600" i="1" dirty="0"/>
              <a:t>) </a:t>
            </a:r>
            <a:r>
              <a:rPr lang="en-US" sz="1600" i="1" dirty="0" err="1"/>
              <a:t>mendukung</a:t>
            </a:r>
            <a:r>
              <a:rPr lang="en-US" sz="1600" i="1" dirty="0"/>
              <a:t> </a:t>
            </a:r>
            <a:r>
              <a:rPr lang="en-US" sz="1600" i="1" dirty="0" err="1"/>
              <a:t>pengembangan</a:t>
            </a:r>
            <a:r>
              <a:rPr lang="en-US" sz="1600" i="1" dirty="0"/>
              <a:t> </a:t>
            </a:r>
            <a:r>
              <a:rPr lang="en-US" sz="1600" i="1" dirty="0" err="1"/>
              <a:t>usaha</a:t>
            </a:r>
            <a:r>
              <a:rPr lang="en-US" sz="1600" i="1" dirty="0"/>
              <a:t> </a:t>
            </a:r>
            <a:r>
              <a:rPr lang="en-US" sz="1600" i="1" dirty="0" err="1"/>
              <a:t>setiap</a:t>
            </a:r>
            <a:r>
              <a:rPr lang="en-US" sz="1600" i="1" dirty="0"/>
              <a:t> </a:t>
            </a:r>
            <a:r>
              <a:rPr lang="en-US" sz="1600" i="1" dirty="0" err="1"/>
              <a:t>anggotanya</a:t>
            </a:r>
            <a:r>
              <a:rPr lang="en-US" sz="1600" i="1" dirty="0"/>
              <a:t>, </a:t>
            </a:r>
            <a:r>
              <a:rPr lang="en-US" sz="1600" i="1" dirty="0" err="1"/>
              <a:t>serta</a:t>
            </a:r>
            <a:r>
              <a:rPr lang="en-US" sz="1600" i="1" dirty="0"/>
              <a:t> </a:t>
            </a:r>
            <a:r>
              <a:rPr lang="en-US" sz="1600" i="1" dirty="0" err="1"/>
              <a:t>mendorong</a:t>
            </a:r>
            <a:r>
              <a:rPr lang="en-US" sz="1600" i="1" dirty="0"/>
              <a:t> </a:t>
            </a:r>
            <a:r>
              <a:rPr lang="en-US" sz="1600" i="1" dirty="0" err="1"/>
              <a:t>peningkatan</a:t>
            </a:r>
            <a:r>
              <a:rPr lang="en-US" sz="1600" i="1" dirty="0"/>
              <a:t> </a:t>
            </a:r>
            <a:r>
              <a:rPr lang="en-US" sz="1600" i="1" dirty="0" err="1"/>
              <a:t>kesejahteraan</a:t>
            </a:r>
            <a:r>
              <a:rPr lang="en-US" sz="1600" i="1" dirty="0"/>
              <a:t> </a:t>
            </a:r>
            <a:r>
              <a:rPr lang="en-US" sz="1600" i="1" dirty="0" err="1"/>
              <a:t>ekonomi</a:t>
            </a:r>
            <a:r>
              <a:rPr lang="en-US" sz="1600" i="1" dirty="0"/>
              <a:t> </a:t>
            </a:r>
            <a:r>
              <a:rPr lang="en-US" sz="1600" i="1" dirty="0" err="1"/>
              <a:t>seluruh</a:t>
            </a:r>
            <a:r>
              <a:rPr lang="en-US" sz="1600" i="1" dirty="0"/>
              <a:t> </a:t>
            </a:r>
            <a:r>
              <a:rPr lang="en-US" sz="1600" i="1" dirty="0" err="1"/>
              <a:t>anggota</a:t>
            </a:r>
            <a:r>
              <a:rPr lang="en-US" sz="1600" i="1" dirty="0"/>
              <a:t> </a:t>
            </a:r>
            <a:r>
              <a:rPr lang="en-US" sz="1600" i="1" dirty="0" err="1"/>
              <a:t>komunitas</a:t>
            </a:r>
            <a:r>
              <a:rPr lang="en-US" sz="1600" i="1" dirty="0"/>
              <a:t>.</a:t>
            </a:r>
            <a:endParaRPr lang="en-US" sz="1600" dirty="0"/>
          </a:p>
          <a:p>
            <a:pPr algn="just">
              <a:buFontTx/>
              <a:buChar char="-"/>
            </a:pPr>
            <a:r>
              <a:rPr lang="en-US" sz="2000" dirty="0" err="1"/>
              <a:t>Menciptakan</a:t>
            </a:r>
            <a:r>
              <a:rPr lang="en-US" sz="2000" dirty="0"/>
              <a:t> </a:t>
            </a:r>
            <a:r>
              <a:rPr lang="en-US" sz="2000" dirty="0" err="1"/>
              <a:t>lapangan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formal </a:t>
            </a:r>
            <a:r>
              <a:rPr lang="en-US" sz="2000" dirty="0" err="1"/>
              <a:t>maupun</a:t>
            </a:r>
            <a:r>
              <a:rPr lang="en-US" sz="2000" dirty="0"/>
              <a:t> informal.</a:t>
            </a:r>
          </a:p>
          <a:p>
            <a:pPr algn="just">
              <a:buFontTx/>
              <a:buChar char="-"/>
            </a:pP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 </a:t>
            </a:r>
            <a:r>
              <a:rPr lang="en-US" sz="2000" dirty="0" err="1"/>
              <a:t>pengenalan</a:t>
            </a:r>
            <a:r>
              <a:rPr lang="en-US" sz="2000" dirty="0"/>
              <a:t> </a:t>
            </a:r>
            <a:r>
              <a:rPr lang="en-US" sz="2000" dirty="0" err="1"/>
              <a:t>wirausaha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para </a:t>
            </a:r>
            <a:r>
              <a:rPr lang="en-US" sz="2000" dirty="0" err="1"/>
              <a:t>generasi</a:t>
            </a:r>
            <a:r>
              <a:rPr lang="en-US" sz="2000" dirty="0"/>
              <a:t> </a:t>
            </a:r>
            <a:r>
              <a:rPr lang="en-US" sz="2000" dirty="0" err="1"/>
              <a:t>muda</a:t>
            </a:r>
            <a:r>
              <a:rPr lang="en-US" sz="2000" dirty="0"/>
              <a:t> (</a:t>
            </a:r>
            <a:r>
              <a:rPr lang="en-US" sz="2000" dirty="0" err="1"/>
              <a:t>remaja</a:t>
            </a:r>
            <a:r>
              <a:rPr lang="en-US" sz="2000" dirty="0"/>
              <a:t>/</a:t>
            </a:r>
            <a:r>
              <a:rPr lang="en-US" sz="2000" dirty="0" err="1"/>
              <a:t>karang-taruna</a:t>
            </a:r>
            <a:r>
              <a:rPr lang="en-US" sz="2000" dirty="0"/>
              <a:t>/</a:t>
            </a:r>
            <a:r>
              <a:rPr lang="en-US" sz="2000" dirty="0" err="1"/>
              <a:t>magang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1676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jahtera Tidak Sama dengan Kaya Halaman all - Kompas.com">
            <a:extLst>
              <a:ext uri="{FF2B5EF4-FFF2-40B4-BE49-F238E27FC236}">
                <a16:creationId xmlns:a16="http://schemas.microsoft.com/office/drawing/2014/main" id="{E6D25125-AED2-4AB7-97C1-4CDD11A5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30" y="1536262"/>
            <a:ext cx="9854594" cy="492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CBA965-DADB-4401-8C43-BEC0C96E5311}"/>
              </a:ext>
            </a:extLst>
          </p:cNvPr>
          <p:cNvSpPr/>
          <p:nvPr/>
        </p:nvSpPr>
        <p:spPr>
          <a:xfrm>
            <a:off x="1945530" y="3596640"/>
            <a:ext cx="9854594" cy="163552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356945-82FB-4E17-A728-87B8DA4F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 (Headings)"/>
                <a:cs typeface="Adobe Devanagari" panose="02040503050201020203" pitchFamily="18" charset="0"/>
              </a:rPr>
              <a:t>VISI &amp; MISI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9F87F2-244D-4E29-935E-DCAA960940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KSU </a:t>
            </a:r>
            <a:r>
              <a:rPr lang="en-US" dirty="0">
                <a:solidFill>
                  <a:srgbClr val="FFFF00"/>
                </a:solidFill>
              </a:rPr>
              <a:t>PERMATA</a:t>
            </a:r>
            <a:r>
              <a:rPr lang="en-US" dirty="0"/>
              <a:t> MANDIRI SEJAHTERA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436A848-031A-49C0-8ABC-694D8817A38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168077" y="3773945"/>
            <a:ext cx="9400032" cy="128573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-9525" algn="just">
              <a:buNone/>
            </a:pP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Meningkatkan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kesejahteraan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seluruh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anggotanya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serta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memberikan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luas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bagi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masyarakat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lingkungan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sekitar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melalui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pengembangan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koperasi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serba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usaha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unggul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terkemuka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terpercaya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baik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ditingkat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lokal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maupun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nasional</a:t>
            </a:r>
            <a:r>
              <a:rPr lang="en-US" sz="20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228600" indent="-228600" algn="just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742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356945-82FB-4E17-A728-87B8DA4F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 (Headings)"/>
                <a:cs typeface="Adobe Devanagari" panose="02040503050201020203" pitchFamily="18" charset="0"/>
              </a:rPr>
              <a:t>VISI &amp; MISI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9F87F2-244D-4E29-935E-DCAA960940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KSU </a:t>
            </a:r>
            <a:r>
              <a:rPr lang="en-US" dirty="0">
                <a:solidFill>
                  <a:srgbClr val="FFFF00"/>
                </a:solidFill>
              </a:rPr>
              <a:t>PERMATA</a:t>
            </a:r>
            <a:r>
              <a:rPr lang="en-US" dirty="0"/>
              <a:t> MANDIRI SEJAHTERA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436A848-031A-49C0-8ABC-694D8817A38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755136" y="1611286"/>
            <a:ext cx="7976419" cy="517383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Misi</a:t>
            </a:r>
            <a:endParaRPr lang="en-US" sz="2000" b="1" dirty="0">
              <a:solidFill>
                <a:srgbClr val="FFFF00"/>
              </a:solidFill>
            </a:endParaRPr>
          </a:p>
          <a:p>
            <a:pPr algn="just"/>
            <a:r>
              <a:rPr lang="en-US" sz="2000" dirty="0" err="1"/>
              <a:t>Menciptakan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(</a:t>
            </a:r>
            <a:r>
              <a:rPr lang="en-US" sz="2000" dirty="0" err="1"/>
              <a:t>manajemen</a:t>
            </a:r>
            <a:r>
              <a:rPr lang="en-US" sz="2000" dirty="0"/>
              <a:t>) </a:t>
            </a:r>
            <a:r>
              <a:rPr lang="en-US" sz="2000" dirty="0" err="1"/>
              <a:t>koperasi</a:t>
            </a:r>
            <a:r>
              <a:rPr lang="en-US" sz="2000" dirty="0"/>
              <a:t> yang </a:t>
            </a:r>
            <a:r>
              <a:rPr lang="en-US" sz="2000" dirty="0" err="1"/>
              <a:t>efektif</a:t>
            </a:r>
            <a:r>
              <a:rPr lang="en-US" sz="2000" dirty="0"/>
              <a:t>, </a:t>
            </a:r>
            <a:r>
              <a:rPr lang="en-US" sz="2000" dirty="0" err="1"/>
              <a:t>efisien</a:t>
            </a:r>
            <a:r>
              <a:rPr lang="en-US" sz="2000" dirty="0"/>
              <a:t>, </a:t>
            </a:r>
            <a:r>
              <a:rPr lang="en-US" sz="2000" dirty="0" err="1"/>
              <a:t>profesional</a:t>
            </a:r>
            <a:r>
              <a:rPr lang="en-US" sz="2000" dirty="0"/>
              <a:t> dan </a:t>
            </a:r>
            <a:r>
              <a:rPr lang="en-US" sz="2000" dirty="0" err="1"/>
              <a:t>transparan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penerapan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Mutu</a:t>
            </a:r>
            <a:r>
              <a:rPr lang="en-US" sz="2000" dirty="0"/>
              <a:t> dan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unggul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 </a:t>
            </a:r>
            <a:r>
              <a:rPr lang="en-US" sz="2000" dirty="0" err="1"/>
              <a:t>membangun</a:t>
            </a:r>
            <a:r>
              <a:rPr lang="en-US" sz="2000" dirty="0"/>
              <a:t> dan </a:t>
            </a:r>
            <a:r>
              <a:rPr lang="en-US" sz="2000" dirty="0" err="1"/>
              <a:t>menjaga</a:t>
            </a:r>
            <a:r>
              <a:rPr lang="en-US" sz="2000" dirty="0"/>
              <a:t> </a:t>
            </a:r>
            <a:r>
              <a:rPr lang="en-US" sz="2000" dirty="0" err="1"/>
              <a:t>kepercayaan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stakeholder (</a:t>
            </a:r>
            <a:r>
              <a:rPr lang="en-US" sz="2000" dirty="0" err="1"/>
              <a:t>Anggota</a:t>
            </a:r>
            <a:r>
              <a:rPr lang="en-US" sz="2000" dirty="0"/>
              <a:t>, Mitra Usaha, </a:t>
            </a:r>
            <a:r>
              <a:rPr lang="en-US" sz="2000" dirty="0" err="1"/>
              <a:t>Konsumen</a:t>
            </a:r>
            <a:r>
              <a:rPr lang="en-US" sz="2000" dirty="0"/>
              <a:t>, dan </a:t>
            </a:r>
            <a:r>
              <a:rPr lang="en-US" sz="2000" dirty="0" err="1"/>
              <a:t>Pemerintah</a:t>
            </a:r>
            <a:r>
              <a:rPr lang="en-US" sz="2000" dirty="0"/>
              <a:t> / Kementerian </a:t>
            </a:r>
            <a:r>
              <a:rPr lang="en-US" sz="2000" dirty="0" err="1"/>
              <a:t>Koperasi</a:t>
            </a:r>
            <a:r>
              <a:rPr lang="en-US" sz="2000" dirty="0"/>
              <a:t> dan UKM)</a:t>
            </a:r>
          </a:p>
          <a:p>
            <a:pPr algn="just"/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kerjasama</a:t>
            </a:r>
            <a:r>
              <a:rPr lang="en-US" sz="2000" dirty="0"/>
              <a:t> yang </a:t>
            </a:r>
            <a:r>
              <a:rPr lang="en-US" sz="2000" dirty="0" err="1"/>
              <a:t>sehat</a:t>
            </a:r>
            <a:r>
              <a:rPr lang="en-US" sz="2000" dirty="0"/>
              <a:t>, </a:t>
            </a:r>
            <a:r>
              <a:rPr lang="en-US" sz="2000" dirty="0" err="1"/>
              <a:t>berkesinambungan</a:t>
            </a:r>
            <a:r>
              <a:rPr lang="en-US" sz="2000" dirty="0"/>
              <a:t> dan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menguntungkan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mitra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</a:t>
            </a:r>
            <a:r>
              <a:rPr lang="en-US" sz="2000" dirty="0" err="1"/>
              <a:t>koperasi</a:t>
            </a:r>
            <a:r>
              <a:rPr lang="en-US" sz="2000" dirty="0"/>
              <a:t> (</a:t>
            </a:r>
            <a:r>
              <a:rPr lang="en-US" sz="2000" dirty="0" err="1"/>
              <a:t>mitra</a:t>
            </a:r>
            <a:r>
              <a:rPr lang="en-US" sz="2000" dirty="0"/>
              <a:t> UMKM dan </a:t>
            </a:r>
            <a:r>
              <a:rPr lang="en-US" sz="2000" dirty="0" err="1"/>
              <a:t>pemasok</a:t>
            </a:r>
            <a:r>
              <a:rPr lang="en-US" sz="2000" dirty="0"/>
              <a:t>/supplier).</a:t>
            </a:r>
          </a:p>
          <a:p>
            <a:pPr algn="just"/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produk-produk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koperasi</a:t>
            </a:r>
            <a:r>
              <a:rPr lang="en-US" sz="2000" dirty="0"/>
              <a:t> yang </a:t>
            </a:r>
            <a:r>
              <a:rPr lang="en-US" sz="2000" dirty="0" err="1"/>
              <a:t>bermutu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yang </a:t>
            </a:r>
            <a:r>
              <a:rPr lang="en-US" sz="2000" dirty="0" err="1"/>
              <a:t>bersaing</a:t>
            </a:r>
            <a:r>
              <a:rPr lang="en-US" sz="2000" dirty="0"/>
              <a:t> dan </a:t>
            </a:r>
            <a:r>
              <a:rPr lang="en-US" sz="2000" dirty="0" err="1"/>
              <a:t>pelayanan</a:t>
            </a:r>
            <a:r>
              <a:rPr lang="en-US" sz="2000" dirty="0"/>
              <a:t> yang </a:t>
            </a:r>
            <a:r>
              <a:rPr lang="en-US" sz="2000" dirty="0" err="1"/>
              <a:t>terbaik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riset</a:t>
            </a:r>
            <a:r>
              <a:rPr lang="en-US" sz="2000" dirty="0"/>
              <a:t> dan </a:t>
            </a:r>
            <a:r>
              <a:rPr lang="en-US" sz="2000" dirty="0" err="1"/>
              <a:t>pengembangan</a:t>
            </a:r>
            <a:r>
              <a:rPr lang="en-US" sz="2000" dirty="0"/>
              <a:t> (R&amp;D) </a:t>
            </a:r>
            <a:r>
              <a:rPr lang="en-US" sz="2000" dirty="0" err="1"/>
              <a:t>berkelanjutan</a:t>
            </a:r>
            <a:r>
              <a:rPr lang="en-US" sz="2000" dirty="0"/>
              <a:t> di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upaya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terus-menerus</a:t>
            </a:r>
            <a:r>
              <a:rPr lang="en-US" sz="2000" dirty="0"/>
              <a:t>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</a:t>
            </a:r>
            <a:r>
              <a:rPr lang="en-US" sz="2000" dirty="0" err="1"/>
              <a:t>koperasi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rangka</a:t>
            </a:r>
            <a:r>
              <a:rPr lang="en-US" sz="2000" dirty="0"/>
              <a:t> </a:t>
            </a:r>
            <a:r>
              <a:rPr lang="en-US" sz="2000" dirty="0" err="1"/>
              <a:t>mendorong</a:t>
            </a:r>
            <a:r>
              <a:rPr lang="en-US" sz="2000" dirty="0"/>
              <a:t>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kesejateraan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 dan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disekitarnya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4D6556-B252-4315-BE14-E8552E4907BB}"/>
              </a:ext>
            </a:extLst>
          </p:cNvPr>
          <p:cNvSpPr/>
          <p:nvPr/>
        </p:nvSpPr>
        <p:spPr>
          <a:xfrm>
            <a:off x="2030874" y="2754710"/>
            <a:ext cx="1102470" cy="11024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effectLst>
            <a:innerShdw blurRad="114300">
              <a:prstClr val="black"/>
            </a:inn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AE6A0-7957-4947-906E-713B7A50FDC0}"/>
              </a:ext>
            </a:extLst>
          </p:cNvPr>
          <p:cNvSpPr/>
          <p:nvPr/>
        </p:nvSpPr>
        <p:spPr>
          <a:xfrm>
            <a:off x="2030874" y="1536192"/>
            <a:ext cx="1102470" cy="110247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effectLst>
            <a:innerShdw blurRad="114300">
              <a:prstClr val="black"/>
            </a:inn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CC43D5-07C8-4917-B455-6BBE59630CA4}"/>
              </a:ext>
            </a:extLst>
          </p:cNvPr>
          <p:cNvSpPr/>
          <p:nvPr/>
        </p:nvSpPr>
        <p:spPr>
          <a:xfrm>
            <a:off x="2030874" y="3973228"/>
            <a:ext cx="1102470" cy="110247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effectLst>
            <a:innerShdw blurRad="114300">
              <a:prstClr val="black"/>
            </a:inn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1900E2-9FA1-4D63-A4E3-475464BCCFE3}"/>
              </a:ext>
            </a:extLst>
          </p:cNvPr>
          <p:cNvSpPr/>
          <p:nvPr/>
        </p:nvSpPr>
        <p:spPr>
          <a:xfrm>
            <a:off x="2030874" y="5191746"/>
            <a:ext cx="1102470" cy="110247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effectLst>
            <a:innerShdw blurRad="114300">
              <a:prstClr val="black"/>
            </a:inn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7140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2203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Adobe Devanagari</vt:lpstr>
      <vt:lpstr>Arial</vt:lpstr>
      <vt:lpstr>Calibri</vt:lpstr>
      <vt:lpstr>Calibri Light</vt:lpstr>
      <vt:lpstr>Corbel</vt:lpstr>
      <vt:lpstr>Corbel (Headings)</vt:lpstr>
      <vt:lpstr>Times New Roman</vt:lpstr>
      <vt:lpstr>Wingdings</vt:lpstr>
      <vt:lpstr>Office Theme</vt:lpstr>
      <vt:lpstr>PowerPoint Presentation</vt:lpstr>
      <vt:lpstr>LATAR BELAKANG PENDIRIAN</vt:lpstr>
      <vt:lpstr>LATAR BELAKANG PENDIRIAN</vt:lpstr>
      <vt:lpstr>LATAR BELAKANG PENDIRIAN</vt:lpstr>
      <vt:lpstr>LATAR BELAKANG PENDIRIAN</vt:lpstr>
      <vt:lpstr>TUJUAN PENDIRIAN</vt:lpstr>
      <vt:lpstr>TUJUAN PENDIRIAN</vt:lpstr>
      <vt:lpstr>VISI &amp; MISI</vt:lpstr>
      <vt:lpstr>VISI &amp; MISI</vt:lpstr>
      <vt:lpstr>PRODUK / LAYANAN</vt:lpstr>
      <vt:lpstr>SIMPAN-PINJAM</vt:lpstr>
      <vt:lpstr>SIMPAN-PINJAM</vt:lpstr>
      <vt:lpstr>ECOMMERCE &amp; JASA PEMASARAN</vt:lpstr>
      <vt:lpstr>PELATIHAN</vt:lpstr>
      <vt:lpstr>PERIKLANAN (ADVERTISING)</vt:lpstr>
      <vt:lpstr>PERIKLANAN (ADVERTISING)</vt:lpstr>
      <vt:lpstr>DISTRIBUSI BAHAN POKOK &amp; PPOB</vt:lpstr>
      <vt:lpstr>DISTRIBUSI BAHAN POKOK &amp; PPOB</vt:lpstr>
      <vt:lpstr>UNIT PENGELOLAAN SAMPAH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2020-09-17T01:06:32Z</dcterms:created>
  <dcterms:modified xsi:type="dcterms:W3CDTF">2020-09-30T03:26:32Z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