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Trocchi" charset="1" panose="000005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Abril Fatface" charset="1" panose="02000503000000020003"/>
      <p:regular r:id="rId15"/>
    </p:embeddedFont>
    <p:embeddedFont>
      <p:font typeface="Abril Fatface Italics" charset="1" panose="02000503000000020003"/>
      <p:regular r:id="rId16"/>
    </p:embeddedFont>
    <p:embeddedFont>
      <p:font typeface="Hussar Bold" charset="1" panose="00000800000000000000"/>
      <p:regular r:id="rId17"/>
    </p:embeddedFont>
    <p:embeddedFont>
      <p:font typeface="Garet" charset="1" panose="00000000000000000000"/>
      <p:regular r:id="rId18"/>
    </p:embeddedFont>
    <p:embeddedFont>
      <p:font typeface="Garet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slides/slide21.xml" Type="http://schemas.openxmlformats.org/officeDocument/2006/relationships/slide"/><Relationship Id="rId41" Target="slides/slide22.xml" Type="http://schemas.openxmlformats.org/officeDocument/2006/relationships/slide"/><Relationship Id="rId42" Target="slides/slide23.xml" Type="http://schemas.openxmlformats.org/officeDocument/2006/relationships/slide"/><Relationship Id="rId43" Target="slides/slide24.xml" Type="http://schemas.openxmlformats.org/officeDocument/2006/relationships/slide"/><Relationship Id="rId44" Target="slides/slide25.xml" Type="http://schemas.openxmlformats.org/officeDocument/2006/relationships/slide"/><Relationship Id="rId45" Target="slides/slide26.xml" Type="http://schemas.openxmlformats.org/officeDocument/2006/relationships/slide"/><Relationship Id="rId46" Target="slides/slide27.xml" Type="http://schemas.openxmlformats.org/officeDocument/2006/relationships/slide"/><Relationship Id="rId47" Target="slides/slide28.xml" Type="http://schemas.openxmlformats.org/officeDocument/2006/relationships/slide"/><Relationship Id="rId48" Target="slides/slide29.xml" Type="http://schemas.openxmlformats.org/officeDocument/2006/relationships/slide"/><Relationship Id="rId49" Target="slides/slide30.xml" Type="http://schemas.openxmlformats.org/officeDocument/2006/relationships/slide"/><Relationship Id="rId5" Target="tableStyles.xml" Type="http://schemas.openxmlformats.org/officeDocument/2006/relationships/tableStyles"/><Relationship Id="rId50" Target="slides/slide31.xml" Type="http://schemas.openxmlformats.org/officeDocument/2006/relationships/slide"/><Relationship Id="rId51" Target="slides/slide32.xml" Type="http://schemas.openxmlformats.org/officeDocument/2006/relationships/slide"/><Relationship Id="rId52" Target="slides/slide33.xml" Type="http://schemas.openxmlformats.org/officeDocument/2006/relationships/slide"/><Relationship Id="rId53" Target="slides/slide34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5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5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295789"/>
            <a:ext cx="16230600" cy="153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61313"/>
                </a:solidFill>
                <a:latin typeface="Garet Bold"/>
              </a:rPr>
              <a:t>LOGIKA FUZZY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1643"/>
            <a:ext cx="5803076" cy="11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Studi Kasus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94086"/>
            <a:ext cx="12893427" cy="263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61313"/>
                </a:solidFill>
                <a:latin typeface="Garet"/>
              </a:rPr>
              <a:t>Menghitung Body Mass Index(BMI)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61313"/>
                </a:solidFill>
                <a:latin typeface="Garet"/>
              </a:rPr>
              <a:t>/ Index Massa Tubuh(IMT) berdasarkan tinggi dan berat badan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1643"/>
            <a:ext cx="5803076" cy="11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Studi Kasus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94086"/>
            <a:ext cx="12893427" cy="263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61313"/>
                </a:solidFill>
                <a:latin typeface="Garet"/>
              </a:rPr>
              <a:t>Misal , Tinggi badan 171 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61313"/>
                </a:solidFill>
                <a:latin typeface="Garet"/>
              </a:rPr>
              <a:t>dan Berat Badan 60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61313"/>
                </a:solidFill>
                <a:latin typeface="Garet"/>
              </a:rPr>
              <a:t>Hitung Nilai BMI nya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47536" y="5960756"/>
            <a:ext cx="2891500" cy="913834"/>
            <a:chOff x="0" y="0"/>
            <a:chExt cx="949406" cy="3000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406" cy="300051"/>
            </a:xfrm>
            <a:custGeom>
              <a:avLst/>
              <a:gdLst/>
              <a:ahLst/>
              <a:cxnLst/>
              <a:rect r="r" b="b" t="t" l="l"/>
              <a:pathLst>
                <a:path h="300051" w="949406">
                  <a:moveTo>
                    <a:pt x="136551" y="0"/>
                  </a:moveTo>
                  <a:lnTo>
                    <a:pt x="812854" y="0"/>
                  </a:lnTo>
                  <a:cubicBezTo>
                    <a:pt x="888269" y="0"/>
                    <a:pt x="949406" y="61136"/>
                    <a:pt x="949406" y="136551"/>
                  </a:cubicBezTo>
                  <a:lnTo>
                    <a:pt x="949406" y="163500"/>
                  </a:lnTo>
                  <a:cubicBezTo>
                    <a:pt x="949406" y="238915"/>
                    <a:pt x="888269" y="300051"/>
                    <a:pt x="812854" y="300051"/>
                  </a:cubicBezTo>
                  <a:lnTo>
                    <a:pt x="136551" y="300051"/>
                  </a:lnTo>
                  <a:cubicBezTo>
                    <a:pt x="61136" y="300051"/>
                    <a:pt x="0" y="238915"/>
                    <a:pt x="0" y="163500"/>
                  </a:cubicBezTo>
                  <a:lnTo>
                    <a:pt x="0" y="136551"/>
                  </a:lnTo>
                  <a:cubicBezTo>
                    <a:pt x="0" y="61136"/>
                    <a:pt x="61136" y="0"/>
                    <a:pt x="136551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49406" cy="34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70086" y="8344466"/>
            <a:ext cx="2370959" cy="913834"/>
            <a:chOff x="0" y="0"/>
            <a:chExt cx="778489" cy="3000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8489" cy="300051"/>
            </a:xfrm>
            <a:custGeom>
              <a:avLst/>
              <a:gdLst/>
              <a:ahLst/>
              <a:cxnLst/>
              <a:rect r="r" b="b" t="t" l="l"/>
              <a:pathLst>
                <a:path h="300051" w="778489">
                  <a:moveTo>
                    <a:pt x="150026" y="0"/>
                  </a:moveTo>
                  <a:lnTo>
                    <a:pt x="628464" y="0"/>
                  </a:lnTo>
                  <a:cubicBezTo>
                    <a:pt x="711320" y="0"/>
                    <a:pt x="778489" y="67169"/>
                    <a:pt x="778489" y="150026"/>
                  </a:cubicBezTo>
                  <a:lnTo>
                    <a:pt x="778489" y="150026"/>
                  </a:lnTo>
                  <a:cubicBezTo>
                    <a:pt x="778489" y="189815"/>
                    <a:pt x="762683" y="227975"/>
                    <a:pt x="734548" y="256110"/>
                  </a:cubicBezTo>
                  <a:cubicBezTo>
                    <a:pt x="706413" y="284245"/>
                    <a:pt x="668253" y="300051"/>
                    <a:pt x="628464" y="300051"/>
                  </a:cubicBezTo>
                  <a:lnTo>
                    <a:pt x="150026" y="300051"/>
                  </a:lnTo>
                  <a:cubicBezTo>
                    <a:pt x="67169" y="300051"/>
                    <a:pt x="0" y="232883"/>
                    <a:pt x="0" y="150026"/>
                  </a:cubicBezTo>
                  <a:lnTo>
                    <a:pt x="0" y="150026"/>
                  </a:lnTo>
                  <a:cubicBezTo>
                    <a:pt x="0" y="67169"/>
                    <a:pt x="67169" y="0"/>
                    <a:pt x="150026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78489" cy="34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52049" y="5980035"/>
            <a:ext cx="3051565" cy="894554"/>
            <a:chOff x="0" y="0"/>
            <a:chExt cx="1001962" cy="2937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1962" cy="293721"/>
            </a:xfrm>
            <a:custGeom>
              <a:avLst/>
              <a:gdLst/>
              <a:ahLst/>
              <a:cxnLst/>
              <a:rect r="r" b="b" t="t" l="l"/>
              <a:pathLst>
                <a:path h="293721" w="1001962">
                  <a:moveTo>
                    <a:pt x="129389" y="0"/>
                  </a:moveTo>
                  <a:lnTo>
                    <a:pt x="872573" y="0"/>
                  </a:lnTo>
                  <a:cubicBezTo>
                    <a:pt x="944033" y="0"/>
                    <a:pt x="1001962" y="57929"/>
                    <a:pt x="1001962" y="129389"/>
                  </a:cubicBezTo>
                  <a:lnTo>
                    <a:pt x="1001962" y="164333"/>
                  </a:lnTo>
                  <a:cubicBezTo>
                    <a:pt x="1001962" y="235792"/>
                    <a:pt x="944033" y="293721"/>
                    <a:pt x="872573" y="293721"/>
                  </a:cubicBezTo>
                  <a:lnTo>
                    <a:pt x="129389" y="293721"/>
                  </a:lnTo>
                  <a:cubicBezTo>
                    <a:pt x="95073" y="293721"/>
                    <a:pt x="62162" y="280089"/>
                    <a:pt x="37897" y="255824"/>
                  </a:cubicBezTo>
                  <a:cubicBezTo>
                    <a:pt x="13632" y="231559"/>
                    <a:pt x="0" y="198649"/>
                    <a:pt x="0" y="164333"/>
                  </a:cubicBezTo>
                  <a:lnTo>
                    <a:pt x="0" y="129389"/>
                  </a:lnTo>
                  <a:cubicBezTo>
                    <a:pt x="0" y="95073"/>
                    <a:pt x="13632" y="62162"/>
                    <a:pt x="37897" y="37897"/>
                  </a:cubicBezTo>
                  <a:cubicBezTo>
                    <a:pt x="62162" y="13632"/>
                    <a:pt x="95073" y="0"/>
                    <a:pt x="129389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01962" cy="341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03548" y="8554347"/>
            <a:ext cx="2996807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Inference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547815">
            <a:off x="11656383" y="487142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47094" y="3718500"/>
            <a:ext cx="208234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Input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47094" y="6128105"/>
            <a:ext cx="2996807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Fuzzyfication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45571" y="6180276"/>
            <a:ext cx="3440230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Defuzzification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67225" y="8554347"/>
            <a:ext cx="205212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 Input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11672" y="8554347"/>
            <a:ext cx="259194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 Outpu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35581" y="3718500"/>
            <a:ext cx="2370959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output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3428608" y="486178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318953">
            <a:off x="3412995" y="7537216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83635">
            <a:off x="5380039" y="8618081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83635">
            <a:off x="9711521" y="8618081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1684768" y="7697296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494238" y="1776261"/>
            <a:ext cx="13299525" cy="10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6"/>
              </a:lnSpc>
            </a:pPr>
            <a:r>
              <a:rPr lang="en-US" sz="2861">
                <a:solidFill>
                  <a:srgbClr val="061313"/>
                </a:solidFill>
                <a:latin typeface="Garet"/>
              </a:rPr>
              <a:t>Inferensi merupakan proses merubah input  fuzzy menjadi output fuzzy dengan cara mengikuti aturan aturan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2900" y="858347"/>
            <a:ext cx="5255549" cy="498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6"/>
              </a:lnSpc>
            </a:pPr>
            <a:r>
              <a:rPr lang="en-US" sz="2861">
                <a:solidFill>
                  <a:srgbClr val="061313"/>
                </a:solidFill>
                <a:latin typeface="Garet Bold"/>
              </a:rPr>
              <a:t>SISTEM INFERENSI FUZZY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37418"/>
            <a:ext cx="6468304" cy="3564523"/>
          </a:xfrm>
          <a:custGeom>
            <a:avLst/>
            <a:gdLst/>
            <a:ahLst/>
            <a:cxnLst/>
            <a:rect r="r" b="b" t="t" l="l"/>
            <a:pathLst>
              <a:path h="3564523" w="6468304">
                <a:moveTo>
                  <a:pt x="0" y="0"/>
                </a:moveTo>
                <a:lnTo>
                  <a:pt x="6468304" y="0"/>
                </a:lnTo>
                <a:lnTo>
                  <a:pt x="6468304" y="3564523"/>
                </a:lnTo>
                <a:lnTo>
                  <a:pt x="0" y="3564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63670" y="4516419"/>
            <a:ext cx="6595630" cy="3806520"/>
          </a:xfrm>
          <a:custGeom>
            <a:avLst/>
            <a:gdLst/>
            <a:ahLst/>
            <a:cxnLst/>
            <a:rect r="r" b="b" t="t" l="l"/>
            <a:pathLst>
              <a:path h="3806520" w="6595630">
                <a:moveTo>
                  <a:pt x="0" y="0"/>
                </a:moveTo>
                <a:lnTo>
                  <a:pt x="6595630" y="0"/>
                </a:lnTo>
                <a:lnTo>
                  <a:pt x="6595630" y="3806520"/>
                </a:lnTo>
                <a:lnTo>
                  <a:pt x="0" y="3806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63670" y="3531020"/>
            <a:ext cx="44811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61313"/>
                </a:solidFill>
                <a:latin typeface="Garet"/>
              </a:rPr>
              <a:t>Berati Pakaian(kg)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31020"/>
            <a:ext cx="44811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61313"/>
                </a:solidFill>
                <a:latin typeface="Garet"/>
              </a:rPr>
              <a:t>Tinggi Badan (kg)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2775"/>
            <a:ext cx="5706935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61313"/>
                </a:solidFill>
                <a:latin typeface="Garet Bold"/>
              </a:rPr>
              <a:t>NILAI LINGUSTIK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758" y="2661567"/>
            <a:ext cx="9342142" cy="5554787"/>
          </a:xfrm>
          <a:custGeom>
            <a:avLst/>
            <a:gdLst/>
            <a:ahLst/>
            <a:cxnLst/>
            <a:rect r="r" b="b" t="t" l="l"/>
            <a:pathLst>
              <a:path h="5554787" w="9342142">
                <a:moveTo>
                  <a:pt x="0" y="0"/>
                </a:moveTo>
                <a:lnTo>
                  <a:pt x="9342142" y="0"/>
                </a:lnTo>
                <a:lnTo>
                  <a:pt x="9342142" y="5554787"/>
                </a:lnTo>
                <a:lnTo>
                  <a:pt x="0" y="555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Tinggi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171 Cm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46404" y="6095250"/>
            <a:ext cx="4856754" cy="1962081"/>
          </a:xfrm>
          <a:custGeom>
            <a:avLst/>
            <a:gdLst/>
            <a:ahLst/>
            <a:cxnLst/>
            <a:rect r="r" b="b" t="t" l="l"/>
            <a:pathLst>
              <a:path h="1962081" w="4856754">
                <a:moveTo>
                  <a:pt x="0" y="0"/>
                </a:moveTo>
                <a:lnTo>
                  <a:pt x="4856753" y="0"/>
                </a:lnTo>
                <a:lnTo>
                  <a:pt x="4856753" y="1962081"/>
                </a:lnTo>
                <a:lnTo>
                  <a:pt x="0" y="1962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59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46404" y="2661567"/>
            <a:ext cx="4688749" cy="2213786"/>
          </a:xfrm>
          <a:custGeom>
            <a:avLst/>
            <a:gdLst/>
            <a:ahLst/>
            <a:cxnLst/>
            <a:rect r="r" b="b" t="t" l="l"/>
            <a:pathLst>
              <a:path h="2213786" w="4688749">
                <a:moveTo>
                  <a:pt x="0" y="0"/>
                </a:moveTo>
                <a:lnTo>
                  <a:pt x="4688748" y="0"/>
                </a:lnTo>
                <a:lnTo>
                  <a:pt x="4688748" y="2213786"/>
                </a:lnTo>
                <a:lnTo>
                  <a:pt x="0" y="2213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46404" y="4846778"/>
            <a:ext cx="468874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61313"/>
                </a:solidFill>
                <a:latin typeface="Trocchi"/>
              </a:rPr>
              <a:t>Segitiga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6404" y="8028756"/>
            <a:ext cx="485675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61313"/>
                </a:solidFill>
                <a:latin typeface="Trocchi"/>
              </a:rPr>
              <a:t>Linier Naik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3425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Tinggi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171 Cm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9860"/>
            <a:ext cx="573097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Pendek (0)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 (0,4)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Tinggi (0,73)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83236"/>
            <a:ext cx="8974300" cy="5720529"/>
          </a:xfrm>
          <a:custGeom>
            <a:avLst/>
            <a:gdLst/>
            <a:ahLst/>
            <a:cxnLst/>
            <a:rect r="r" b="b" t="t" l="l"/>
            <a:pathLst>
              <a:path h="5720529" w="8974300">
                <a:moveTo>
                  <a:pt x="0" y="0"/>
                </a:moveTo>
                <a:lnTo>
                  <a:pt x="8974300" y="0"/>
                </a:lnTo>
                <a:lnTo>
                  <a:pt x="8974300" y="5720528"/>
                </a:lnTo>
                <a:lnTo>
                  <a:pt x="0" y="5720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60 KG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46404" y="6095250"/>
            <a:ext cx="4856754" cy="1962081"/>
          </a:xfrm>
          <a:custGeom>
            <a:avLst/>
            <a:gdLst/>
            <a:ahLst/>
            <a:cxnLst/>
            <a:rect r="r" b="b" t="t" l="l"/>
            <a:pathLst>
              <a:path h="1962081" w="4856754">
                <a:moveTo>
                  <a:pt x="0" y="0"/>
                </a:moveTo>
                <a:lnTo>
                  <a:pt x="4856753" y="0"/>
                </a:lnTo>
                <a:lnTo>
                  <a:pt x="4856753" y="1962081"/>
                </a:lnTo>
                <a:lnTo>
                  <a:pt x="0" y="1962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59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46404" y="2661567"/>
            <a:ext cx="4688749" cy="2213786"/>
          </a:xfrm>
          <a:custGeom>
            <a:avLst/>
            <a:gdLst/>
            <a:ahLst/>
            <a:cxnLst/>
            <a:rect r="r" b="b" t="t" l="l"/>
            <a:pathLst>
              <a:path h="2213786" w="4688749">
                <a:moveTo>
                  <a:pt x="0" y="0"/>
                </a:moveTo>
                <a:lnTo>
                  <a:pt x="4688748" y="0"/>
                </a:lnTo>
                <a:lnTo>
                  <a:pt x="4688748" y="2213786"/>
                </a:lnTo>
                <a:lnTo>
                  <a:pt x="0" y="2213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46404" y="4846778"/>
            <a:ext cx="468874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61313"/>
                </a:solidFill>
                <a:latin typeface="Trocchi"/>
              </a:rPr>
              <a:t>Segitiga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6404" y="8028756"/>
            <a:ext cx="485675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61313"/>
                </a:solidFill>
                <a:latin typeface="Trocchi"/>
              </a:rPr>
              <a:t>Linier Naik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1507" y="5131847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60 KG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1507" y="5982747"/>
            <a:ext cx="573097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Ringan(0)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Sedang(0,5)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1507" y="1214127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Tinggi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171 Cm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1507" y="2063544"/>
            <a:ext cx="573097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Pendek (0)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 (0,4)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Tinggi (0,73)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0224" y="3404647"/>
            <a:ext cx="361588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61313"/>
                </a:solidFill>
                <a:latin typeface="Garet Bold"/>
              </a:rPr>
              <a:t>FUZZY INPUT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24867" y="5960756"/>
            <a:ext cx="2891500" cy="913834"/>
            <a:chOff x="0" y="0"/>
            <a:chExt cx="949406" cy="3000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406" cy="300051"/>
            </a:xfrm>
            <a:custGeom>
              <a:avLst/>
              <a:gdLst/>
              <a:ahLst/>
              <a:cxnLst/>
              <a:rect r="r" b="b" t="t" l="l"/>
              <a:pathLst>
                <a:path h="300051" w="949406">
                  <a:moveTo>
                    <a:pt x="136551" y="0"/>
                  </a:moveTo>
                  <a:lnTo>
                    <a:pt x="812854" y="0"/>
                  </a:lnTo>
                  <a:cubicBezTo>
                    <a:pt x="888269" y="0"/>
                    <a:pt x="949406" y="61136"/>
                    <a:pt x="949406" y="136551"/>
                  </a:cubicBezTo>
                  <a:lnTo>
                    <a:pt x="949406" y="163500"/>
                  </a:lnTo>
                  <a:cubicBezTo>
                    <a:pt x="949406" y="238915"/>
                    <a:pt x="888269" y="300051"/>
                    <a:pt x="812854" y="300051"/>
                  </a:cubicBezTo>
                  <a:lnTo>
                    <a:pt x="136551" y="300051"/>
                  </a:lnTo>
                  <a:cubicBezTo>
                    <a:pt x="61136" y="300051"/>
                    <a:pt x="0" y="238915"/>
                    <a:pt x="0" y="163500"/>
                  </a:cubicBezTo>
                  <a:lnTo>
                    <a:pt x="0" y="136551"/>
                  </a:lnTo>
                  <a:cubicBezTo>
                    <a:pt x="0" y="61136"/>
                    <a:pt x="61136" y="0"/>
                    <a:pt x="136551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49406" cy="34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47418" y="8344466"/>
            <a:ext cx="2370959" cy="913834"/>
            <a:chOff x="0" y="0"/>
            <a:chExt cx="778489" cy="3000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8489" cy="300051"/>
            </a:xfrm>
            <a:custGeom>
              <a:avLst/>
              <a:gdLst/>
              <a:ahLst/>
              <a:cxnLst/>
              <a:rect r="r" b="b" t="t" l="l"/>
              <a:pathLst>
                <a:path h="300051" w="778489">
                  <a:moveTo>
                    <a:pt x="150026" y="0"/>
                  </a:moveTo>
                  <a:lnTo>
                    <a:pt x="628464" y="0"/>
                  </a:lnTo>
                  <a:cubicBezTo>
                    <a:pt x="711320" y="0"/>
                    <a:pt x="778489" y="67169"/>
                    <a:pt x="778489" y="150026"/>
                  </a:cubicBezTo>
                  <a:lnTo>
                    <a:pt x="778489" y="150026"/>
                  </a:lnTo>
                  <a:cubicBezTo>
                    <a:pt x="778489" y="189815"/>
                    <a:pt x="762683" y="227975"/>
                    <a:pt x="734548" y="256110"/>
                  </a:cubicBezTo>
                  <a:cubicBezTo>
                    <a:pt x="706413" y="284245"/>
                    <a:pt x="668253" y="300051"/>
                    <a:pt x="628464" y="300051"/>
                  </a:cubicBezTo>
                  <a:lnTo>
                    <a:pt x="150026" y="300051"/>
                  </a:lnTo>
                  <a:cubicBezTo>
                    <a:pt x="67169" y="300051"/>
                    <a:pt x="0" y="232883"/>
                    <a:pt x="0" y="150026"/>
                  </a:cubicBezTo>
                  <a:lnTo>
                    <a:pt x="0" y="150026"/>
                  </a:lnTo>
                  <a:cubicBezTo>
                    <a:pt x="0" y="67169"/>
                    <a:pt x="67169" y="0"/>
                    <a:pt x="150026" y="0"/>
                  </a:cubicBezTo>
                  <a:close/>
                </a:path>
              </a:pathLst>
            </a:custGeom>
            <a:solidFill>
              <a:srgbClr val="60FE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78489" cy="34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29380" y="5980035"/>
            <a:ext cx="3051565" cy="894554"/>
            <a:chOff x="0" y="0"/>
            <a:chExt cx="1001962" cy="2937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1962" cy="293721"/>
            </a:xfrm>
            <a:custGeom>
              <a:avLst/>
              <a:gdLst/>
              <a:ahLst/>
              <a:cxnLst/>
              <a:rect r="r" b="b" t="t" l="l"/>
              <a:pathLst>
                <a:path h="293721" w="1001962">
                  <a:moveTo>
                    <a:pt x="129389" y="0"/>
                  </a:moveTo>
                  <a:lnTo>
                    <a:pt x="872573" y="0"/>
                  </a:lnTo>
                  <a:cubicBezTo>
                    <a:pt x="944033" y="0"/>
                    <a:pt x="1001962" y="57929"/>
                    <a:pt x="1001962" y="129389"/>
                  </a:cubicBezTo>
                  <a:lnTo>
                    <a:pt x="1001962" y="164333"/>
                  </a:lnTo>
                  <a:cubicBezTo>
                    <a:pt x="1001962" y="235792"/>
                    <a:pt x="944033" y="293721"/>
                    <a:pt x="872573" y="293721"/>
                  </a:cubicBezTo>
                  <a:lnTo>
                    <a:pt x="129389" y="293721"/>
                  </a:lnTo>
                  <a:cubicBezTo>
                    <a:pt x="95073" y="293721"/>
                    <a:pt x="62162" y="280089"/>
                    <a:pt x="37897" y="255824"/>
                  </a:cubicBezTo>
                  <a:cubicBezTo>
                    <a:pt x="13632" y="231559"/>
                    <a:pt x="0" y="198649"/>
                    <a:pt x="0" y="164333"/>
                  </a:cubicBezTo>
                  <a:lnTo>
                    <a:pt x="0" y="129389"/>
                  </a:lnTo>
                  <a:cubicBezTo>
                    <a:pt x="0" y="95073"/>
                    <a:pt x="13632" y="62162"/>
                    <a:pt x="37897" y="37897"/>
                  </a:cubicBezTo>
                  <a:cubicBezTo>
                    <a:pt x="62162" y="13632"/>
                    <a:pt x="95073" y="0"/>
                    <a:pt x="129389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01962" cy="341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880879" y="8554347"/>
            <a:ext cx="2996807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Inference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547815">
            <a:off x="12233715" y="487142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24425" y="3718500"/>
            <a:ext cx="208234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Input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24425" y="6128105"/>
            <a:ext cx="2996807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FFFFFF"/>
                </a:solidFill>
                <a:latin typeface="Garet"/>
              </a:rPr>
              <a:t>Fuzzyfication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22902" y="6180276"/>
            <a:ext cx="3440230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FAFAFB"/>
                </a:solidFill>
                <a:latin typeface="Garet"/>
              </a:rPr>
              <a:t>Defuzzification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44556" y="8554347"/>
            <a:ext cx="205212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 Input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89003" y="8554347"/>
            <a:ext cx="259194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 Outpu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12913" y="3718500"/>
            <a:ext cx="2370959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output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4005940" y="486178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318953">
            <a:off x="3990327" y="7537216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83635">
            <a:off x="5957370" y="8618081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83635">
            <a:off x="10288852" y="8618081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2262100" y="7697296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049692" y="1430885"/>
            <a:ext cx="13308819" cy="101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Garet Bold"/>
              </a:rPr>
              <a:t>inferense </a:t>
            </a:r>
            <a:r>
              <a:rPr lang="en-US" sz="2936">
                <a:solidFill>
                  <a:srgbClr val="000000"/>
                </a:solidFill>
                <a:latin typeface="Garet"/>
              </a:rPr>
              <a:t>merupakan proses mengubah input fuzzy menjadi output fuzzy dengan mengikuti aturan aturan(IF-THEN)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3205" y="914400"/>
            <a:ext cx="1089851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61313"/>
                </a:solidFill>
                <a:latin typeface="Garet Bold"/>
              </a:rPr>
              <a:t>Daftar Aturan IF - THEN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3205" y="2244074"/>
            <a:ext cx="9552550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Menghitung Nilai BMI berdasarkan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Tinggi Badan</a:t>
            </a:r>
            <a:r>
              <a:rPr lang="en-US" sz="3999">
                <a:solidFill>
                  <a:srgbClr val="061313"/>
                </a:solidFill>
                <a:latin typeface="Garet"/>
              </a:rPr>
              <a:t> 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Berat Badan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009987" y="5143500"/>
            <a:ext cx="9875177" cy="2882229"/>
            <a:chOff x="0" y="0"/>
            <a:chExt cx="13166903" cy="38429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66903" cy="3842972"/>
            </a:xfrm>
            <a:custGeom>
              <a:avLst/>
              <a:gdLst/>
              <a:ahLst/>
              <a:cxnLst/>
              <a:rect r="r" b="b" t="t" l="l"/>
              <a:pathLst>
                <a:path h="3842972" w="13166903">
                  <a:moveTo>
                    <a:pt x="0" y="0"/>
                  </a:moveTo>
                  <a:lnTo>
                    <a:pt x="13166903" y="0"/>
                  </a:lnTo>
                  <a:lnTo>
                    <a:pt x="13166903" y="3842972"/>
                  </a:lnTo>
                  <a:lnTo>
                    <a:pt x="0" y="3842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10394358" y="707565"/>
              <a:ext cx="1630565" cy="420631"/>
              <a:chOff x="0" y="0"/>
              <a:chExt cx="322087" cy="8308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22087" cy="83088"/>
              </a:xfrm>
              <a:custGeom>
                <a:avLst/>
                <a:gdLst/>
                <a:ahLst/>
                <a:cxnLst/>
                <a:rect r="r" b="b" t="t" l="l"/>
                <a:pathLst>
                  <a:path h="83088" w="322087">
                    <a:moveTo>
                      <a:pt x="0" y="0"/>
                    </a:moveTo>
                    <a:lnTo>
                      <a:pt x="322087" y="0"/>
                    </a:lnTo>
                    <a:lnTo>
                      <a:pt x="322087" y="83088"/>
                    </a:lnTo>
                    <a:lnTo>
                      <a:pt x="0" y="8308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22087" cy="1307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0508958" y="559024"/>
              <a:ext cx="1401366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101"/>
                  </a:solidFill>
                  <a:latin typeface="Trocchi"/>
                </a:rPr>
                <a:t>Tinggi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895350"/>
            <a:ext cx="9319795" cy="112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Apa itu Logika Fuzzy?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56172"/>
            <a:ext cx="16230600" cy="386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>
                <a:solidFill>
                  <a:srgbClr val="061313"/>
                </a:solidFill>
                <a:latin typeface="Garet Bold"/>
              </a:rPr>
              <a:t>Logika fuzzy adalah suatu pendekatan matematis yang digunakan untuk mengatasi ketidakpastian dalam pengambilan keputusan.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4100" y="1028700"/>
            <a:ext cx="9910303" cy="3047535"/>
          </a:xfrm>
          <a:custGeom>
            <a:avLst/>
            <a:gdLst/>
            <a:ahLst/>
            <a:cxnLst/>
            <a:rect r="r" b="b" t="t" l="l"/>
            <a:pathLst>
              <a:path h="3047535" w="9910303">
                <a:moveTo>
                  <a:pt x="0" y="0"/>
                </a:moveTo>
                <a:lnTo>
                  <a:pt x="9910303" y="0"/>
                </a:lnTo>
                <a:lnTo>
                  <a:pt x="9910303" y="3047535"/>
                </a:lnTo>
                <a:lnTo>
                  <a:pt x="0" y="304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4100" y="4335516"/>
            <a:ext cx="11376571" cy="5218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[R1].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"Ringan"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="PENDEK"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NORMAL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[R2]. 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"Ringan"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="Normal"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KURUS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[R3]. 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"Ringan"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="Tinggi"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SANGAT KURUS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[R4]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"Normal"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="Pendek"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BERAT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[R5]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"Normal"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="Normal"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NORMAL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[R6]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"Normal"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 ="Tinggi"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KURUS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[R7]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"Berat"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="Pendek"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OBESITAS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[R8]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"Berat"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="Normal"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BERAT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[R9]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"Berat" 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="Tinggi"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NORMAL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5672" y="3633219"/>
            <a:ext cx="11947264" cy="569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[R1].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"Ringan"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="PENDEK"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NORMAL “ 0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[R2]. 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"Ringan"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="Normal"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KURUS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0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[R3]. 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"Ringan"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="Tinggi"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SANGAT KURUS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0 xXXXX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[R4]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"Normal"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="Pendek"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BERAT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 0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[R5]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"Normal"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="Normal"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NORMAL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(0,4)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[R6]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"Normal"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 ="Tinggi"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KURUS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(0,5)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[R7]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"Berat"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="Pendek"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OBESITAS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0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[R8]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"Berat"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="Normal"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BERAT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 (0,25)</a:t>
            </a:r>
          </a:p>
          <a:p>
            <a:pPr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Source Sans Pro"/>
              </a:rPr>
              <a:t>[R9] . IF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BERAT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"Berat" </a:t>
            </a:r>
            <a:r>
              <a:rPr lang="en-US" sz="2688">
                <a:solidFill>
                  <a:srgbClr val="FF0000"/>
                </a:solidFill>
                <a:latin typeface="Source Sans Pro"/>
              </a:rPr>
              <a:t>AND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TINGGI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="Tinggi" THEN </a:t>
            </a:r>
            <a:r>
              <a:rPr lang="en-US" sz="2688">
                <a:solidFill>
                  <a:srgbClr val="000000"/>
                </a:solidFill>
                <a:latin typeface="Source Sans Pro Bold"/>
              </a:rPr>
              <a:t>BMI 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= "</a:t>
            </a:r>
            <a:r>
              <a:rPr lang="en-US" sz="2688">
                <a:solidFill>
                  <a:srgbClr val="FF0000"/>
                </a:solidFill>
                <a:latin typeface="Source Sans Pro Bold"/>
              </a:rPr>
              <a:t>NORMAL</a:t>
            </a:r>
            <a:r>
              <a:rPr lang="en-US" sz="2688">
                <a:solidFill>
                  <a:srgbClr val="000000"/>
                </a:solidFill>
                <a:latin typeface="Source Sans Pro"/>
              </a:rPr>
              <a:t>" (0,25)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4100" y="300793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60 KG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4100" y="1352017"/>
            <a:ext cx="844693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61313"/>
                </a:solidFill>
                <a:latin typeface="Garet"/>
              </a:rPr>
              <a:t>Ringan(0)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61313"/>
                </a:solidFill>
                <a:latin typeface="Garet"/>
              </a:rPr>
              <a:t>Normal(0,5)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69271" y="300793"/>
            <a:ext cx="57309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Tinggi Badan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171 Cm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69271" y="1352017"/>
            <a:ext cx="799540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61313"/>
                </a:solidFill>
                <a:latin typeface="Garet"/>
              </a:rPr>
              <a:t>Pendek (0)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61313"/>
                </a:solidFill>
                <a:latin typeface="Garet"/>
              </a:rPr>
              <a:t>Normal (0,4)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61313"/>
                </a:solidFill>
                <a:latin typeface="Garet"/>
              </a:rPr>
              <a:t>Tinggi (0,73)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83624" y="9450437"/>
            <a:ext cx="6833235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Trocchi"/>
              </a:rPr>
              <a:t>Jika operatornya And maka kita  menggunakan opearis Min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Trocchi"/>
              </a:rPr>
              <a:t>Jika operatornya Or Kita menggunakan   operasi Max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13957" y="5436590"/>
            <a:ext cx="1401128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Trocchi"/>
              </a:rPr>
              <a:t>Normal (0,4)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Trocchi"/>
              </a:rPr>
              <a:t>kurus(0,5)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Trocchi"/>
              </a:rPr>
              <a:t>berat(0,25)</a:t>
            </a:r>
          </a:p>
          <a:p>
            <a:pPr algn="ctr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016" y="1875358"/>
            <a:ext cx="263044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Nilai </a:t>
            </a:r>
            <a:r>
              <a:rPr lang="en-US" sz="3999">
                <a:solidFill>
                  <a:srgbClr val="061313"/>
                </a:solidFill>
                <a:latin typeface="Garet Bold"/>
              </a:rPr>
              <a:t>BMI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34710"/>
            <a:ext cx="4769567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Kurus(0,5)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Normal(0,4)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7333" y="3141410"/>
            <a:ext cx="4284195" cy="227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20"/>
              </a:lnSpc>
            </a:pPr>
            <a:r>
              <a:rPr lang="en-US" sz="6514">
                <a:solidFill>
                  <a:srgbClr val="061313"/>
                </a:solidFill>
                <a:latin typeface="Garet Bold"/>
              </a:rPr>
              <a:t>Fuzzy Output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15781" y="5960756"/>
            <a:ext cx="2891500" cy="913834"/>
            <a:chOff x="0" y="0"/>
            <a:chExt cx="949406" cy="3000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406" cy="300051"/>
            </a:xfrm>
            <a:custGeom>
              <a:avLst/>
              <a:gdLst/>
              <a:ahLst/>
              <a:cxnLst/>
              <a:rect r="r" b="b" t="t" l="l"/>
              <a:pathLst>
                <a:path h="300051" w="949406">
                  <a:moveTo>
                    <a:pt x="136551" y="0"/>
                  </a:moveTo>
                  <a:lnTo>
                    <a:pt x="812854" y="0"/>
                  </a:lnTo>
                  <a:cubicBezTo>
                    <a:pt x="888269" y="0"/>
                    <a:pt x="949406" y="61136"/>
                    <a:pt x="949406" y="136551"/>
                  </a:cubicBezTo>
                  <a:lnTo>
                    <a:pt x="949406" y="163500"/>
                  </a:lnTo>
                  <a:cubicBezTo>
                    <a:pt x="949406" y="238915"/>
                    <a:pt x="888269" y="300051"/>
                    <a:pt x="812854" y="300051"/>
                  </a:cubicBezTo>
                  <a:lnTo>
                    <a:pt x="136551" y="300051"/>
                  </a:lnTo>
                  <a:cubicBezTo>
                    <a:pt x="61136" y="300051"/>
                    <a:pt x="0" y="238915"/>
                    <a:pt x="0" y="163500"/>
                  </a:cubicBezTo>
                  <a:lnTo>
                    <a:pt x="0" y="136551"/>
                  </a:lnTo>
                  <a:cubicBezTo>
                    <a:pt x="0" y="61136"/>
                    <a:pt x="61136" y="0"/>
                    <a:pt x="136551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49406" cy="34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38332" y="8344466"/>
            <a:ext cx="2370959" cy="913834"/>
            <a:chOff x="0" y="0"/>
            <a:chExt cx="778489" cy="3000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8489" cy="300051"/>
            </a:xfrm>
            <a:custGeom>
              <a:avLst/>
              <a:gdLst/>
              <a:ahLst/>
              <a:cxnLst/>
              <a:rect r="r" b="b" t="t" l="l"/>
              <a:pathLst>
                <a:path h="300051" w="778489">
                  <a:moveTo>
                    <a:pt x="150026" y="0"/>
                  </a:moveTo>
                  <a:lnTo>
                    <a:pt x="628464" y="0"/>
                  </a:lnTo>
                  <a:cubicBezTo>
                    <a:pt x="711320" y="0"/>
                    <a:pt x="778489" y="67169"/>
                    <a:pt x="778489" y="150026"/>
                  </a:cubicBezTo>
                  <a:lnTo>
                    <a:pt x="778489" y="150026"/>
                  </a:lnTo>
                  <a:cubicBezTo>
                    <a:pt x="778489" y="189815"/>
                    <a:pt x="762683" y="227975"/>
                    <a:pt x="734548" y="256110"/>
                  </a:cubicBezTo>
                  <a:cubicBezTo>
                    <a:pt x="706413" y="284245"/>
                    <a:pt x="668253" y="300051"/>
                    <a:pt x="628464" y="300051"/>
                  </a:cubicBezTo>
                  <a:lnTo>
                    <a:pt x="150026" y="300051"/>
                  </a:lnTo>
                  <a:cubicBezTo>
                    <a:pt x="67169" y="300051"/>
                    <a:pt x="0" y="232883"/>
                    <a:pt x="0" y="150026"/>
                  </a:cubicBezTo>
                  <a:lnTo>
                    <a:pt x="0" y="150026"/>
                  </a:lnTo>
                  <a:cubicBezTo>
                    <a:pt x="0" y="67169"/>
                    <a:pt x="67169" y="0"/>
                    <a:pt x="150026" y="0"/>
                  </a:cubicBezTo>
                  <a:close/>
                </a:path>
              </a:pathLst>
            </a:custGeom>
            <a:solidFill>
              <a:srgbClr val="3247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78489" cy="34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20294" y="5980035"/>
            <a:ext cx="3051565" cy="894554"/>
            <a:chOff x="0" y="0"/>
            <a:chExt cx="1001962" cy="2937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1962" cy="293721"/>
            </a:xfrm>
            <a:custGeom>
              <a:avLst/>
              <a:gdLst/>
              <a:ahLst/>
              <a:cxnLst/>
              <a:rect r="r" b="b" t="t" l="l"/>
              <a:pathLst>
                <a:path h="293721" w="1001962">
                  <a:moveTo>
                    <a:pt x="129389" y="0"/>
                  </a:moveTo>
                  <a:lnTo>
                    <a:pt x="872573" y="0"/>
                  </a:lnTo>
                  <a:cubicBezTo>
                    <a:pt x="944033" y="0"/>
                    <a:pt x="1001962" y="57929"/>
                    <a:pt x="1001962" y="129389"/>
                  </a:cubicBezTo>
                  <a:lnTo>
                    <a:pt x="1001962" y="164333"/>
                  </a:lnTo>
                  <a:cubicBezTo>
                    <a:pt x="1001962" y="235792"/>
                    <a:pt x="944033" y="293721"/>
                    <a:pt x="872573" y="293721"/>
                  </a:cubicBezTo>
                  <a:lnTo>
                    <a:pt x="129389" y="293721"/>
                  </a:lnTo>
                  <a:cubicBezTo>
                    <a:pt x="95073" y="293721"/>
                    <a:pt x="62162" y="280089"/>
                    <a:pt x="37897" y="255824"/>
                  </a:cubicBezTo>
                  <a:cubicBezTo>
                    <a:pt x="13632" y="231559"/>
                    <a:pt x="0" y="198649"/>
                    <a:pt x="0" y="164333"/>
                  </a:cubicBezTo>
                  <a:lnTo>
                    <a:pt x="0" y="129389"/>
                  </a:lnTo>
                  <a:cubicBezTo>
                    <a:pt x="0" y="95073"/>
                    <a:pt x="13632" y="62162"/>
                    <a:pt x="37897" y="37897"/>
                  </a:cubicBezTo>
                  <a:cubicBezTo>
                    <a:pt x="62162" y="13632"/>
                    <a:pt x="95073" y="0"/>
                    <a:pt x="129389" y="0"/>
                  </a:cubicBezTo>
                  <a:close/>
                </a:path>
              </a:pathLst>
            </a:custGeom>
            <a:solidFill>
              <a:srgbClr val="60FE3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01962" cy="341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71793" y="8554347"/>
            <a:ext cx="2996807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FAFAFB"/>
                </a:solidFill>
                <a:latin typeface="Garet"/>
              </a:rPr>
              <a:t>Inference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547815">
            <a:off x="11824629" y="487142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15339" y="3718500"/>
            <a:ext cx="208234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Input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15339" y="6128105"/>
            <a:ext cx="2996807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FFFFFF"/>
                </a:solidFill>
                <a:latin typeface="Garet"/>
              </a:rPr>
              <a:t>Fuzzyfication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13816" y="6180276"/>
            <a:ext cx="2858043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00000"/>
                </a:solidFill>
                <a:latin typeface="Garet"/>
              </a:rPr>
              <a:t>Defuzzification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35470" y="8554347"/>
            <a:ext cx="205212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 Input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79917" y="8554347"/>
            <a:ext cx="2591942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Fuzzy Output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03827" y="3718500"/>
            <a:ext cx="2370959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output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3596854" y="486178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318953">
            <a:off x="3581241" y="7537216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83635">
            <a:off x="5548284" y="8618081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83635">
            <a:off x="9879766" y="8618081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6" y="0"/>
                </a:lnTo>
                <a:lnTo>
                  <a:pt x="1329356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1853014" y="7697296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815781" y="1201564"/>
            <a:ext cx="12231728" cy="138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00000"/>
                </a:solidFill>
                <a:latin typeface="Garet Bold"/>
              </a:rPr>
              <a:t>Defuzzification </a:t>
            </a:r>
            <a:r>
              <a:rPr lang="en-US" sz="2647">
                <a:solidFill>
                  <a:srgbClr val="000000"/>
                </a:solidFill>
                <a:latin typeface="Garet"/>
              </a:rPr>
              <a:t>merupakan kebalikan dari Fuzzyfication dimana fuzzyfication merubah nilai Crips menjadi nilai Fuzzy sedangkan Defuzzyfication Merubah Nilai Fuzzy Menjadi nilai crips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7171" y="4552950"/>
            <a:ext cx="925137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Garet Bold"/>
              </a:rPr>
              <a:t>Metode Tsukamoto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4056" y="4013364"/>
            <a:ext cx="13924226" cy="4957066"/>
          </a:xfrm>
          <a:custGeom>
            <a:avLst/>
            <a:gdLst/>
            <a:ahLst/>
            <a:cxnLst/>
            <a:rect r="r" b="b" t="t" l="l"/>
            <a:pathLst>
              <a:path h="4957066" w="13924226">
                <a:moveTo>
                  <a:pt x="0" y="0"/>
                </a:moveTo>
                <a:lnTo>
                  <a:pt x="13924226" y="0"/>
                </a:lnTo>
                <a:lnTo>
                  <a:pt x="13924226" y="4957065"/>
                </a:lnTo>
                <a:lnTo>
                  <a:pt x="0" y="4957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86" r="0" b="-13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4056" y="286498"/>
            <a:ext cx="4769567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BMI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Kurus(0,5)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Normal(0,4)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35867" y="3521829"/>
            <a:ext cx="5717449" cy="2699485"/>
          </a:xfrm>
          <a:custGeom>
            <a:avLst/>
            <a:gdLst/>
            <a:ahLst/>
            <a:cxnLst/>
            <a:rect r="r" b="b" t="t" l="l"/>
            <a:pathLst>
              <a:path h="2699485" w="5717449">
                <a:moveTo>
                  <a:pt x="0" y="0"/>
                </a:moveTo>
                <a:lnTo>
                  <a:pt x="5717449" y="0"/>
                </a:lnTo>
                <a:lnTo>
                  <a:pt x="5717449" y="2699485"/>
                </a:lnTo>
                <a:lnTo>
                  <a:pt x="0" y="2699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8883" y="952500"/>
            <a:ext cx="5813978" cy="145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20"/>
              </a:lnSpc>
            </a:pPr>
            <a:r>
              <a:rPr lang="en-US" sz="4228">
                <a:solidFill>
                  <a:srgbClr val="061313"/>
                </a:solidFill>
                <a:latin typeface="Garet"/>
              </a:rPr>
              <a:t>Kurus(0,5)</a:t>
            </a:r>
          </a:p>
          <a:p>
            <a:pPr>
              <a:lnSpc>
                <a:spcPts val="59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318858" y="2635430"/>
            <a:ext cx="6104003" cy="5644962"/>
            <a:chOff x="0" y="0"/>
            <a:chExt cx="8138670" cy="75266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38670" cy="7526616"/>
            </a:xfrm>
            <a:custGeom>
              <a:avLst/>
              <a:gdLst/>
              <a:ahLst/>
              <a:cxnLst/>
              <a:rect r="r" b="b" t="t" l="l"/>
              <a:pathLst>
                <a:path h="7526616" w="8138670">
                  <a:moveTo>
                    <a:pt x="0" y="0"/>
                  </a:moveTo>
                  <a:lnTo>
                    <a:pt x="8138670" y="0"/>
                  </a:lnTo>
                  <a:lnTo>
                    <a:pt x="8138670" y="7526616"/>
                  </a:lnTo>
                  <a:lnTo>
                    <a:pt x="0" y="7526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539096" y="6715337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901965" y="6715337"/>
              <a:ext cx="230188" cy="502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5"/>
                </a:lnSpc>
              </a:pPr>
              <a:r>
                <a:rPr lang="en-US" sz="2225">
                  <a:solidFill>
                    <a:srgbClr val="061313"/>
                  </a:solidFill>
                  <a:latin typeface="Arimo Bold"/>
                </a:rPr>
                <a:t>b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284444" y="6715337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c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604714" y="6714486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0000"/>
                  </a:solidFill>
                  <a:latin typeface="Arimo Bold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67855" y="3817338"/>
            <a:ext cx="6393779" cy="2652324"/>
          </a:xfrm>
          <a:custGeom>
            <a:avLst/>
            <a:gdLst/>
            <a:ahLst/>
            <a:cxnLst/>
            <a:rect r="r" b="b" t="t" l="l"/>
            <a:pathLst>
              <a:path h="2652324" w="6393779">
                <a:moveTo>
                  <a:pt x="0" y="0"/>
                </a:moveTo>
                <a:lnTo>
                  <a:pt x="6393779" y="0"/>
                </a:lnTo>
                <a:lnTo>
                  <a:pt x="6393779" y="2652324"/>
                </a:lnTo>
                <a:lnTo>
                  <a:pt x="0" y="2652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1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2149" y="1088649"/>
            <a:ext cx="476956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Normal(0,4)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53937" y="2639264"/>
            <a:ext cx="7512001" cy="5008472"/>
            <a:chOff x="0" y="0"/>
            <a:chExt cx="10016002" cy="66779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38399" cy="6677963"/>
            </a:xfrm>
            <a:custGeom>
              <a:avLst/>
              <a:gdLst/>
              <a:ahLst/>
              <a:cxnLst/>
              <a:rect r="r" b="b" t="t" l="l"/>
              <a:pathLst>
                <a:path h="6677963" w="9338399">
                  <a:moveTo>
                    <a:pt x="0" y="0"/>
                  </a:moveTo>
                  <a:lnTo>
                    <a:pt x="9338399" y="0"/>
                  </a:lnTo>
                  <a:lnTo>
                    <a:pt x="9338399" y="6677963"/>
                  </a:lnTo>
                  <a:lnTo>
                    <a:pt x="0" y="6677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7753126" y="5187772"/>
              <a:ext cx="319088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61313"/>
                  </a:solidFill>
                  <a:latin typeface="Trocchi"/>
                </a:rPr>
                <a:t>25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003302" y="4293900"/>
              <a:ext cx="12700" cy="687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0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83744" y="5667835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658960" y="5667835"/>
              <a:ext cx="227648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b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642187" y="5667835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c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822955" y="5667835"/>
              <a:ext cx="227648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349869" y="5667835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0000"/>
                  </a:solidFill>
                  <a:latin typeface="Arimo Bold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65521" y="3817338"/>
            <a:ext cx="6393779" cy="2652324"/>
          </a:xfrm>
          <a:custGeom>
            <a:avLst/>
            <a:gdLst/>
            <a:ahLst/>
            <a:cxnLst/>
            <a:rect r="r" b="b" t="t" l="l"/>
            <a:pathLst>
              <a:path h="2652324" w="6393779">
                <a:moveTo>
                  <a:pt x="0" y="0"/>
                </a:moveTo>
                <a:lnTo>
                  <a:pt x="6393779" y="0"/>
                </a:lnTo>
                <a:lnTo>
                  <a:pt x="6393779" y="2652324"/>
                </a:lnTo>
                <a:lnTo>
                  <a:pt x="0" y="2652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1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3399" y="962025"/>
            <a:ext cx="476956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03399" y="2210859"/>
            <a:ext cx="8451966" cy="5865281"/>
            <a:chOff x="0" y="0"/>
            <a:chExt cx="11269288" cy="78203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69288" cy="7820375"/>
            </a:xfrm>
            <a:custGeom>
              <a:avLst/>
              <a:gdLst/>
              <a:ahLst/>
              <a:cxnLst/>
              <a:rect r="r" b="b" t="t" l="l"/>
              <a:pathLst>
                <a:path h="7820375" w="11269288">
                  <a:moveTo>
                    <a:pt x="0" y="0"/>
                  </a:moveTo>
                  <a:lnTo>
                    <a:pt x="11269288" y="0"/>
                  </a:lnTo>
                  <a:lnTo>
                    <a:pt x="11269288" y="7820375"/>
                  </a:lnTo>
                  <a:lnTo>
                    <a:pt x="0" y="782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6818756" y="6805557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516465" y="6805557"/>
              <a:ext cx="227648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920011" y="6809958"/>
              <a:ext cx="226525" cy="501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64"/>
                </a:lnSpc>
              </a:pPr>
              <a:r>
                <a:rPr lang="en-US" sz="2189">
                  <a:solidFill>
                    <a:srgbClr val="061313"/>
                  </a:solidFill>
                  <a:latin typeface="Arimo Bold"/>
                </a:rPr>
                <a:t>b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506976" y="6805557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61313"/>
                  </a:solidFill>
                  <a:latin typeface="Arimo Bold"/>
                </a:rPr>
                <a:t>c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011720" y="6809958"/>
              <a:ext cx="207169" cy="503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0000"/>
                  </a:solidFill>
                  <a:latin typeface="Arimo Bold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987" y="1779095"/>
            <a:ext cx="9986905" cy="5242574"/>
          </a:xfrm>
          <a:custGeom>
            <a:avLst/>
            <a:gdLst/>
            <a:ahLst/>
            <a:cxnLst/>
            <a:rect r="r" b="b" t="t" l="l"/>
            <a:pathLst>
              <a:path h="5242574" w="9986905">
                <a:moveTo>
                  <a:pt x="0" y="0"/>
                </a:moveTo>
                <a:lnTo>
                  <a:pt x="9986905" y="0"/>
                </a:lnTo>
                <a:lnTo>
                  <a:pt x="9986905" y="5242575"/>
                </a:lnTo>
                <a:lnTo>
                  <a:pt x="0" y="5242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845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4812036" cy="7224068"/>
          </a:xfrm>
          <a:custGeom>
            <a:avLst/>
            <a:gdLst/>
            <a:ahLst/>
            <a:cxnLst/>
            <a:rect r="r" b="b" t="t" l="l"/>
            <a:pathLst>
              <a:path h="7224068" w="4812036">
                <a:moveTo>
                  <a:pt x="0" y="0"/>
                </a:moveTo>
                <a:lnTo>
                  <a:pt x="4812036" y="0"/>
                </a:lnTo>
                <a:lnTo>
                  <a:pt x="4812036" y="7224068"/>
                </a:lnTo>
                <a:lnTo>
                  <a:pt x="0" y="7224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226167" y="1028700"/>
            <a:ext cx="11033133" cy="2951657"/>
            <a:chOff x="0" y="0"/>
            <a:chExt cx="2905846" cy="7773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05846" cy="777391"/>
            </a:xfrm>
            <a:custGeom>
              <a:avLst/>
              <a:gdLst/>
              <a:ahLst/>
              <a:cxnLst/>
              <a:rect r="r" b="b" t="t" l="l"/>
              <a:pathLst>
                <a:path h="777391" w="2905846">
                  <a:moveTo>
                    <a:pt x="35787" y="0"/>
                  </a:moveTo>
                  <a:lnTo>
                    <a:pt x="2870059" y="0"/>
                  </a:lnTo>
                  <a:cubicBezTo>
                    <a:pt x="2879550" y="0"/>
                    <a:pt x="2888653" y="3770"/>
                    <a:pt x="2895364" y="10482"/>
                  </a:cubicBezTo>
                  <a:cubicBezTo>
                    <a:pt x="2902075" y="17193"/>
                    <a:pt x="2905846" y="26295"/>
                    <a:pt x="2905846" y="35787"/>
                  </a:cubicBezTo>
                  <a:lnTo>
                    <a:pt x="2905846" y="741604"/>
                  </a:lnTo>
                  <a:cubicBezTo>
                    <a:pt x="2905846" y="761369"/>
                    <a:pt x="2889823" y="777391"/>
                    <a:pt x="2870059" y="777391"/>
                  </a:cubicBezTo>
                  <a:lnTo>
                    <a:pt x="35787" y="777391"/>
                  </a:lnTo>
                  <a:cubicBezTo>
                    <a:pt x="26295" y="777391"/>
                    <a:pt x="17193" y="773621"/>
                    <a:pt x="10482" y="766909"/>
                  </a:cubicBezTo>
                  <a:cubicBezTo>
                    <a:pt x="3770" y="760198"/>
                    <a:pt x="0" y="751096"/>
                    <a:pt x="0" y="741604"/>
                  </a:cubicBezTo>
                  <a:lnTo>
                    <a:pt x="0" y="35787"/>
                  </a:lnTo>
                  <a:cubicBezTo>
                    <a:pt x="0" y="26295"/>
                    <a:pt x="3770" y="17193"/>
                    <a:pt x="10482" y="10482"/>
                  </a:cubicBezTo>
                  <a:cubicBezTo>
                    <a:pt x="17193" y="3770"/>
                    <a:pt x="26295" y="0"/>
                    <a:pt x="35787" y="0"/>
                  </a:cubicBezTo>
                  <a:close/>
                </a:path>
              </a:pathLst>
            </a:custGeom>
            <a:solidFill>
              <a:srgbClr val="1067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905846" cy="82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26167" y="4640734"/>
            <a:ext cx="11033133" cy="3612034"/>
            <a:chOff x="0" y="0"/>
            <a:chExt cx="2905846" cy="9513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05846" cy="951318"/>
            </a:xfrm>
            <a:custGeom>
              <a:avLst/>
              <a:gdLst/>
              <a:ahLst/>
              <a:cxnLst/>
              <a:rect r="r" b="b" t="t" l="l"/>
              <a:pathLst>
                <a:path h="951318" w="2905846">
                  <a:moveTo>
                    <a:pt x="35787" y="0"/>
                  </a:moveTo>
                  <a:lnTo>
                    <a:pt x="2870059" y="0"/>
                  </a:lnTo>
                  <a:cubicBezTo>
                    <a:pt x="2879550" y="0"/>
                    <a:pt x="2888653" y="3770"/>
                    <a:pt x="2895364" y="10482"/>
                  </a:cubicBezTo>
                  <a:cubicBezTo>
                    <a:pt x="2902075" y="17193"/>
                    <a:pt x="2905846" y="26295"/>
                    <a:pt x="2905846" y="35787"/>
                  </a:cubicBezTo>
                  <a:lnTo>
                    <a:pt x="2905846" y="915531"/>
                  </a:lnTo>
                  <a:cubicBezTo>
                    <a:pt x="2905846" y="935295"/>
                    <a:pt x="2889823" y="951318"/>
                    <a:pt x="2870059" y="951318"/>
                  </a:cubicBezTo>
                  <a:lnTo>
                    <a:pt x="35787" y="951318"/>
                  </a:lnTo>
                  <a:cubicBezTo>
                    <a:pt x="16022" y="951318"/>
                    <a:pt x="0" y="935295"/>
                    <a:pt x="0" y="915531"/>
                  </a:cubicBezTo>
                  <a:lnTo>
                    <a:pt x="0" y="35787"/>
                  </a:lnTo>
                  <a:cubicBezTo>
                    <a:pt x="0" y="26295"/>
                    <a:pt x="3770" y="17193"/>
                    <a:pt x="10482" y="10482"/>
                  </a:cubicBezTo>
                  <a:cubicBezTo>
                    <a:pt x="17193" y="3770"/>
                    <a:pt x="26295" y="0"/>
                    <a:pt x="35787" y="0"/>
                  </a:cubicBezTo>
                  <a:close/>
                </a:path>
              </a:pathLst>
            </a:custGeom>
            <a:solidFill>
              <a:srgbClr val="1067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905846" cy="998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02876" y="1285450"/>
            <a:ext cx="10479716" cy="236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Logika Fuzzy pertama kali dikembangkan oleh Prof. Lotfi Aliasker Zadeh pada Tahun 1965.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02876" y="4736224"/>
            <a:ext cx="10479716" cy="31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Garet Bold"/>
              </a:rPr>
              <a:t>Prof. Lotfi Aliasker Zadeh adalah seorang ilmuan asal Amerika Serikat berkebangsaan Iran dari Universitas California di Barkeley.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1182" y="331517"/>
            <a:ext cx="9986905" cy="5242574"/>
          </a:xfrm>
          <a:custGeom>
            <a:avLst/>
            <a:gdLst/>
            <a:ahLst/>
            <a:cxnLst/>
            <a:rect r="r" b="b" t="t" l="l"/>
            <a:pathLst>
              <a:path h="5242574" w="9986905">
                <a:moveTo>
                  <a:pt x="0" y="0"/>
                </a:moveTo>
                <a:lnTo>
                  <a:pt x="9986906" y="0"/>
                </a:lnTo>
                <a:lnTo>
                  <a:pt x="9986906" y="5242574"/>
                </a:lnTo>
                <a:lnTo>
                  <a:pt x="0" y="5242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84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3040">
            <a:off x="10035308" y="7551897"/>
            <a:ext cx="1329355" cy="402130"/>
          </a:xfrm>
          <a:custGeom>
            <a:avLst/>
            <a:gdLst/>
            <a:ahLst/>
            <a:cxnLst/>
            <a:rect r="r" b="b" t="t" l="l"/>
            <a:pathLst>
              <a:path h="402130" w="1329355">
                <a:moveTo>
                  <a:pt x="0" y="0"/>
                </a:moveTo>
                <a:lnTo>
                  <a:pt x="1329355" y="0"/>
                </a:lnTo>
                <a:lnTo>
                  <a:pt x="1329355" y="402130"/>
                </a:lnTo>
                <a:lnTo>
                  <a:pt x="0" y="402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09890" y="6460020"/>
            <a:ext cx="7227253" cy="2636502"/>
          </a:xfrm>
          <a:custGeom>
            <a:avLst/>
            <a:gdLst/>
            <a:ahLst/>
            <a:cxnLst/>
            <a:rect r="r" b="b" t="t" l="l"/>
            <a:pathLst>
              <a:path h="2636502" w="7227253">
                <a:moveTo>
                  <a:pt x="0" y="0"/>
                </a:moveTo>
                <a:lnTo>
                  <a:pt x="7227253" y="0"/>
                </a:lnTo>
                <a:lnTo>
                  <a:pt x="7227253" y="2636502"/>
                </a:lnTo>
                <a:lnTo>
                  <a:pt x="0" y="2636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28088" y="7531234"/>
            <a:ext cx="2370959" cy="44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5"/>
              </a:lnSpc>
            </a:pPr>
            <a:r>
              <a:rPr lang="en-US" sz="2647">
                <a:solidFill>
                  <a:srgbClr val="061313"/>
                </a:solidFill>
                <a:latin typeface="Garet"/>
              </a:rPr>
              <a:t>Crips output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7171" y="4552950"/>
            <a:ext cx="925137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Garet Bold"/>
              </a:rPr>
              <a:t>Metode Sugeno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4072" y="2373435"/>
            <a:ext cx="10209270" cy="5914031"/>
          </a:xfrm>
          <a:custGeom>
            <a:avLst/>
            <a:gdLst/>
            <a:ahLst/>
            <a:cxnLst/>
            <a:rect r="r" b="b" t="t" l="l"/>
            <a:pathLst>
              <a:path h="5914031" w="10209270">
                <a:moveTo>
                  <a:pt x="0" y="0"/>
                </a:moveTo>
                <a:lnTo>
                  <a:pt x="10209269" y="0"/>
                </a:lnTo>
                <a:lnTo>
                  <a:pt x="10209269" y="5914032"/>
                </a:lnTo>
                <a:lnTo>
                  <a:pt x="0" y="591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49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4072" y="660400"/>
            <a:ext cx="1045806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aret Bold"/>
              </a:rPr>
              <a:t>Fungsi Keanggotaan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25697" y="947860"/>
            <a:ext cx="4769567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BMI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Kurus(0,5)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Normal(0,4)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5616" y="1711633"/>
            <a:ext cx="8263960" cy="4771950"/>
          </a:xfrm>
          <a:custGeom>
            <a:avLst/>
            <a:gdLst/>
            <a:ahLst/>
            <a:cxnLst/>
            <a:rect r="r" b="b" t="t" l="l"/>
            <a:pathLst>
              <a:path h="4771950" w="8263960">
                <a:moveTo>
                  <a:pt x="0" y="0"/>
                </a:moveTo>
                <a:lnTo>
                  <a:pt x="8263961" y="0"/>
                </a:lnTo>
                <a:lnTo>
                  <a:pt x="8263961" y="4771950"/>
                </a:lnTo>
                <a:lnTo>
                  <a:pt x="0" y="4771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6543" y="6483583"/>
            <a:ext cx="8348533" cy="3027768"/>
          </a:xfrm>
          <a:custGeom>
            <a:avLst/>
            <a:gdLst/>
            <a:ahLst/>
            <a:cxnLst/>
            <a:rect r="r" b="b" t="t" l="l"/>
            <a:pathLst>
              <a:path h="3027768" w="8348533">
                <a:moveTo>
                  <a:pt x="0" y="0"/>
                </a:moveTo>
                <a:lnTo>
                  <a:pt x="8348533" y="0"/>
                </a:lnTo>
                <a:lnTo>
                  <a:pt x="8348533" y="3027769"/>
                </a:lnTo>
                <a:lnTo>
                  <a:pt x="0" y="3027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4072" y="660400"/>
            <a:ext cx="1045806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aret Bold"/>
              </a:rPr>
              <a:t>Fungsi Keanggotaan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89733" y="1935066"/>
            <a:ext cx="4769567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1313"/>
                </a:solidFill>
                <a:latin typeface="Garet"/>
              </a:rPr>
              <a:t>BMI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Kurus(0,5)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Normal(0,4)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1313"/>
                </a:solidFill>
                <a:latin typeface="Garet"/>
              </a:rPr>
              <a:t>Berat(0,25)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495702"/>
            <a:ext cx="16230600" cy="313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61313"/>
                </a:solidFill>
                <a:latin typeface="Garet Bold"/>
              </a:rPr>
              <a:t>Sekian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61313"/>
                </a:solidFill>
                <a:latin typeface="Garet Bold"/>
              </a:rPr>
              <a:t>Terima Kasih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895350"/>
            <a:ext cx="12086879" cy="112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Konsep Utama Logika Fuzzy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79971"/>
            <a:ext cx="16230600" cy="48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061313"/>
                </a:solidFill>
                <a:latin typeface="Garet Bold"/>
              </a:rPr>
              <a:t>Himpunan Fuzzy</a:t>
            </a:r>
          </a:p>
          <a:p>
            <a:pPr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061313"/>
                </a:solidFill>
                <a:latin typeface="Garet Bold"/>
              </a:rPr>
              <a:t>Fungsi Keanggotaan</a:t>
            </a:r>
          </a:p>
          <a:p>
            <a:pPr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061313"/>
                </a:solidFill>
                <a:latin typeface="Garet Bold"/>
              </a:rPr>
              <a:t>Operasi Logika Fuzzy</a:t>
            </a:r>
          </a:p>
          <a:p>
            <a:pPr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061313"/>
                </a:solidFill>
                <a:latin typeface="Garet Bold"/>
              </a:rPr>
              <a:t>Aturan Fuzzy</a:t>
            </a:r>
          </a:p>
          <a:p>
            <a:pPr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061313"/>
                </a:solidFill>
                <a:latin typeface="Garet Bold"/>
              </a:rPr>
              <a:t>Defuzzifikasi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522207"/>
            <a:ext cx="4348366" cy="5242586"/>
          </a:xfrm>
          <a:custGeom>
            <a:avLst/>
            <a:gdLst/>
            <a:ahLst/>
            <a:cxnLst/>
            <a:rect r="r" b="b" t="t" l="l"/>
            <a:pathLst>
              <a:path h="5242586" w="4348366">
                <a:moveTo>
                  <a:pt x="0" y="0"/>
                </a:moveTo>
                <a:lnTo>
                  <a:pt x="4348366" y="0"/>
                </a:lnTo>
                <a:lnTo>
                  <a:pt x="4348366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17147" y="2752716"/>
            <a:ext cx="2064772" cy="5242586"/>
          </a:xfrm>
          <a:custGeom>
            <a:avLst/>
            <a:gdLst/>
            <a:ahLst/>
            <a:cxnLst/>
            <a:rect r="r" b="b" t="t" l="l"/>
            <a:pathLst>
              <a:path h="5242586" w="2064772">
                <a:moveTo>
                  <a:pt x="0" y="0"/>
                </a:moveTo>
                <a:lnTo>
                  <a:pt x="2064773" y="0"/>
                </a:lnTo>
                <a:lnTo>
                  <a:pt x="2064773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22001" y="2983226"/>
            <a:ext cx="6537299" cy="4781567"/>
          </a:xfrm>
          <a:custGeom>
            <a:avLst/>
            <a:gdLst/>
            <a:ahLst/>
            <a:cxnLst/>
            <a:rect r="r" b="b" t="t" l="l"/>
            <a:pathLst>
              <a:path h="4781567" w="6537299">
                <a:moveTo>
                  <a:pt x="0" y="0"/>
                </a:moveTo>
                <a:lnTo>
                  <a:pt x="6537299" y="0"/>
                </a:lnTo>
                <a:lnTo>
                  <a:pt x="6537299" y="4781567"/>
                </a:lnTo>
                <a:lnTo>
                  <a:pt x="0" y="4781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7750" y="895350"/>
            <a:ext cx="13975007" cy="112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Contoh Penerapan Logika Fuzzy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75455" y="2467401"/>
            <a:ext cx="7589950" cy="3386965"/>
            <a:chOff x="0" y="0"/>
            <a:chExt cx="1998999" cy="8920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98999" cy="892040"/>
            </a:xfrm>
            <a:custGeom>
              <a:avLst/>
              <a:gdLst/>
              <a:ahLst/>
              <a:cxnLst/>
              <a:rect r="r" b="b" t="t" l="l"/>
              <a:pathLst>
                <a:path h="892040" w="1998999">
                  <a:moveTo>
                    <a:pt x="52021" y="0"/>
                  </a:moveTo>
                  <a:lnTo>
                    <a:pt x="1946978" y="0"/>
                  </a:lnTo>
                  <a:cubicBezTo>
                    <a:pt x="1960775" y="0"/>
                    <a:pt x="1974007" y="5481"/>
                    <a:pt x="1983763" y="15237"/>
                  </a:cubicBezTo>
                  <a:cubicBezTo>
                    <a:pt x="1993518" y="24992"/>
                    <a:pt x="1998999" y="38224"/>
                    <a:pt x="1998999" y="52021"/>
                  </a:cubicBezTo>
                  <a:lnTo>
                    <a:pt x="1998999" y="840019"/>
                  </a:lnTo>
                  <a:cubicBezTo>
                    <a:pt x="1998999" y="868749"/>
                    <a:pt x="1975709" y="892040"/>
                    <a:pt x="1946978" y="892040"/>
                  </a:cubicBezTo>
                  <a:lnTo>
                    <a:pt x="52021" y="892040"/>
                  </a:lnTo>
                  <a:cubicBezTo>
                    <a:pt x="38224" y="892040"/>
                    <a:pt x="24992" y="886559"/>
                    <a:pt x="15237" y="876803"/>
                  </a:cubicBezTo>
                  <a:cubicBezTo>
                    <a:pt x="5481" y="867048"/>
                    <a:pt x="0" y="853816"/>
                    <a:pt x="0" y="840019"/>
                  </a:cubicBezTo>
                  <a:lnTo>
                    <a:pt x="0" y="52021"/>
                  </a:lnTo>
                  <a:cubicBezTo>
                    <a:pt x="0" y="23291"/>
                    <a:pt x="23291" y="0"/>
                    <a:pt x="52021" y="0"/>
                  </a:cubicBezTo>
                  <a:close/>
                </a:path>
              </a:pathLst>
            </a:custGeom>
            <a:solidFill>
              <a:srgbClr val="1067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98999" cy="939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75733" y="2467401"/>
            <a:ext cx="8264517" cy="3386965"/>
            <a:chOff x="0" y="0"/>
            <a:chExt cx="2176663" cy="8920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6663" cy="892040"/>
            </a:xfrm>
            <a:custGeom>
              <a:avLst/>
              <a:gdLst/>
              <a:ahLst/>
              <a:cxnLst/>
              <a:rect r="r" b="b" t="t" l="l"/>
              <a:pathLst>
                <a:path h="892040" w="2176663">
                  <a:moveTo>
                    <a:pt x="47775" y="0"/>
                  </a:moveTo>
                  <a:lnTo>
                    <a:pt x="2128888" y="0"/>
                  </a:lnTo>
                  <a:cubicBezTo>
                    <a:pt x="2155273" y="0"/>
                    <a:pt x="2176663" y="21390"/>
                    <a:pt x="2176663" y="47775"/>
                  </a:cubicBezTo>
                  <a:lnTo>
                    <a:pt x="2176663" y="844265"/>
                  </a:lnTo>
                  <a:cubicBezTo>
                    <a:pt x="2176663" y="870650"/>
                    <a:pt x="2155273" y="892040"/>
                    <a:pt x="2128888" y="892040"/>
                  </a:cubicBezTo>
                  <a:lnTo>
                    <a:pt x="47775" y="892040"/>
                  </a:lnTo>
                  <a:cubicBezTo>
                    <a:pt x="21390" y="892040"/>
                    <a:pt x="0" y="870650"/>
                    <a:pt x="0" y="844265"/>
                  </a:cubicBezTo>
                  <a:lnTo>
                    <a:pt x="0" y="47775"/>
                  </a:lnTo>
                  <a:cubicBezTo>
                    <a:pt x="0" y="21390"/>
                    <a:pt x="21390" y="0"/>
                    <a:pt x="47775" y="0"/>
                  </a:cubicBezTo>
                  <a:close/>
                </a:path>
              </a:pathLst>
            </a:custGeom>
            <a:solidFill>
              <a:srgbClr val="1067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76663" cy="939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5455" y="6302040"/>
            <a:ext cx="16383845" cy="2098884"/>
            <a:chOff x="0" y="0"/>
            <a:chExt cx="4315087" cy="5527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15087" cy="552792"/>
            </a:xfrm>
            <a:custGeom>
              <a:avLst/>
              <a:gdLst/>
              <a:ahLst/>
              <a:cxnLst/>
              <a:rect r="r" b="b" t="t" l="l"/>
              <a:pathLst>
                <a:path h="552792" w="4315087">
                  <a:moveTo>
                    <a:pt x="24099" y="0"/>
                  </a:moveTo>
                  <a:lnTo>
                    <a:pt x="4290987" y="0"/>
                  </a:lnTo>
                  <a:cubicBezTo>
                    <a:pt x="4297379" y="0"/>
                    <a:pt x="4303509" y="2539"/>
                    <a:pt x="4308028" y="7058"/>
                  </a:cubicBezTo>
                  <a:cubicBezTo>
                    <a:pt x="4312548" y="11578"/>
                    <a:pt x="4315087" y="17708"/>
                    <a:pt x="4315087" y="24099"/>
                  </a:cubicBezTo>
                  <a:lnTo>
                    <a:pt x="4315087" y="528693"/>
                  </a:lnTo>
                  <a:cubicBezTo>
                    <a:pt x="4315087" y="542003"/>
                    <a:pt x="4304297" y="552792"/>
                    <a:pt x="4290987" y="552792"/>
                  </a:cubicBezTo>
                  <a:lnTo>
                    <a:pt x="24099" y="552792"/>
                  </a:lnTo>
                  <a:cubicBezTo>
                    <a:pt x="10790" y="552792"/>
                    <a:pt x="0" y="542003"/>
                    <a:pt x="0" y="528693"/>
                  </a:cubicBezTo>
                  <a:lnTo>
                    <a:pt x="0" y="24099"/>
                  </a:lnTo>
                  <a:cubicBezTo>
                    <a:pt x="0" y="10790"/>
                    <a:pt x="10790" y="0"/>
                    <a:pt x="24099" y="0"/>
                  </a:cubicBezTo>
                  <a:close/>
                </a:path>
              </a:pathLst>
            </a:custGeom>
            <a:solidFill>
              <a:srgbClr val="1067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315087" cy="600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7750" y="895350"/>
            <a:ext cx="13975007" cy="112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Kelebihan Logika Fuzzy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525395"/>
            <a:ext cx="8115300" cy="3328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72"/>
              </a:lnSpc>
            </a:pPr>
            <a:r>
              <a:rPr lang="en-US" sz="4123">
                <a:solidFill>
                  <a:srgbClr val="FFFFFF"/>
                </a:solidFill>
                <a:latin typeface="Garet Bold"/>
              </a:rPr>
              <a:t>Modelisasi Ketidakpastian</a:t>
            </a:r>
          </a:p>
          <a:p>
            <a:pPr>
              <a:lnSpc>
                <a:spcPts val="5212"/>
              </a:lnSpc>
            </a:pPr>
            <a:r>
              <a:rPr lang="en-US" sz="3723">
                <a:solidFill>
                  <a:srgbClr val="FFFFFF"/>
                </a:solidFill>
                <a:latin typeface="Garet"/>
              </a:rPr>
              <a:t>Logika Fuzzy memungkinkan modelisasi yang baik untuk situasi yang melibatkan ketidakpastian.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2525395"/>
            <a:ext cx="8115300" cy="315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2"/>
              </a:lnSpc>
            </a:pPr>
            <a:r>
              <a:rPr lang="en-US" sz="3923">
                <a:solidFill>
                  <a:srgbClr val="FFFFFF"/>
                </a:solidFill>
                <a:latin typeface="Garet Bold"/>
              </a:rPr>
              <a:t>Fleksibilitas dan Skalabilitas</a:t>
            </a:r>
          </a:p>
          <a:p>
            <a:pPr>
              <a:lnSpc>
                <a:spcPts val="4932"/>
              </a:lnSpc>
            </a:pPr>
            <a:r>
              <a:rPr lang="en-US" sz="3523">
                <a:solidFill>
                  <a:srgbClr val="FFFFFF"/>
                </a:solidFill>
                <a:latin typeface="Garet"/>
              </a:rPr>
              <a:t>Logika Fuzzy dapat diaplikasikan dalam berbagai domain dan memungkinkan penyesuaian dalam berbagai skala pengukuran.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7401" y="6363700"/>
            <a:ext cx="15342551" cy="186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52"/>
              </a:lnSpc>
            </a:pPr>
            <a:r>
              <a:rPr lang="en-US" sz="3823">
                <a:solidFill>
                  <a:srgbClr val="FFFFFF"/>
                </a:solidFill>
                <a:latin typeface="Garet Bold"/>
              </a:rPr>
              <a:t>Sederhana untuk Dipahami</a:t>
            </a:r>
          </a:p>
          <a:p>
            <a:pPr>
              <a:lnSpc>
                <a:spcPts val="4792"/>
              </a:lnSpc>
            </a:pPr>
            <a:r>
              <a:rPr lang="en-US" sz="3423">
                <a:solidFill>
                  <a:srgbClr val="FFFFFF"/>
                </a:solidFill>
                <a:latin typeface="Garet"/>
              </a:rPr>
              <a:t>Logika Fuzzy relatif mudah dipahami dan dapat diaplikasikan tanpa pengetahuan matematika yang tinggi.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67825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1067F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895350"/>
            <a:ext cx="13975007" cy="112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61313"/>
                </a:solidFill>
                <a:latin typeface="Garet Bold"/>
              </a:rPr>
              <a:t>Kelemahan Logika Fuzzy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Kelompok Sensor Kelembapan Tanah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61833" y="9555521"/>
            <a:ext cx="5178417" cy="40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</a:rPr>
              <a:t>Rabu, 25 Oktober 2023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65521"/>
            <a:ext cx="16230600" cy="659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14734" indent="-507367" lvl="1">
              <a:lnSpc>
                <a:spcPts val="6580"/>
              </a:lnSpc>
              <a:buFont typeface="Arial"/>
              <a:buChar char="•"/>
            </a:pPr>
            <a:r>
              <a:rPr lang="en-US" sz="4700">
                <a:solidFill>
                  <a:srgbClr val="061313"/>
                </a:solidFill>
                <a:latin typeface="Garet Bold"/>
              </a:rPr>
              <a:t>Logika Fuzzy bisa menghasilkan hasil yang kurang tepat jika parameter input yang digunakan tidak akurat.</a:t>
            </a:r>
          </a:p>
          <a:p>
            <a:pPr marL="1014734" indent="-507367" lvl="1">
              <a:lnSpc>
                <a:spcPts val="6580"/>
              </a:lnSpc>
              <a:buFont typeface="Arial"/>
              <a:buChar char="•"/>
            </a:pPr>
            <a:r>
              <a:rPr lang="en-US" sz="4700">
                <a:solidFill>
                  <a:srgbClr val="061313"/>
                </a:solidFill>
                <a:latin typeface="Garet Bold"/>
              </a:rPr>
              <a:t>Ilmuwan matematika belum sepenuhnya menerima logika ini dan masih menjadi kontroversi dalam beberapa bidang.</a:t>
            </a:r>
          </a:p>
          <a:p>
            <a:pPr marL="1014734" indent="-507367" lvl="1">
              <a:lnSpc>
                <a:spcPts val="6580"/>
              </a:lnSpc>
              <a:buFont typeface="Arial"/>
              <a:buChar char="•"/>
            </a:pPr>
            <a:r>
              <a:rPr lang="en-US" sz="4700">
                <a:solidFill>
                  <a:srgbClr val="061313"/>
                </a:solidFill>
                <a:latin typeface="Garet Bold"/>
              </a:rPr>
              <a:t>Komputasi logika fuzzy bisa memakan waktu dan memerlukan daya komputasi yang tinggi.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8404" y="6841366"/>
            <a:ext cx="6317624" cy="2416934"/>
          </a:xfrm>
          <a:custGeom>
            <a:avLst/>
            <a:gdLst/>
            <a:ahLst/>
            <a:cxnLst/>
            <a:rect r="r" b="b" t="t" l="l"/>
            <a:pathLst>
              <a:path h="2416934" w="6317624">
                <a:moveTo>
                  <a:pt x="0" y="0"/>
                </a:moveTo>
                <a:lnTo>
                  <a:pt x="6317624" y="0"/>
                </a:lnTo>
                <a:lnTo>
                  <a:pt x="6317624" y="2416934"/>
                </a:lnTo>
                <a:lnTo>
                  <a:pt x="0" y="2416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8404" y="2092822"/>
            <a:ext cx="5771493" cy="3892403"/>
          </a:xfrm>
          <a:custGeom>
            <a:avLst/>
            <a:gdLst/>
            <a:ahLst/>
            <a:cxnLst/>
            <a:rect r="r" b="b" t="t" l="l"/>
            <a:pathLst>
              <a:path h="3892403" w="5771493">
                <a:moveTo>
                  <a:pt x="0" y="0"/>
                </a:moveTo>
                <a:lnTo>
                  <a:pt x="5771493" y="0"/>
                </a:lnTo>
                <a:lnTo>
                  <a:pt x="5771493" y="3892402"/>
                </a:lnTo>
                <a:lnTo>
                  <a:pt x="0" y="3892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6651" y="962025"/>
            <a:ext cx="526303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9"/>
              </a:lnSpc>
            </a:pPr>
            <a:r>
              <a:rPr lang="en-US" sz="3749">
                <a:solidFill>
                  <a:srgbClr val="000000"/>
                </a:solidFill>
                <a:latin typeface="Hussar Bold"/>
              </a:rPr>
              <a:t>Fungi Keanggotaan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07029" y="2092822"/>
            <a:ext cx="5657341" cy="3818412"/>
          </a:xfrm>
          <a:custGeom>
            <a:avLst/>
            <a:gdLst/>
            <a:ahLst/>
            <a:cxnLst/>
            <a:rect r="r" b="b" t="t" l="l"/>
            <a:pathLst>
              <a:path h="3818412" w="5657341">
                <a:moveTo>
                  <a:pt x="0" y="0"/>
                </a:moveTo>
                <a:lnTo>
                  <a:pt x="5657341" y="0"/>
                </a:lnTo>
                <a:lnTo>
                  <a:pt x="5657341" y="3818412"/>
                </a:lnTo>
                <a:lnTo>
                  <a:pt x="0" y="38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7029" y="6841366"/>
            <a:ext cx="6017369" cy="2610710"/>
          </a:xfrm>
          <a:custGeom>
            <a:avLst/>
            <a:gdLst/>
            <a:ahLst/>
            <a:cxnLst/>
            <a:rect r="r" b="b" t="t" l="l"/>
            <a:pathLst>
              <a:path h="2610710" w="6017369">
                <a:moveTo>
                  <a:pt x="0" y="0"/>
                </a:moveTo>
                <a:lnTo>
                  <a:pt x="6017369" y="0"/>
                </a:lnTo>
                <a:lnTo>
                  <a:pt x="6017369" y="2610710"/>
                </a:lnTo>
                <a:lnTo>
                  <a:pt x="0" y="2610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8958" y="2255439"/>
            <a:ext cx="5717449" cy="3694351"/>
          </a:xfrm>
          <a:custGeom>
            <a:avLst/>
            <a:gdLst/>
            <a:ahLst/>
            <a:cxnLst/>
            <a:rect r="r" b="b" t="t" l="l"/>
            <a:pathLst>
              <a:path h="3694351" w="5717449">
                <a:moveTo>
                  <a:pt x="0" y="0"/>
                </a:moveTo>
                <a:lnTo>
                  <a:pt x="5717448" y="0"/>
                </a:lnTo>
                <a:lnTo>
                  <a:pt x="5717448" y="3694352"/>
                </a:lnTo>
                <a:lnTo>
                  <a:pt x="0" y="3694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8958" y="6351561"/>
            <a:ext cx="5717449" cy="2699485"/>
          </a:xfrm>
          <a:custGeom>
            <a:avLst/>
            <a:gdLst/>
            <a:ahLst/>
            <a:cxnLst/>
            <a:rect r="r" b="b" t="t" l="l"/>
            <a:pathLst>
              <a:path h="2699485" w="5717449">
                <a:moveTo>
                  <a:pt x="0" y="0"/>
                </a:moveTo>
                <a:lnTo>
                  <a:pt x="5717448" y="0"/>
                </a:lnTo>
                <a:lnTo>
                  <a:pt x="5717448" y="2699485"/>
                </a:lnTo>
                <a:lnTo>
                  <a:pt x="0" y="2699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06736" y="2321781"/>
            <a:ext cx="6454040" cy="6936519"/>
          </a:xfrm>
          <a:custGeom>
            <a:avLst/>
            <a:gdLst/>
            <a:ahLst/>
            <a:cxnLst/>
            <a:rect r="r" b="b" t="t" l="l"/>
            <a:pathLst>
              <a:path h="6936519" w="6454040">
                <a:moveTo>
                  <a:pt x="0" y="0"/>
                </a:moveTo>
                <a:lnTo>
                  <a:pt x="6454039" y="0"/>
                </a:lnTo>
                <a:lnTo>
                  <a:pt x="6454039" y="6936519"/>
                </a:lnTo>
                <a:lnTo>
                  <a:pt x="0" y="6936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39" t="0" r="-153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DAFy0yPmeOY</dc:identifier>
  <dcterms:modified xsi:type="dcterms:W3CDTF">2011-08-01T06:04:30Z</dcterms:modified>
  <cp:revision>1</cp:revision>
  <dc:title>Logika Fuzzy</dc:title>
</cp:coreProperties>
</file>