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74"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t-BR"/>
              <a:t>Clique para editar o título Mestre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6E21E7D-6317-4885-A73B-13A11396B8C0}" type="datetimeFigureOut">
              <a:rPr lang="pt-BR" smtClean="0"/>
              <a:t>26/01/2021</a:t>
            </a:fld>
            <a:endParaRPr lang="pt-B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pt-B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B9EEF53-0EFD-40B1-8B92-8A752C928B53}" type="slidenum">
              <a:rPr lang="pt-BR" smtClean="0"/>
              <a:t>‹nº›</a:t>
            </a:fld>
            <a:endParaRPr lang="pt-B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36530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6E21E7D-6317-4885-A73B-13A11396B8C0}" type="datetimeFigureOut">
              <a:rPr lang="pt-BR" smtClean="0"/>
              <a:t>26/01/2021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9EEF53-0EFD-40B1-8B92-8A752C928B53}" type="slidenum">
              <a:rPr lang="pt-BR" smtClean="0"/>
              <a:t>‹nº›</a:t>
            </a:fld>
            <a:endParaRPr lang="pt-BR"/>
          </a:p>
        </p:txBody>
      </p:sp>
    </p:spTree>
    <p:extLst>
      <p:ext uri="{BB962C8B-B14F-4D97-AF65-F5344CB8AC3E}">
        <p14:creationId xmlns:p14="http://schemas.microsoft.com/office/powerpoint/2010/main" val="267134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6E21E7D-6317-4885-A73B-13A11396B8C0}" type="datetimeFigureOut">
              <a:rPr lang="pt-BR" smtClean="0"/>
              <a:t>26/01/2021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9EEF53-0EFD-40B1-8B92-8A752C928B53}" type="slidenum">
              <a:rPr lang="pt-BR" smtClean="0"/>
              <a:t>‹nº›</a:t>
            </a:fld>
            <a:endParaRPr lang="pt-BR"/>
          </a:p>
        </p:txBody>
      </p:sp>
    </p:spTree>
    <p:extLst>
      <p:ext uri="{BB962C8B-B14F-4D97-AF65-F5344CB8AC3E}">
        <p14:creationId xmlns:p14="http://schemas.microsoft.com/office/powerpoint/2010/main" val="64183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6E21E7D-6317-4885-A73B-13A11396B8C0}" type="datetimeFigureOut">
              <a:rPr lang="pt-BR" smtClean="0"/>
              <a:t>26/01/2021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9EEF53-0EFD-40B1-8B92-8A752C928B53}" type="slidenum">
              <a:rPr lang="pt-BR" smtClean="0"/>
              <a:t>‹nº›</a:t>
            </a:fld>
            <a:endParaRPr lang="pt-BR"/>
          </a:p>
        </p:txBody>
      </p:sp>
    </p:spTree>
    <p:extLst>
      <p:ext uri="{BB962C8B-B14F-4D97-AF65-F5344CB8AC3E}">
        <p14:creationId xmlns:p14="http://schemas.microsoft.com/office/powerpoint/2010/main" val="69589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t-BR"/>
              <a:t>Clique para editar o título Mestre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6E21E7D-6317-4885-A73B-13A11396B8C0}" type="datetimeFigureOut">
              <a:rPr lang="pt-BR" smtClean="0"/>
              <a:t>26/01/2021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9EEF53-0EFD-40B1-8B92-8A752C928B53}" type="slidenum">
              <a:rPr lang="pt-BR" smtClean="0"/>
              <a:t>‹nº›</a:t>
            </a:fld>
            <a:endParaRPr lang="pt-B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721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6E21E7D-6317-4885-A73B-13A11396B8C0}" type="datetimeFigureOut">
              <a:rPr lang="pt-BR" smtClean="0"/>
              <a:t>26/01/2021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B9EEF53-0EFD-40B1-8B92-8A752C928B53}" type="slidenum">
              <a:rPr lang="pt-BR" smtClean="0"/>
              <a:t>‹nº›</a:t>
            </a:fld>
            <a:endParaRPr lang="pt-BR"/>
          </a:p>
        </p:txBody>
      </p:sp>
    </p:spTree>
    <p:extLst>
      <p:ext uri="{BB962C8B-B14F-4D97-AF65-F5344CB8AC3E}">
        <p14:creationId xmlns:p14="http://schemas.microsoft.com/office/powerpoint/2010/main" val="59302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t-BR"/>
              <a:t>Clique para editar os estilos de texto Mestres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6E21E7D-6317-4885-A73B-13A11396B8C0}" type="datetimeFigureOut">
              <a:rPr lang="pt-BR" smtClean="0"/>
              <a:t>26/01/2021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B9EEF53-0EFD-40B1-8B92-8A752C928B53}" type="slidenum">
              <a:rPr lang="pt-BR" smtClean="0"/>
              <a:t>‹nº›</a:t>
            </a:fld>
            <a:endParaRPr lang="pt-BR"/>
          </a:p>
        </p:txBody>
      </p:sp>
    </p:spTree>
    <p:extLst>
      <p:ext uri="{BB962C8B-B14F-4D97-AF65-F5344CB8AC3E}">
        <p14:creationId xmlns:p14="http://schemas.microsoft.com/office/powerpoint/2010/main" val="229567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6E21E7D-6317-4885-A73B-13A11396B8C0}" type="datetimeFigureOut">
              <a:rPr lang="pt-BR" smtClean="0"/>
              <a:t>26/01/2021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B9EEF53-0EFD-40B1-8B92-8A752C928B53}" type="slidenum">
              <a:rPr lang="pt-BR" smtClean="0"/>
              <a:t>‹nº›</a:t>
            </a:fld>
            <a:endParaRPr lang="pt-BR"/>
          </a:p>
        </p:txBody>
      </p:sp>
    </p:spTree>
    <p:extLst>
      <p:ext uri="{BB962C8B-B14F-4D97-AF65-F5344CB8AC3E}">
        <p14:creationId xmlns:p14="http://schemas.microsoft.com/office/powerpoint/2010/main" val="85832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21E7D-6317-4885-A73B-13A11396B8C0}" type="datetimeFigureOut">
              <a:rPr lang="pt-BR" smtClean="0"/>
              <a:t>26/01/2021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B9EEF53-0EFD-40B1-8B92-8A752C928B53}" type="slidenum">
              <a:rPr lang="pt-BR" smtClean="0"/>
              <a:t>‹nº›</a:t>
            </a:fld>
            <a:endParaRPr lang="pt-BR"/>
          </a:p>
        </p:txBody>
      </p:sp>
    </p:spTree>
    <p:extLst>
      <p:ext uri="{BB962C8B-B14F-4D97-AF65-F5344CB8AC3E}">
        <p14:creationId xmlns:p14="http://schemas.microsoft.com/office/powerpoint/2010/main" val="384926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t-BR"/>
              <a:t>Clique para editar o título Mestre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6E21E7D-6317-4885-A73B-13A11396B8C0}" type="datetimeFigureOut">
              <a:rPr lang="pt-BR" smtClean="0"/>
              <a:t>26/01/2021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B9EEF53-0EFD-40B1-8B92-8A752C928B53}" type="slidenum">
              <a:rPr lang="pt-BR" smtClean="0"/>
              <a:t>‹nº›</a:t>
            </a:fld>
            <a:endParaRPr lang="pt-BR"/>
          </a:p>
        </p:txBody>
      </p:sp>
    </p:spTree>
    <p:extLst>
      <p:ext uri="{BB962C8B-B14F-4D97-AF65-F5344CB8AC3E}">
        <p14:creationId xmlns:p14="http://schemas.microsoft.com/office/powerpoint/2010/main" val="102375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6E21E7D-6317-4885-A73B-13A11396B8C0}" type="datetimeFigureOut">
              <a:rPr lang="pt-BR" smtClean="0"/>
              <a:t>26/01/2021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B9EEF53-0EFD-40B1-8B92-8A752C928B53}" type="slidenum">
              <a:rPr lang="pt-BR" smtClean="0"/>
              <a:t>‹nº›</a:t>
            </a:fld>
            <a:endParaRPr lang="pt-BR"/>
          </a:p>
        </p:txBody>
      </p:sp>
    </p:spTree>
    <p:extLst>
      <p:ext uri="{BB962C8B-B14F-4D97-AF65-F5344CB8AC3E}">
        <p14:creationId xmlns:p14="http://schemas.microsoft.com/office/powerpoint/2010/main" val="97021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6E21E7D-6317-4885-A73B-13A11396B8C0}" type="datetimeFigureOut">
              <a:rPr lang="pt-BR" smtClean="0"/>
              <a:t>26/01/2021</a:t>
            </a:fld>
            <a:endParaRPr lang="pt-B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pt-B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B9EEF53-0EFD-40B1-8B92-8A752C928B53}" type="slidenum">
              <a:rPr lang="pt-BR" smtClean="0"/>
              <a:t>‹nº›</a:t>
            </a:fld>
            <a:endParaRPr lang="pt-BR"/>
          </a:p>
        </p:txBody>
      </p:sp>
    </p:spTree>
    <p:extLst>
      <p:ext uri="{BB962C8B-B14F-4D97-AF65-F5344CB8AC3E}">
        <p14:creationId xmlns:p14="http://schemas.microsoft.com/office/powerpoint/2010/main" val="14587182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320" y="931862"/>
            <a:ext cx="9882080" cy="5087938"/>
          </a:xfrm>
        </p:spPr>
        <p:txBody>
          <a:bodyPr anchor="ctr">
            <a:normAutofit/>
          </a:bodyPr>
          <a:lstStyle/>
          <a:p>
            <a:r>
              <a:rPr lang="pt-BR" sz="6000" dirty="0">
                <a:solidFill>
                  <a:srgbClr val="FFFF00"/>
                </a:solidFill>
              </a:rPr>
              <a:t>Banco de Dados I – Aula 1</a:t>
            </a:r>
          </a:p>
        </p:txBody>
      </p:sp>
      <p:sp>
        <p:nvSpPr>
          <p:cNvPr id="3" name="Subtítulo 2"/>
          <p:cNvSpPr>
            <a:spLocks noGrp="1"/>
          </p:cNvSpPr>
          <p:nvPr>
            <p:ph type="subTitle" idx="1"/>
          </p:nvPr>
        </p:nvSpPr>
        <p:spPr>
          <a:xfrm>
            <a:off x="477672" y="2947386"/>
            <a:ext cx="8178056" cy="3072414"/>
          </a:xfrm>
          <a:noFill/>
        </p:spPr>
        <p:txBody>
          <a:bodyPr anchor="ctr">
            <a:normAutofit/>
          </a:bodyPr>
          <a:lstStyle/>
          <a:p>
            <a:pPr algn="r"/>
            <a:r>
              <a:rPr lang="pt-BR" sz="3600" dirty="0">
                <a:solidFill>
                  <a:srgbClr val="FFFFFF"/>
                </a:solidFill>
              </a:rPr>
              <a:t>Prof. Marco Aurélio Butzke</a:t>
            </a:r>
          </a:p>
        </p:txBody>
      </p:sp>
    </p:spTree>
    <p:extLst>
      <p:ext uri="{BB962C8B-B14F-4D97-AF65-F5344CB8AC3E}">
        <p14:creationId xmlns:p14="http://schemas.microsoft.com/office/powerpoint/2010/main" val="383692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Banco de Dados?</a:t>
            </a:r>
          </a:p>
        </p:txBody>
      </p:sp>
      <p:sp>
        <p:nvSpPr>
          <p:cNvPr id="3" name="Espaço Reservado para Conteúdo 2"/>
          <p:cNvSpPr>
            <a:spLocks noGrp="1"/>
          </p:cNvSpPr>
          <p:nvPr>
            <p:ph idx="1"/>
          </p:nvPr>
        </p:nvSpPr>
        <p:spPr/>
        <p:txBody>
          <a:bodyPr>
            <a:normAutofit fontScale="92500" lnSpcReduction="10000"/>
          </a:bodyPr>
          <a:lstStyle/>
          <a:p>
            <a:r>
              <a:rPr lang="pt-BR" sz="2400" dirty="0"/>
              <a:t>A área de TI foi reconhecido como uma atividade-chave para a estratégia das empresas e seguem as principais razões:</a:t>
            </a:r>
          </a:p>
          <a:p>
            <a:pPr lvl="1"/>
            <a:r>
              <a:rPr lang="pt-BR" sz="2000" dirty="0"/>
              <a:t>Os dados são considerados um recurso da corporação, e sua administração e seu controle são vitais para  funcionamento da empresa;</a:t>
            </a:r>
          </a:p>
          <a:p>
            <a:pPr lvl="1"/>
            <a:r>
              <a:rPr lang="pt-BR" sz="2000" dirty="0"/>
              <a:t>Cada vez mais as funções nas organizações são automatizadas, aumentando a necessidade de manter grandes volumes de dados disponíveis atualizados instantaneamente;</a:t>
            </a:r>
          </a:p>
          <a:p>
            <a:pPr lvl="1"/>
            <a:r>
              <a:rPr lang="pt-BR" sz="2000" dirty="0"/>
              <a:t>Com a complexidade dos dados e das aplicações, as relações dentro da empresa devem ser modeladas e mantidas de forma coerente;</a:t>
            </a:r>
          </a:p>
          <a:p>
            <a:pPr lvl="1"/>
            <a:r>
              <a:rPr lang="pt-BR" sz="2000" dirty="0"/>
              <a:t>Há uma forte tendência da consolidação dos recursos de informações nos negócios;</a:t>
            </a:r>
          </a:p>
          <a:p>
            <a:pPr lvl="1"/>
            <a:r>
              <a:rPr lang="pt-BR" sz="2000" dirty="0"/>
              <a:t>Muitas empresas estão revendo seus custos com pessoal, delegando ao usuário final a execução de transações empresariais, onde atividades podem ser realizadas a distância, conectando-se as informações de qualquer lugar. </a:t>
            </a:r>
          </a:p>
          <a:p>
            <a:endParaRPr lang="pt-BR" dirty="0"/>
          </a:p>
        </p:txBody>
      </p:sp>
      <p:sp>
        <p:nvSpPr>
          <p:cNvPr id="5" name="CaixaDeTexto 4"/>
          <p:cNvSpPr txBox="1"/>
          <p:nvPr/>
        </p:nvSpPr>
        <p:spPr>
          <a:xfrm>
            <a:off x="9559484" y="6488668"/>
            <a:ext cx="2530116" cy="369332"/>
          </a:xfrm>
          <a:prstGeom prst="rect">
            <a:avLst/>
          </a:prstGeom>
          <a:noFill/>
        </p:spPr>
        <p:txBody>
          <a:bodyPr wrap="none" rtlCol="0">
            <a:spAutoFit/>
          </a:bodyPr>
          <a:lstStyle/>
          <a:p>
            <a:r>
              <a:rPr lang="pt-BR" dirty="0" err="1">
                <a:solidFill>
                  <a:srgbClr val="FFFF00"/>
                </a:solidFill>
              </a:rPr>
              <a:t>Elmasri</a:t>
            </a:r>
            <a:r>
              <a:rPr lang="pt-BR" dirty="0">
                <a:solidFill>
                  <a:srgbClr val="FFFF00"/>
                </a:solidFill>
              </a:rPr>
              <a:t> e </a:t>
            </a:r>
            <a:r>
              <a:rPr lang="pt-BR" dirty="0" err="1">
                <a:solidFill>
                  <a:srgbClr val="FFFF00"/>
                </a:solidFill>
              </a:rPr>
              <a:t>Navathe</a:t>
            </a:r>
            <a:r>
              <a:rPr lang="pt-BR" dirty="0">
                <a:solidFill>
                  <a:srgbClr val="FFFF00"/>
                </a:solidFill>
              </a:rPr>
              <a:t> (2011)</a:t>
            </a:r>
          </a:p>
        </p:txBody>
      </p:sp>
    </p:spTree>
    <p:extLst>
      <p:ext uri="{BB962C8B-B14F-4D97-AF65-F5344CB8AC3E}">
        <p14:creationId xmlns:p14="http://schemas.microsoft.com/office/powerpoint/2010/main" val="109052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74606"/>
          </a:xfrm>
        </p:spPr>
        <p:txBody>
          <a:bodyPr>
            <a:normAutofit fontScale="90000"/>
          </a:bodyPr>
          <a:lstStyle/>
          <a:p>
            <a:pPr algn="ctr"/>
            <a:r>
              <a:rPr lang="pt-BR" b="1" dirty="0"/>
              <a:t>Sistema Gerenciador de Banco de Dados</a:t>
            </a:r>
          </a:p>
        </p:txBody>
      </p:sp>
      <p:sp>
        <p:nvSpPr>
          <p:cNvPr id="3" name="Espaço Reservado para Conteúdo 2"/>
          <p:cNvSpPr>
            <a:spLocks noGrp="1"/>
          </p:cNvSpPr>
          <p:nvPr>
            <p:ph idx="1"/>
          </p:nvPr>
        </p:nvSpPr>
        <p:spPr>
          <a:xfrm>
            <a:off x="838200" y="1825624"/>
            <a:ext cx="4939145" cy="3982893"/>
          </a:xfrm>
        </p:spPr>
        <p:txBody>
          <a:bodyPr>
            <a:normAutofit fontScale="92500" lnSpcReduction="20000"/>
          </a:bodyPr>
          <a:lstStyle/>
          <a:p>
            <a:r>
              <a:rPr lang="pt-BR" sz="3200" dirty="0"/>
              <a:t>SGBD:</a:t>
            </a:r>
          </a:p>
          <a:p>
            <a:pPr marL="0" indent="0">
              <a:buNone/>
            </a:pPr>
            <a:r>
              <a:rPr lang="pt-BR" sz="3200" dirty="0"/>
              <a:t>É um sistema </a:t>
            </a:r>
            <a:r>
              <a:rPr lang="pt-BR" sz="3200" b="1" dirty="0"/>
              <a:t>computadorizado</a:t>
            </a:r>
            <a:r>
              <a:rPr lang="pt-BR" sz="3200" dirty="0"/>
              <a:t> de armazenamento de registros. Em um Sistema Gerenciador de Banco de Dados existem quatro componentes principais: </a:t>
            </a:r>
            <a:r>
              <a:rPr lang="pt-BR" sz="3200" b="1" dirty="0"/>
              <a:t>dados, hardware, software e usuários</a:t>
            </a:r>
            <a:r>
              <a:rPr lang="pt-BR" b="1" dirty="0"/>
              <a:t>.</a:t>
            </a:r>
            <a:r>
              <a:rPr lang="pt-BR" dirty="0"/>
              <a:t> </a:t>
            </a:r>
          </a:p>
          <a:p>
            <a:endParaRPr lang="pt-BR" dirty="0"/>
          </a:p>
        </p:txBody>
      </p:sp>
      <p:pic>
        <p:nvPicPr>
          <p:cNvPr id="4" name="Imagem 3"/>
          <p:cNvPicPr>
            <a:picLocks noChangeAspect="1"/>
          </p:cNvPicPr>
          <p:nvPr/>
        </p:nvPicPr>
        <p:blipFill>
          <a:blip r:embed="rId2"/>
          <a:stretch>
            <a:fillRect/>
          </a:stretch>
        </p:blipFill>
        <p:spPr>
          <a:xfrm>
            <a:off x="5964524" y="1501516"/>
            <a:ext cx="5191156" cy="4846845"/>
          </a:xfrm>
          <a:prstGeom prst="rect">
            <a:avLst/>
          </a:prstGeom>
        </p:spPr>
      </p:pic>
      <p:sp>
        <p:nvSpPr>
          <p:cNvPr id="6" name="CaixaDeTexto 5"/>
          <p:cNvSpPr txBox="1"/>
          <p:nvPr/>
        </p:nvSpPr>
        <p:spPr>
          <a:xfrm>
            <a:off x="194337" y="6386730"/>
            <a:ext cx="1287725" cy="369332"/>
          </a:xfrm>
          <a:prstGeom prst="rect">
            <a:avLst/>
          </a:prstGeom>
          <a:noFill/>
        </p:spPr>
        <p:txBody>
          <a:bodyPr wrap="none" rtlCol="0">
            <a:spAutoFit/>
          </a:bodyPr>
          <a:lstStyle/>
          <a:p>
            <a:r>
              <a:rPr lang="pt-BR" dirty="0">
                <a:solidFill>
                  <a:srgbClr val="FFFF00"/>
                </a:solidFill>
              </a:rPr>
              <a:t>Date (2003)</a:t>
            </a:r>
          </a:p>
        </p:txBody>
      </p:sp>
    </p:spTree>
    <p:extLst>
      <p:ext uri="{BB962C8B-B14F-4D97-AF65-F5344CB8AC3E}">
        <p14:creationId xmlns:p14="http://schemas.microsoft.com/office/powerpoint/2010/main" val="273998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Componentes SGBD</a:t>
            </a:r>
          </a:p>
        </p:txBody>
      </p:sp>
      <p:sp>
        <p:nvSpPr>
          <p:cNvPr id="3" name="Espaço Reservado para Conteúdo 2"/>
          <p:cNvSpPr>
            <a:spLocks noGrp="1"/>
          </p:cNvSpPr>
          <p:nvPr>
            <p:ph idx="1"/>
          </p:nvPr>
        </p:nvSpPr>
        <p:spPr/>
        <p:txBody>
          <a:bodyPr>
            <a:normAutofit fontScale="92500"/>
          </a:bodyPr>
          <a:lstStyle/>
          <a:p>
            <a:r>
              <a:rPr lang="pt-BR" sz="2800" b="1" dirty="0"/>
              <a:t>Dados</a:t>
            </a:r>
            <a:endParaRPr lang="pt-BR" sz="2800" dirty="0"/>
          </a:p>
          <a:p>
            <a:pPr lvl="1"/>
            <a:r>
              <a:rPr lang="pt-BR" sz="2400" dirty="0"/>
              <a:t>Os dados armazenados no sistema são repartidos em um ou mais bancos de dados, geralmente integrado e compartilhado. </a:t>
            </a:r>
          </a:p>
          <a:p>
            <a:pPr lvl="1"/>
            <a:r>
              <a:rPr lang="pt-BR" sz="2400" dirty="0"/>
              <a:t>Por integrado entende-se que o banco pode ser imaginado como sendo uma unificação de diversos arquivos que, de outra forma, estariam separados, eliminando parcial ou totalmente qualquer redundância entre aqueles arquivos.</a:t>
            </a:r>
          </a:p>
          <a:p>
            <a:pPr lvl="1"/>
            <a:r>
              <a:rPr lang="pt-BR" sz="2400" dirty="0"/>
              <a:t>Por compartilhado entende-se que as partes individuais dos dados podem ser compartilhadas entre diversos usuários diferentes, significando que cada um dos usuários pode ter acesso à mesma parte do dado e usá-lo com finalidade diferente.</a:t>
            </a:r>
          </a:p>
          <a:p>
            <a:pPr marL="0" indent="0">
              <a:buNone/>
            </a:pPr>
            <a:endParaRPr lang="pt-BR" sz="2800" dirty="0"/>
          </a:p>
        </p:txBody>
      </p:sp>
      <p:sp>
        <p:nvSpPr>
          <p:cNvPr id="4" name="CaixaDeTexto 3"/>
          <p:cNvSpPr txBox="1"/>
          <p:nvPr/>
        </p:nvSpPr>
        <p:spPr>
          <a:xfrm>
            <a:off x="323177" y="6286543"/>
            <a:ext cx="1287725" cy="369332"/>
          </a:xfrm>
          <a:prstGeom prst="rect">
            <a:avLst/>
          </a:prstGeom>
          <a:noFill/>
        </p:spPr>
        <p:txBody>
          <a:bodyPr wrap="none" rtlCol="0">
            <a:spAutoFit/>
          </a:bodyPr>
          <a:lstStyle/>
          <a:p>
            <a:r>
              <a:rPr lang="pt-BR" dirty="0">
                <a:solidFill>
                  <a:srgbClr val="FFFF00"/>
                </a:solidFill>
              </a:rPr>
              <a:t>Date (2003)</a:t>
            </a:r>
          </a:p>
        </p:txBody>
      </p:sp>
    </p:spTree>
    <p:extLst>
      <p:ext uri="{BB962C8B-B14F-4D97-AF65-F5344CB8AC3E}">
        <p14:creationId xmlns:p14="http://schemas.microsoft.com/office/powerpoint/2010/main" val="350277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Componentes SGBD</a:t>
            </a:r>
          </a:p>
        </p:txBody>
      </p:sp>
      <p:sp>
        <p:nvSpPr>
          <p:cNvPr id="3" name="Espaço Reservado para Conteúdo 2"/>
          <p:cNvSpPr>
            <a:spLocks noGrp="1"/>
          </p:cNvSpPr>
          <p:nvPr>
            <p:ph idx="1"/>
          </p:nvPr>
        </p:nvSpPr>
        <p:spPr/>
        <p:txBody>
          <a:bodyPr>
            <a:normAutofit/>
          </a:bodyPr>
          <a:lstStyle/>
          <a:p>
            <a:r>
              <a:rPr lang="pt-BR" sz="2400" b="1" dirty="0"/>
              <a:t>Hardware</a:t>
            </a:r>
            <a:endParaRPr lang="pt-BR" sz="2400" dirty="0"/>
          </a:p>
          <a:p>
            <a:pPr lvl="1"/>
            <a:r>
              <a:rPr lang="pt-BR" sz="2000" dirty="0"/>
              <a:t>O hardware consiste dos volumes de memória secundária — discos externos, entre outros dispositivos— nos quais reside o banco de dados, juntamente com os dispositivos associados, unidade de controle, canais, e assim por diante.</a:t>
            </a:r>
          </a:p>
          <a:p>
            <a:r>
              <a:rPr lang="pt-BR" sz="2400" b="1" dirty="0"/>
              <a:t>Software</a:t>
            </a:r>
            <a:endParaRPr lang="pt-BR" sz="2400" dirty="0"/>
          </a:p>
          <a:p>
            <a:pPr lvl="1"/>
            <a:r>
              <a:rPr lang="pt-BR" sz="2000" dirty="0"/>
              <a:t>Entre o banco de dados físico (dados armazenados) e os usuários encontra-se uma camada de software, usualmente chamada de Sistema de Gerenciamento do Banco de Dados ou SGBD. Todas as solicitações dos usuários para acesso ao banco de dados são manipuladas, obrigatoriamente, pelo SGBD. Outra função geral provida pelo SGBD, é,  isolar os usuários do banco de dados dos níveis de detalhe de hardware. </a:t>
            </a:r>
          </a:p>
          <a:p>
            <a:endParaRPr lang="pt-BR" dirty="0"/>
          </a:p>
        </p:txBody>
      </p:sp>
      <p:sp>
        <p:nvSpPr>
          <p:cNvPr id="4" name="CaixaDeTexto 3"/>
          <p:cNvSpPr txBox="1"/>
          <p:nvPr/>
        </p:nvSpPr>
        <p:spPr>
          <a:xfrm>
            <a:off x="323177" y="6286543"/>
            <a:ext cx="1287725" cy="369332"/>
          </a:xfrm>
          <a:prstGeom prst="rect">
            <a:avLst/>
          </a:prstGeom>
          <a:noFill/>
        </p:spPr>
        <p:txBody>
          <a:bodyPr wrap="none" rtlCol="0">
            <a:spAutoFit/>
          </a:bodyPr>
          <a:lstStyle/>
          <a:p>
            <a:r>
              <a:rPr lang="pt-BR" dirty="0">
                <a:solidFill>
                  <a:srgbClr val="FFFF00"/>
                </a:solidFill>
              </a:rPr>
              <a:t>Date (2003)</a:t>
            </a:r>
          </a:p>
        </p:txBody>
      </p:sp>
    </p:spTree>
    <p:extLst>
      <p:ext uri="{BB962C8B-B14F-4D97-AF65-F5344CB8AC3E}">
        <p14:creationId xmlns:p14="http://schemas.microsoft.com/office/powerpoint/2010/main" val="408044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1872" y="365760"/>
            <a:ext cx="9692640" cy="779459"/>
          </a:xfrm>
        </p:spPr>
        <p:txBody>
          <a:bodyPr/>
          <a:lstStyle/>
          <a:p>
            <a:pPr algn="ctr"/>
            <a:r>
              <a:rPr lang="pt-BR" b="1" dirty="0"/>
              <a:t>Componentes SGBD</a:t>
            </a:r>
          </a:p>
        </p:txBody>
      </p:sp>
      <p:sp>
        <p:nvSpPr>
          <p:cNvPr id="3" name="Espaço Reservado para Conteúdo 2"/>
          <p:cNvSpPr>
            <a:spLocks noGrp="1"/>
          </p:cNvSpPr>
          <p:nvPr>
            <p:ph idx="1"/>
          </p:nvPr>
        </p:nvSpPr>
        <p:spPr>
          <a:xfrm>
            <a:off x="1261872" y="1553592"/>
            <a:ext cx="8595360" cy="5078027"/>
          </a:xfrm>
        </p:spPr>
        <p:txBody>
          <a:bodyPr>
            <a:normAutofit lnSpcReduction="10000"/>
          </a:bodyPr>
          <a:lstStyle/>
          <a:p>
            <a:r>
              <a:rPr lang="pt-BR" sz="2400" b="1" dirty="0"/>
              <a:t>Usuários</a:t>
            </a:r>
            <a:endParaRPr lang="pt-BR" sz="2400" dirty="0"/>
          </a:p>
          <a:p>
            <a:pPr lvl="1"/>
            <a:r>
              <a:rPr lang="pt-BR" sz="2000" dirty="0"/>
              <a:t>Existem basicamente três grandes classes de usuários. A primeira delas é composta pelos </a:t>
            </a:r>
            <a:r>
              <a:rPr lang="pt-BR" sz="2000" b="1" dirty="0"/>
              <a:t>programadores de aplicações</a:t>
            </a:r>
            <a:r>
              <a:rPr lang="pt-BR" sz="2000" dirty="0"/>
              <a:t>, responsáveis por escrever os programas de aplicação que utilizam o banco de dados. Estes programas de aplicação operam os dados de várias formas: recuperando informações, criando novas informações, retirando ou alterando informações existentes. Todas estas operações são executadas através do SGBD com a utilização de comandos adequados.</a:t>
            </a:r>
          </a:p>
          <a:p>
            <a:pPr lvl="1"/>
            <a:r>
              <a:rPr lang="pt-BR" sz="2000" dirty="0"/>
              <a:t>A segunda classe é o </a:t>
            </a:r>
            <a:r>
              <a:rPr lang="pt-BR" sz="2000" b="1" dirty="0"/>
              <a:t>usuário final</a:t>
            </a:r>
            <a:r>
              <a:rPr lang="pt-BR" sz="2000" dirty="0"/>
              <a:t>, que tem acesso ao banco de dados a partir de um terminal ou através de um microcomputador rodando um aplicativo escrito por um programador de aplicações (primeira classe de usuários). Ao interagir com o programa cliente, na realidade, o usuário gera </a:t>
            </a:r>
            <a:r>
              <a:rPr lang="pt-BR" sz="2000" dirty="0" err="1"/>
              <a:t>seqüências</a:t>
            </a:r>
            <a:r>
              <a:rPr lang="pt-BR" sz="2000" dirty="0"/>
              <a:t> de comandos que serão enviadas ao banco de dados e este responderá com as informações que respondem à consulta efetuada. Tal como o programador, o usuário pode se utilizar de uma linguagem de consulta fornecida com o banco de dados se não quiser utilizar os programas escritos pelos programadores.</a:t>
            </a:r>
          </a:p>
          <a:p>
            <a:endParaRPr lang="pt-BR" dirty="0"/>
          </a:p>
        </p:txBody>
      </p:sp>
      <p:sp>
        <p:nvSpPr>
          <p:cNvPr id="4" name="CaixaDeTexto 3"/>
          <p:cNvSpPr txBox="1"/>
          <p:nvPr/>
        </p:nvSpPr>
        <p:spPr>
          <a:xfrm>
            <a:off x="10754439" y="6488668"/>
            <a:ext cx="1287725" cy="369332"/>
          </a:xfrm>
          <a:prstGeom prst="rect">
            <a:avLst/>
          </a:prstGeom>
          <a:noFill/>
        </p:spPr>
        <p:txBody>
          <a:bodyPr wrap="none" rtlCol="0">
            <a:spAutoFit/>
          </a:bodyPr>
          <a:lstStyle/>
          <a:p>
            <a:r>
              <a:rPr lang="pt-BR" dirty="0">
                <a:solidFill>
                  <a:srgbClr val="FFFF00"/>
                </a:solidFill>
              </a:rPr>
              <a:t>Date (2003)</a:t>
            </a:r>
          </a:p>
        </p:txBody>
      </p:sp>
    </p:spTree>
    <p:extLst>
      <p:ext uri="{BB962C8B-B14F-4D97-AF65-F5344CB8AC3E}">
        <p14:creationId xmlns:p14="http://schemas.microsoft.com/office/powerpoint/2010/main" val="1145583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1872" y="365760"/>
            <a:ext cx="9692640" cy="921502"/>
          </a:xfrm>
        </p:spPr>
        <p:txBody>
          <a:bodyPr/>
          <a:lstStyle/>
          <a:p>
            <a:pPr algn="ctr"/>
            <a:r>
              <a:rPr lang="pt-BR" b="1" dirty="0"/>
              <a:t>Componentes SGBD</a:t>
            </a:r>
          </a:p>
        </p:txBody>
      </p:sp>
      <p:sp>
        <p:nvSpPr>
          <p:cNvPr id="3" name="Espaço Reservado para Conteúdo 2"/>
          <p:cNvSpPr>
            <a:spLocks noGrp="1"/>
          </p:cNvSpPr>
          <p:nvPr>
            <p:ph idx="1"/>
          </p:nvPr>
        </p:nvSpPr>
        <p:spPr>
          <a:xfrm>
            <a:off x="1261872" y="1535838"/>
            <a:ext cx="8595360" cy="4952830"/>
          </a:xfrm>
        </p:spPr>
        <p:txBody>
          <a:bodyPr>
            <a:normAutofit lnSpcReduction="10000"/>
          </a:bodyPr>
          <a:lstStyle/>
          <a:p>
            <a:r>
              <a:rPr lang="pt-BR" sz="2200" b="1" dirty="0"/>
              <a:t>Usuários</a:t>
            </a:r>
            <a:endParaRPr lang="pt-BR" sz="2200" dirty="0"/>
          </a:p>
          <a:p>
            <a:pPr lvl="1"/>
            <a:r>
              <a:rPr lang="pt-BR" sz="2200" dirty="0"/>
              <a:t>Por fim, a terceira classe de usuários é o </a:t>
            </a:r>
            <a:r>
              <a:rPr lang="pt-BR" sz="2200" b="1" dirty="0"/>
              <a:t>administrador do banco de dados (DBA)</a:t>
            </a:r>
            <a:r>
              <a:rPr lang="pt-BR" sz="2200" dirty="0"/>
              <a:t>. Ele é a pessoa ou grupo responsável pelo controle global dos dados armazenados no banco de dados. As responsabilidades do DBA incluem:</a:t>
            </a:r>
          </a:p>
          <a:p>
            <a:pPr lvl="2"/>
            <a:r>
              <a:rPr lang="pt-BR" sz="2200" dirty="0"/>
              <a:t>Decidir qual o conteúdo de informações no banco de dados; </a:t>
            </a:r>
          </a:p>
          <a:p>
            <a:pPr lvl="2"/>
            <a:r>
              <a:rPr lang="pt-BR" sz="2200" dirty="0"/>
              <a:t>Decidir qual a estrutura de armazenagem e estratégia de acesso aos dados; </a:t>
            </a:r>
          </a:p>
          <a:p>
            <a:pPr lvl="2"/>
            <a:r>
              <a:rPr lang="pt-BR" sz="2200" dirty="0"/>
              <a:t>Ser o elo de ligação com os usuários; </a:t>
            </a:r>
          </a:p>
          <a:p>
            <a:pPr lvl="2"/>
            <a:r>
              <a:rPr lang="pt-BR" sz="2200" dirty="0"/>
              <a:t>Definir as verificações de autorização e os procedimentos de validação; </a:t>
            </a:r>
          </a:p>
          <a:p>
            <a:pPr lvl="2"/>
            <a:r>
              <a:rPr lang="pt-BR" sz="2200" dirty="0"/>
              <a:t>Definir uma estratégia de backup e recuperação, e finalmente; </a:t>
            </a:r>
          </a:p>
          <a:p>
            <a:pPr lvl="2"/>
            <a:r>
              <a:rPr lang="pt-BR" sz="2200" dirty="0"/>
              <a:t>Monitorar o desempenho e responder a mudanças de necessidades.</a:t>
            </a:r>
          </a:p>
          <a:p>
            <a:endParaRPr lang="pt-BR" dirty="0"/>
          </a:p>
        </p:txBody>
      </p:sp>
      <p:sp>
        <p:nvSpPr>
          <p:cNvPr id="4" name="CaixaDeTexto 3"/>
          <p:cNvSpPr txBox="1"/>
          <p:nvPr/>
        </p:nvSpPr>
        <p:spPr>
          <a:xfrm>
            <a:off x="10754439" y="6488668"/>
            <a:ext cx="1287725" cy="369332"/>
          </a:xfrm>
          <a:prstGeom prst="rect">
            <a:avLst/>
          </a:prstGeom>
          <a:noFill/>
        </p:spPr>
        <p:txBody>
          <a:bodyPr wrap="none" rtlCol="0">
            <a:spAutoFit/>
          </a:bodyPr>
          <a:lstStyle/>
          <a:p>
            <a:r>
              <a:rPr lang="pt-BR" dirty="0">
                <a:solidFill>
                  <a:srgbClr val="FFFF00"/>
                </a:solidFill>
              </a:rPr>
              <a:t>Date (2003)</a:t>
            </a:r>
          </a:p>
        </p:txBody>
      </p:sp>
    </p:spTree>
    <p:extLst>
      <p:ext uri="{BB962C8B-B14F-4D97-AF65-F5344CB8AC3E}">
        <p14:creationId xmlns:p14="http://schemas.microsoft.com/office/powerpoint/2010/main" val="330232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Qualidades de um SGDB</a:t>
            </a:r>
          </a:p>
        </p:txBody>
      </p:sp>
      <p:sp>
        <p:nvSpPr>
          <p:cNvPr id="3" name="Espaço Reservado para Conteúdo 2"/>
          <p:cNvSpPr>
            <a:spLocks noGrp="1"/>
          </p:cNvSpPr>
          <p:nvPr>
            <p:ph idx="1"/>
          </p:nvPr>
        </p:nvSpPr>
        <p:spPr/>
        <p:txBody>
          <a:bodyPr/>
          <a:lstStyle/>
          <a:p>
            <a:pPr lvl="0"/>
            <a:r>
              <a:rPr lang="pt-BR" sz="2400" dirty="0"/>
              <a:t>Contém a descrição do seu Banco de Dados (Dicionário de Dados);</a:t>
            </a:r>
          </a:p>
          <a:p>
            <a:pPr lvl="0"/>
            <a:r>
              <a:rPr lang="pt-BR" sz="2400" dirty="0"/>
              <a:t>Compartilhamento de grandes quantidades de dados (</a:t>
            </a:r>
            <a:r>
              <a:rPr lang="pt-BR" sz="2400" dirty="0" err="1"/>
              <a:t>Multi-Uusários</a:t>
            </a:r>
            <a:r>
              <a:rPr lang="pt-BR" sz="2400" dirty="0"/>
              <a:t>);</a:t>
            </a:r>
          </a:p>
          <a:p>
            <a:pPr lvl="0"/>
            <a:r>
              <a:rPr lang="pt-BR" sz="2400" dirty="0"/>
              <a:t>Controle de acesso concorrente (Transações) e Recuperação após Falha;</a:t>
            </a:r>
          </a:p>
          <a:p>
            <a:pPr lvl="0"/>
            <a:r>
              <a:rPr lang="pt-BR" sz="2400" dirty="0"/>
              <a:t>Confiabilidade e Segurança no Armazenamento de Dados;</a:t>
            </a:r>
          </a:p>
          <a:p>
            <a:pPr lvl="0"/>
            <a:r>
              <a:rPr lang="pt-BR" sz="2400" dirty="0"/>
              <a:t>Facilidade e Rapidez na Recuperação (Consulta) e na Manipulação (Inclusão, Alteração e Exclusão) de Dados.</a:t>
            </a:r>
          </a:p>
          <a:p>
            <a:endParaRPr lang="pt-BR" dirty="0"/>
          </a:p>
        </p:txBody>
      </p:sp>
      <p:sp>
        <p:nvSpPr>
          <p:cNvPr id="4" name="CaixaDeTexto 3"/>
          <p:cNvSpPr txBox="1"/>
          <p:nvPr/>
        </p:nvSpPr>
        <p:spPr>
          <a:xfrm>
            <a:off x="10754439" y="6488668"/>
            <a:ext cx="1287725" cy="369332"/>
          </a:xfrm>
          <a:prstGeom prst="rect">
            <a:avLst/>
          </a:prstGeom>
          <a:noFill/>
        </p:spPr>
        <p:txBody>
          <a:bodyPr wrap="none" rtlCol="0">
            <a:spAutoFit/>
          </a:bodyPr>
          <a:lstStyle/>
          <a:p>
            <a:r>
              <a:rPr lang="pt-BR" dirty="0">
                <a:solidFill>
                  <a:srgbClr val="FFFF00"/>
                </a:solidFill>
              </a:rPr>
              <a:t>Date (2003)</a:t>
            </a:r>
          </a:p>
        </p:txBody>
      </p:sp>
    </p:spTree>
    <p:extLst>
      <p:ext uri="{BB962C8B-B14F-4D97-AF65-F5344CB8AC3E}">
        <p14:creationId xmlns:p14="http://schemas.microsoft.com/office/powerpoint/2010/main" val="203987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07711"/>
          </a:xfrm>
        </p:spPr>
        <p:txBody>
          <a:bodyPr>
            <a:normAutofit fontScale="90000"/>
          </a:bodyPr>
          <a:lstStyle/>
          <a:p>
            <a:pPr algn="ctr"/>
            <a:r>
              <a:rPr lang="pt-BR" b="1" dirty="0"/>
              <a:t>Arquitetura SGBD</a:t>
            </a:r>
          </a:p>
        </p:txBody>
      </p:sp>
      <p:pic>
        <p:nvPicPr>
          <p:cNvPr id="4" name="Espaço Reservado para Conteúdo 3"/>
          <p:cNvPicPr>
            <a:picLocks noGrp="1" noChangeAspect="1"/>
          </p:cNvPicPr>
          <p:nvPr>
            <p:ph idx="1"/>
          </p:nvPr>
        </p:nvPicPr>
        <p:blipFill>
          <a:blip r:embed="rId2"/>
          <a:stretch>
            <a:fillRect/>
          </a:stretch>
        </p:blipFill>
        <p:spPr>
          <a:xfrm>
            <a:off x="2608119" y="1121452"/>
            <a:ext cx="6754090" cy="5185830"/>
          </a:xfrm>
          <a:prstGeom prst="rect">
            <a:avLst/>
          </a:prstGeom>
          <a:ln w="6350">
            <a:solidFill>
              <a:schemeClr val="tx1"/>
            </a:solidFill>
          </a:ln>
        </p:spPr>
      </p:pic>
      <p:sp>
        <p:nvSpPr>
          <p:cNvPr id="5" name="CaixaDeTexto 4"/>
          <p:cNvSpPr txBox="1"/>
          <p:nvPr/>
        </p:nvSpPr>
        <p:spPr>
          <a:xfrm>
            <a:off x="10754439" y="6488668"/>
            <a:ext cx="1287725" cy="369332"/>
          </a:xfrm>
          <a:prstGeom prst="rect">
            <a:avLst/>
          </a:prstGeom>
          <a:noFill/>
        </p:spPr>
        <p:txBody>
          <a:bodyPr wrap="none" rtlCol="0">
            <a:spAutoFit/>
          </a:bodyPr>
          <a:lstStyle/>
          <a:p>
            <a:r>
              <a:rPr lang="pt-BR" dirty="0">
                <a:solidFill>
                  <a:srgbClr val="FFFF00"/>
                </a:solidFill>
              </a:rPr>
              <a:t>Date (2003)</a:t>
            </a:r>
          </a:p>
        </p:txBody>
      </p:sp>
    </p:spTree>
    <p:extLst>
      <p:ext uri="{BB962C8B-B14F-4D97-AF65-F5344CB8AC3E}">
        <p14:creationId xmlns:p14="http://schemas.microsoft.com/office/powerpoint/2010/main" val="320752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1872" y="365760"/>
            <a:ext cx="9692640" cy="850481"/>
          </a:xfrm>
        </p:spPr>
        <p:txBody>
          <a:bodyPr/>
          <a:lstStyle/>
          <a:p>
            <a:pPr algn="ctr"/>
            <a:r>
              <a:rPr lang="pt-BR" b="1" dirty="0"/>
              <a:t>Implantação SGBD - Vantagens</a:t>
            </a:r>
          </a:p>
        </p:txBody>
      </p:sp>
      <p:sp>
        <p:nvSpPr>
          <p:cNvPr id="3" name="Espaço Reservado para Conteúdo 2"/>
          <p:cNvSpPr>
            <a:spLocks noGrp="1"/>
          </p:cNvSpPr>
          <p:nvPr>
            <p:ph idx="1"/>
          </p:nvPr>
        </p:nvSpPr>
        <p:spPr>
          <a:xfrm>
            <a:off x="497151" y="1447060"/>
            <a:ext cx="10564426" cy="5202315"/>
          </a:xfrm>
        </p:spPr>
        <p:txBody>
          <a:bodyPr>
            <a:normAutofit/>
          </a:bodyPr>
          <a:lstStyle/>
          <a:p>
            <a:pPr lvl="0"/>
            <a:r>
              <a:rPr lang="pt-BR" sz="2000" dirty="0"/>
              <a:t>Os dados podem ser compartilhados. O compartilhamento significa não apenas que os dados, mas também que podem ser desenvolvidas novas aplicações para operar sobre os mesmos dados;</a:t>
            </a:r>
          </a:p>
          <a:p>
            <a:pPr lvl="0"/>
            <a:r>
              <a:rPr lang="pt-BR" sz="2000" dirty="0"/>
              <a:t>Para cada aplicação podemos ter arquivos privados que resultam em redundância e </a:t>
            </a:r>
            <a:r>
              <a:rPr lang="pt-BR" sz="2000" dirty="0" err="1"/>
              <a:t>conseqüente</a:t>
            </a:r>
            <a:r>
              <a:rPr lang="pt-BR" sz="2000" dirty="0"/>
              <a:t> desperdício de armazenamento. A redundância poderá ser eliminada ou reduzida através de recursos existentes;</a:t>
            </a:r>
          </a:p>
          <a:p>
            <a:pPr lvl="0"/>
            <a:r>
              <a:rPr lang="pt-BR" sz="2000" dirty="0"/>
              <a:t>A inconsistência pode ser evitada através de recursos de Integridade Referencial com o intuito de tornar os dados coerentes e confiáveis;</a:t>
            </a:r>
          </a:p>
          <a:p>
            <a:pPr lvl="0"/>
            <a:r>
              <a:rPr lang="pt-BR" sz="2000" dirty="0"/>
              <a:t>O Suporte a transação é oferecido e utilizado sem causar falhas ou erros nos dados;</a:t>
            </a:r>
          </a:p>
          <a:p>
            <a:pPr lvl="0"/>
            <a:r>
              <a:rPr lang="pt-BR" sz="2000" dirty="0"/>
              <a:t>A restrições de segurança garantem a acessibilidade correta dos dados por parte dos usuários. Além de manter seguros os dados confidenciais.</a:t>
            </a:r>
          </a:p>
          <a:p>
            <a:pPr lvl="0"/>
            <a:r>
              <a:rPr lang="pt-BR" sz="2000" dirty="0"/>
              <a:t>Os usuários poderão criar padrões de nomes entre outros para todos os objetos do banco de dados.</a:t>
            </a:r>
          </a:p>
          <a:p>
            <a:endParaRPr lang="pt-BR" sz="2000" dirty="0"/>
          </a:p>
        </p:txBody>
      </p:sp>
      <p:sp>
        <p:nvSpPr>
          <p:cNvPr id="4" name="CaixaDeTexto 3"/>
          <p:cNvSpPr txBox="1"/>
          <p:nvPr/>
        </p:nvSpPr>
        <p:spPr>
          <a:xfrm>
            <a:off x="10754439" y="6488668"/>
            <a:ext cx="1287725" cy="369332"/>
          </a:xfrm>
          <a:prstGeom prst="rect">
            <a:avLst/>
          </a:prstGeom>
          <a:noFill/>
        </p:spPr>
        <p:txBody>
          <a:bodyPr wrap="none" rtlCol="0">
            <a:spAutoFit/>
          </a:bodyPr>
          <a:lstStyle/>
          <a:p>
            <a:r>
              <a:rPr lang="pt-BR" dirty="0">
                <a:solidFill>
                  <a:srgbClr val="FFFF00"/>
                </a:solidFill>
              </a:rPr>
              <a:t>Date (2003)</a:t>
            </a:r>
          </a:p>
        </p:txBody>
      </p:sp>
    </p:spTree>
    <p:extLst>
      <p:ext uri="{BB962C8B-B14F-4D97-AF65-F5344CB8AC3E}">
        <p14:creationId xmlns:p14="http://schemas.microsoft.com/office/powerpoint/2010/main" val="3992314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Ferramenta Case</a:t>
            </a:r>
          </a:p>
        </p:txBody>
      </p:sp>
      <p:pic>
        <p:nvPicPr>
          <p:cNvPr id="5" name="Espaço Reservado para Conteúdo 4"/>
          <p:cNvPicPr>
            <a:picLocks noGrp="1"/>
          </p:cNvPicPr>
          <p:nvPr>
            <p:ph idx="1"/>
          </p:nvPr>
        </p:nvPicPr>
        <p:blipFill>
          <a:blip r:embed="rId2"/>
          <a:stretch>
            <a:fillRect/>
          </a:stretch>
        </p:blipFill>
        <p:spPr>
          <a:xfrm>
            <a:off x="2930236" y="1846263"/>
            <a:ext cx="6359237" cy="4273982"/>
          </a:xfrm>
          <a:prstGeom prst="rect">
            <a:avLst/>
          </a:prstGeom>
        </p:spPr>
      </p:pic>
    </p:spTree>
    <p:extLst>
      <p:ext uri="{BB962C8B-B14F-4D97-AF65-F5344CB8AC3E}">
        <p14:creationId xmlns:p14="http://schemas.microsoft.com/office/powerpoint/2010/main" val="394354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Evolução dos Sistemas de Informação</a:t>
            </a:r>
          </a:p>
        </p:txBody>
      </p:sp>
      <p:sp>
        <p:nvSpPr>
          <p:cNvPr id="3" name="Espaço Reservado para Conteúdo 2"/>
          <p:cNvSpPr>
            <a:spLocks noGrp="1"/>
          </p:cNvSpPr>
          <p:nvPr>
            <p:ph idx="1"/>
          </p:nvPr>
        </p:nvSpPr>
        <p:spPr/>
        <p:txBody>
          <a:bodyPr>
            <a:normAutofit/>
          </a:bodyPr>
          <a:lstStyle/>
          <a:p>
            <a:r>
              <a:rPr lang="pt-BR" sz="2400" dirty="0"/>
              <a:t>Nos anos 60 os sistemas eram criados como verdadeiras ilhas de informação. As aplicações mantinham seus dados independentes e isolados das outras. </a:t>
            </a:r>
          </a:p>
          <a:p>
            <a:r>
              <a:rPr lang="pt-BR" sz="2400" dirty="0"/>
              <a:t>Foi em 1970 que aconteceu o advento do armazenamento em disco. Diferente do armazenamento em fita magnética, os dados poderiam ser acessados diretamente e o tempo de processamento era bem menor. Nesta época, surgiu o termo OLTP - Processamento de Transações </a:t>
            </a:r>
            <a:r>
              <a:rPr lang="pt-BR" sz="2400" i="1" dirty="0" err="1"/>
              <a:t>On</a:t>
            </a:r>
            <a:r>
              <a:rPr lang="pt-BR" sz="2400" i="1" dirty="0"/>
              <a:t> </a:t>
            </a:r>
            <a:r>
              <a:rPr lang="pt-BR" sz="2400" i="1" dirty="0" err="1"/>
              <a:t>Line</a:t>
            </a:r>
            <a:r>
              <a:rPr lang="pt-BR" sz="2400" i="1" dirty="0"/>
              <a:t> </a:t>
            </a:r>
            <a:r>
              <a:rPr lang="pt-BR" sz="2400" dirty="0"/>
              <a:t>- para definir o processamento efetuado pelos sistemas de informação transacionais ou operacionais. </a:t>
            </a:r>
          </a:p>
          <a:p>
            <a:pPr marL="0" indent="0">
              <a:buNone/>
            </a:pPr>
            <a:endParaRPr lang="pt-BR" sz="2400" dirty="0"/>
          </a:p>
          <a:p>
            <a:endParaRPr lang="pt-BR" dirty="0"/>
          </a:p>
          <a:p>
            <a:endParaRPr lang="pt-BR" dirty="0"/>
          </a:p>
        </p:txBody>
      </p:sp>
      <p:sp>
        <p:nvSpPr>
          <p:cNvPr id="4" name="CaixaDeTexto 3"/>
          <p:cNvSpPr txBox="1"/>
          <p:nvPr/>
        </p:nvSpPr>
        <p:spPr>
          <a:xfrm>
            <a:off x="166909" y="6473576"/>
            <a:ext cx="2632516" cy="369332"/>
          </a:xfrm>
          <a:prstGeom prst="rect">
            <a:avLst/>
          </a:prstGeom>
          <a:noFill/>
        </p:spPr>
        <p:txBody>
          <a:bodyPr wrap="none" rtlCol="0">
            <a:spAutoFit/>
          </a:bodyPr>
          <a:lstStyle/>
          <a:p>
            <a:r>
              <a:rPr lang="pt-BR" dirty="0" err="1">
                <a:solidFill>
                  <a:srgbClr val="FFFF00"/>
                </a:solidFill>
              </a:rPr>
              <a:t>Methanis</a:t>
            </a:r>
            <a:r>
              <a:rPr lang="pt-BR" dirty="0">
                <a:solidFill>
                  <a:srgbClr val="FFFF00"/>
                </a:solidFill>
              </a:rPr>
              <a:t> e Collaço (2001)</a:t>
            </a:r>
          </a:p>
        </p:txBody>
      </p:sp>
    </p:spTree>
    <p:extLst>
      <p:ext uri="{BB962C8B-B14F-4D97-AF65-F5344CB8AC3E}">
        <p14:creationId xmlns:p14="http://schemas.microsoft.com/office/powerpoint/2010/main" val="286661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Evolução dos Sistemas de Informação</a:t>
            </a:r>
          </a:p>
        </p:txBody>
      </p:sp>
      <p:sp>
        <p:nvSpPr>
          <p:cNvPr id="3" name="Espaço Reservado para Conteúdo 2"/>
          <p:cNvSpPr>
            <a:spLocks noGrp="1"/>
          </p:cNvSpPr>
          <p:nvPr>
            <p:ph idx="1"/>
          </p:nvPr>
        </p:nvSpPr>
        <p:spPr/>
        <p:txBody>
          <a:bodyPr>
            <a:normAutofit/>
          </a:bodyPr>
          <a:lstStyle/>
          <a:p>
            <a:r>
              <a:rPr lang="pt-BR" sz="2400" dirty="0"/>
              <a:t>Paralelamente ao advento do </a:t>
            </a:r>
            <a:r>
              <a:rPr lang="pt-BR" sz="2400" b="1" dirty="0"/>
              <a:t>OLTP, </a:t>
            </a:r>
            <a:r>
              <a:rPr lang="pt-BR" sz="2400" dirty="0"/>
              <a:t>surgiram os Sistemas de Gerenciamento de Bancos de Dados (SGBD). Os </a:t>
            </a:r>
            <a:r>
              <a:rPr lang="pt-BR" sz="2400" dirty="0" err="1"/>
              <a:t>SGBDs</a:t>
            </a:r>
            <a:r>
              <a:rPr lang="pt-BR" sz="2400" dirty="0"/>
              <a:t> foram softwares criados para fornecer acesso às informações e à atualização das mesmas, garantindo a segurança e a integridade de um banco de dados.</a:t>
            </a:r>
          </a:p>
          <a:p>
            <a:r>
              <a:rPr lang="pt-BR" sz="2400" dirty="0"/>
              <a:t>O surgimento dos Sistemas de Gerenciamento de Banco de Dados tinha como objetivos: potencializar o gerenciamento dos dados como recursos e eliminar as redundâncias de informações existentes nos sistemas desenvolvidos anteriormente. </a:t>
            </a:r>
          </a:p>
          <a:p>
            <a:endParaRPr lang="pt-BR" dirty="0"/>
          </a:p>
          <a:p>
            <a:endParaRPr lang="pt-BR" dirty="0"/>
          </a:p>
        </p:txBody>
      </p:sp>
      <p:sp>
        <p:nvSpPr>
          <p:cNvPr id="4" name="CaixaDeTexto 3"/>
          <p:cNvSpPr txBox="1"/>
          <p:nvPr/>
        </p:nvSpPr>
        <p:spPr>
          <a:xfrm>
            <a:off x="69255" y="6482454"/>
            <a:ext cx="2632516" cy="369332"/>
          </a:xfrm>
          <a:prstGeom prst="rect">
            <a:avLst/>
          </a:prstGeom>
          <a:noFill/>
        </p:spPr>
        <p:txBody>
          <a:bodyPr wrap="none" rtlCol="0">
            <a:spAutoFit/>
          </a:bodyPr>
          <a:lstStyle/>
          <a:p>
            <a:r>
              <a:rPr lang="pt-BR" dirty="0" err="1">
                <a:solidFill>
                  <a:srgbClr val="FFFF00"/>
                </a:solidFill>
              </a:rPr>
              <a:t>Methanis</a:t>
            </a:r>
            <a:r>
              <a:rPr lang="pt-BR" dirty="0">
                <a:solidFill>
                  <a:srgbClr val="FFFF00"/>
                </a:solidFill>
              </a:rPr>
              <a:t> e Collaço (2001)</a:t>
            </a:r>
          </a:p>
        </p:txBody>
      </p:sp>
    </p:spTree>
    <p:extLst>
      <p:ext uri="{BB962C8B-B14F-4D97-AF65-F5344CB8AC3E}">
        <p14:creationId xmlns:p14="http://schemas.microsoft.com/office/powerpoint/2010/main" val="212677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Evolução dos Sistemas de Informação</a:t>
            </a:r>
          </a:p>
        </p:txBody>
      </p:sp>
      <p:sp>
        <p:nvSpPr>
          <p:cNvPr id="3" name="Espaço Reservado para Conteúdo 2"/>
          <p:cNvSpPr>
            <a:spLocks noGrp="1"/>
          </p:cNvSpPr>
          <p:nvPr>
            <p:ph idx="1"/>
          </p:nvPr>
        </p:nvSpPr>
        <p:spPr/>
        <p:txBody>
          <a:bodyPr>
            <a:normAutofit fontScale="92500" lnSpcReduction="10000"/>
          </a:bodyPr>
          <a:lstStyle/>
          <a:p>
            <a:r>
              <a:rPr lang="pt-BR" sz="2400" dirty="0"/>
              <a:t>Além disso, os profissionais de informática da época, apesar de serem pessoas competentes, desenvolviam sistemas sem nenhuma visão metodológica e com uma preocupação extrema na estruturação e reestruturação do hardware das organizações. Até as mudanças mais recentes, a engenharia de software era empírica e foram produzidos softwares sob demanda, sem nenhuma preocupação com a geração futura de informações integradas e estratégicas.</a:t>
            </a:r>
          </a:p>
          <a:p>
            <a:r>
              <a:rPr lang="pt-BR" sz="2400" dirty="0"/>
              <a:t>Executivos sempre sofreram ao solicitarem relatórios gerenciais de sistemas distintos e encontrarem resultados diferentes sobre assuntos comuns. Dos anos 80 até os dias atuais, soluções foram criadas para resolver os problemas decorrentes da falta de administração de dados e para produzir informações gerenciais com uma única versão da verdade. </a:t>
            </a:r>
          </a:p>
          <a:p>
            <a:endParaRPr lang="pt-BR" dirty="0"/>
          </a:p>
        </p:txBody>
      </p:sp>
      <p:sp>
        <p:nvSpPr>
          <p:cNvPr id="5" name="CaixaDeTexto 4"/>
          <p:cNvSpPr txBox="1"/>
          <p:nvPr/>
        </p:nvSpPr>
        <p:spPr>
          <a:xfrm>
            <a:off x="0" y="6482454"/>
            <a:ext cx="2632516" cy="369332"/>
          </a:xfrm>
          <a:prstGeom prst="rect">
            <a:avLst/>
          </a:prstGeom>
          <a:noFill/>
        </p:spPr>
        <p:txBody>
          <a:bodyPr wrap="none" rtlCol="0">
            <a:spAutoFit/>
          </a:bodyPr>
          <a:lstStyle/>
          <a:p>
            <a:r>
              <a:rPr lang="pt-BR" dirty="0" err="1">
                <a:solidFill>
                  <a:srgbClr val="FFFF00"/>
                </a:solidFill>
              </a:rPr>
              <a:t>Methanis</a:t>
            </a:r>
            <a:r>
              <a:rPr lang="pt-BR" dirty="0">
                <a:solidFill>
                  <a:srgbClr val="FFFF00"/>
                </a:solidFill>
              </a:rPr>
              <a:t> e Collaço (2001)</a:t>
            </a:r>
          </a:p>
        </p:txBody>
      </p:sp>
    </p:spTree>
    <p:extLst>
      <p:ext uri="{BB962C8B-B14F-4D97-AF65-F5344CB8AC3E}">
        <p14:creationId xmlns:p14="http://schemas.microsoft.com/office/powerpoint/2010/main" val="292730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Banco de Dados</a:t>
            </a:r>
          </a:p>
        </p:txBody>
      </p:sp>
      <p:sp>
        <p:nvSpPr>
          <p:cNvPr id="3" name="Espaço Reservado para Conteúdo 2"/>
          <p:cNvSpPr>
            <a:spLocks noGrp="1"/>
          </p:cNvSpPr>
          <p:nvPr>
            <p:ph idx="1"/>
          </p:nvPr>
        </p:nvSpPr>
        <p:spPr/>
        <p:txBody>
          <a:bodyPr/>
          <a:lstStyle/>
          <a:p>
            <a:r>
              <a:rPr lang="pt-BR" sz="2400" b="1" dirty="0"/>
              <a:t>Banco de Dados</a:t>
            </a:r>
            <a:r>
              <a:rPr lang="pt-BR" sz="2400" dirty="0"/>
              <a:t> é uma coleção de dados persistente utilizada pelos sistemas de aplicação de uma determinada empresa. Todas as informações são organizadas em “arquivos” ou tabelas, armazenadas em um Banco de Dados, para serem recuperadas (consultadas) quando necessárias.</a:t>
            </a:r>
          </a:p>
          <a:p>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3609420322"/>
              </p:ext>
            </p:extLst>
          </p:nvPr>
        </p:nvGraphicFramePr>
        <p:xfrm>
          <a:off x="1513833" y="4254079"/>
          <a:ext cx="8527415" cy="2063536"/>
        </p:xfrm>
        <a:graphic>
          <a:graphicData uri="http://schemas.openxmlformats.org/drawingml/2006/table">
            <a:tbl>
              <a:tblPr>
                <a:tableStyleId>{69C7853C-536D-4A76-A0AE-DD22124D55A5}</a:tableStyleId>
              </a:tblPr>
              <a:tblGrid>
                <a:gridCol w="1434217">
                  <a:extLst>
                    <a:ext uri="{9D8B030D-6E8A-4147-A177-3AD203B41FA5}">
                      <a16:colId xmlns:a16="http://schemas.microsoft.com/office/drawing/2014/main" val="20000"/>
                    </a:ext>
                  </a:extLst>
                </a:gridCol>
                <a:gridCol w="7093198">
                  <a:extLst>
                    <a:ext uri="{9D8B030D-6E8A-4147-A177-3AD203B41FA5}">
                      <a16:colId xmlns:a16="http://schemas.microsoft.com/office/drawing/2014/main" val="20001"/>
                    </a:ext>
                  </a:extLst>
                </a:gridCol>
              </a:tblGrid>
              <a:tr h="257942">
                <a:tc gridSpan="2">
                  <a:txBody>
                    <a:bodyPr/>
                    <a:lstStyle/>
                    <a:p>
                      <a:pPr algn="ctr">
                        <a:spcAft>
                          <a:spcPts val="0"/>
                        </a:spcAft>
                      </a:pPr>
                      <a:r>
                        <a:rPr lang="pt-BR" sz="1600" dirty="0">
                          <a:effectLst/>
                        </a:rPr>
                        <a:t>Tabela CLIENTE</a:t>
                      </a:r>
                      <a:endParaRPr lang="pt-BR" sz="1600" dirty="0">
                        <a:effectLst/>
                        <a:latin typeface="Times New Roman" panose="02020603050405020304" pitchFamily="18" charset="0"/>
                        <a:ea typeface="Times New Roman" panose="02020603050405020304" pitchFamily="18" charset="0"/>
                      </a:endParaRPr>
                    </a:p>
                  </a:txBody>
                  <a:tcPr marL="44450" marR="44450" marT="0" marB="0"/>
                </a:tc>
                <a:tc hMerge="1">
                  <a:txBody>
                    <a:bodyPr/>
                    <a:lstStyle/>
                    <a:p>
                      <a:endParaRPr lang="pt-BR"/>
                    </a:p>
                  </a:txBody>
                  <a:tcPr/>
                </a:tc>
                <a:extLst>
                  <a:ext uri="{0D108BD9-81ED-4DB2-BD59-A6C34878D82A}">
                    <a16:rowId xmlns:a16="http://schemas.microsoft.com/office/drawing/2014/main" val="10000"/>
                  </a:ext>
                </a:extLst>
              </a:tr>
              <a:tr h="257942">
                <a:tc gridSpan="2">
                  <a:txBody>
                    <a:bodyPr/>
                    <a:lstStyle/>
                    <a:p>
                      <a:pPr algn="ctr">
                        <a:spcAft>
                          <a:spcPts val="0"/>
                        </a:spcAft>
                      </a:pPr>
                      <a:r>
                        <a:rPr lang="pt-BR" sz="1600" dirty="0">
                          <a:effectLst/>
                        </a:rPr>
                        <a:t>Registro: 00001</a:t>
                      </a:r>
                      <a:endParaRPr lang="pt-BR" sz="1600" dirty="0">
                        <a:effectLst/>
                        <a:latin typeface="Times New Roman" panose="02020603050405020304" pitchFamily="18" charset="0"/>
                        <a:ea typeface="Times New Roman" panose="02020603050405020304" pitchFamily="18" charset="0"/>
                      </a:endParaRPr>
                    </a:p>
                  </a:txBody>
                  <a:tcPr marL="44450" marR="44450" marT="0" marB="0"/>
                </a:tc>
                <a:tc hMerge="1">
                  <a:txBody>
                    <a:bodyPr/>
                    <a:lstStyle/>
                    <a:p>
                      <a:endParaRPr lang="pt-BR"/>
                    </a:p>
                  </a:txBody>
                  <a:tcPr/>
                </a:tc>
                <a:extLst>
                  <a:ext uri="{0D108BD9-81ED-4DB2-BD59-A6C34878D82A}">
                    <a16:rowId xmlns:a16="http://schemas.microsoft.com/office/drawing/2014/main" val="10001"/>
                  </a:ext>
                </a:extLst>
              </a:tr>
              <a:tr h="257942">
                <a:tc>
                  <a:txBody>
                    <a:bodyPr/>
                    <a:lstStyle/>
                    <a:p>
                      <a:pPr>
                        <a:spcAft>
                          <a:spcPts val="0"/>
                        </a:spcAft>
                      </a:pPr>
                      <a:r>
                        <a:rPr lang="pt-BR" sz="1600" dirty="0">
                          <a:effectLst/>
                        </a:rPr>
                        <a:t>Campo</a:t>
                      </a:r>
                      <a:endParaRPr lang="pt-BR" sz="16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pt-BR" sz="1600">
                          <a:effectLst/>
                        </a:rPr>
                        <a:t>Informação</a:t>
                      </a:r>
                      <a:endParaRPr lang="pt-BR" sz="1600">
                        <a:effectLst/>
                        <a:latin typeface="Times New Roman" panose="02020603050405020304" pitchFamily="18" charset="0"/>
                        <a:ea typeface="Times New Roman" panose="02020603050405020304" pitchFamily="18" charset="0"/>
                      </a:endParaRPr>
                    </a:p>
                  </a:txBody>
                  <a:tcPr marL="44450" marR="44450" marT="0" marB="0"/>
                </a:tc>
                <a:extLst>
                  <a:ext uri="{0D108BD9-81ED-4DB2-BD59-A6C34878D82A}">
                    <a16:rowId xmlns:a16="http://schemas.microsoft.com/office/drawing/2014/main" val="10002"/>
                  </a:ext>
                </a:extLst>
              </a:tr>
              <a:tr h="257942">
                <a:tc>
                  <a:txBody>
                    <a:bodyPr/>
                    <a:lstStyle/>
                    <a:p>
                      <a:pPr>
                        <a:spcAft>
                          <a:spcPts val="0"/>
                        </a:spcAft>
                      </a:pPr>
                      <a:r>
                        <a:rPr lang="pt-BR" sz="1600" dirty="0">
                          <a:effectLst/>
                        </a:rPr>
                        <a:t>Loja</a:t>
                      </a:r>
                      <a:endParaRPr lang="pt-BR" sz="16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pt-BR" sz="1600" dirty="0">
                          <a:effectLst/>
                        </a:rPr>
                        <a:t>BSI Fashion</a:t>
                      </a:r>
                      <a:endParaRPr lang="pt-BR" sz="1600" dirty="0">
                        <a:effectLst/>
                        <a:latin typeface="Times New Roman" panose="02020603050405020304" pitchFamily="18" charset="0"/>
                        <a:ea typeface="Times New Roman" panose="02020603050405020304" pitchFamily="18" charset="0"/>
                      </a:endParaRPr>
                    </a:p>
                  </a:txBody>
                  <a:tcPr marL="44450" marR="44450" marT="0" marB="0"/>
                </a:tc>
                <a:extLst>
                  <a:ext uri="{0D108BD9-81ED-4DB2-BD59-A6C34878D82A}">
                    <a16:rowId xmlns:a16="http://schemas.microsoft.com/office/drawing/2014/main" val="10003"/>
                  </a:ext>
                </a:extLst>
              </a:tr>
              <a:tr h="257942">
                <a:tc>
                  <a:txBody>
                    <a:bodyPr/>
                    <a:lstStyle/>
                    <a:p>
                      <a:pPr>
                        <a:spcAft>
                          <a:spcPts val="0"/>
                        </a:spcAft>
                      </a:pPr>
                      <a:r>
                        <a:rPr lang="pt-BR" sz="1600">
                          <a:effectLst/>
                        </a:rPr>
                        <a:t>Código</a:t>
                      </a:r>
                      <a:endParaRPr lang="pt-B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pt-BR" sz="1600" dirty="0">
                          <a:effectLst/>
                        </a:rPr>
                        <a:t>1</a:t>
                      </a:r>
                      <a:endParaRPr lang="pt-BR" sz="1600" dirty="0">
                        <a:effectLst/>
                        <a:latin typeface="Times New Roman" panose="02020603050405020304" pitchFamily="18" charset="0"/>
                        <a:ea typeface="Times New Roman" panose="02020603050405020304" pitchFamily="18" charset="0"/>
                      </a:endParaRPr>
                    </a:p>
                  </a:txBody>
                  <a:tcPr marL="44450" marR="44450" marT="0" marB="0"/>
                </a:tc>
                <a:extLst>
                  <a:ext uri="{0D108BD9-81ED-4DB2-BD59-A6C34878D82A}">
                    <a16:rowId xmlns:a16="http://schemas.microsoft.com/office/drawing/2014/main" val="10004"/>
                  </a:ext>
                </a:extLst>
              </a:tr>
              <a:tr h="257942">
                <a:tc>
                  <a:txBody>
                    <a:bodyPr/>
                    <a:lstStyle/>
                    <a:p>
                      <a:pPr>
                        <a:spcAft>
                          <a:spcPts val="0"/>
                        </a:spcAft>
                      </a:pPr>
                      <a:r>
                        <a:rPr lang="pt-BR" sz="1600">
                          <a:effectLst/>
                        </a:rPr>
                        <a:t>Nome</a:t>
                      </a:r>
                      <a:endParaRPr lang="pt-B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pt-BR" sz="1600" dirty="0" err="1">
                          <a:effectLst/>
                        </a:rPr>
                        <a:t>Vancleison</a:t>
                      </a:r>
                      <a:r>
                        <a:rPr lang="pt-BR" sz="1600" dirty="0">
                          <a:effectLst/>
                        </a:rPr>
                        <a:t> da Silva</a:t>
                      </a:r>
                      <a:endParaRPr lang="pt-BR" sz="1600" dirty="0">
                        <a:effectLst/>
                        <a:latin typeface="Times New Roman" panose="02020603050405020304" pitchFamily="18" charset="0"/>
                        <a:ea typeface="Times New Roman" panose="02020603050405020304" pitchFamily="18" charset="0"/>
                      </a:endParaRPr>
                    </a:p>
                  </a:txBody>
                  <a:tcPr marL="44450" marR="44450" marT="0" marB="0"/>
                </a:tc>
                <a:extLst>
                  <a:ext uri="{0D108BD9-81ED-4DB2-BD59-A6C34878D82A}">
                    <a16:rowId xmlns:a16="http://schemas.microsoft.com/office/drawing/2014/main" val="10005"/>
                  </a:ext>
                </a:extLst>
              </a:tr>
              <a:tr h="257942">
                <a:tc>
                  <a:txBody>
                    <a:bodyPr/>
                    <a:lstStyle/>
                    <a:p>
                      <a:pPr>
                        <a:spcAft>
                          <a:spcPts val="0"/>
                        </a:spcAft>
                      </a:pPr>
                      <a:r>
                        <a:rPr lang="pt-BR" sz="1600">
                          <a:effectLst/>
                        </a:rPr>
                        <a:t>Nascimento</a:t>
                      </a:r>
                      <a:endParaRPr lang="pt-B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pt-BR" sz="1600" dirty="0">
                          <a:effectLst/>
                        </a:rPr>
                        <a:t>10/07/1978</a:t>
                      </a:r>
                      <a:endParaRPr lang="pt-BR" sz="1600" dirty="0">
                        <a:effectLst/>
                        <a:latin typeface="Times New Roman" panose="02020603050405020304" pitchFamily="18" charset="0"/>
                        <a:ea typeface="Times New Roman" panose="02020603050405020304" pitchFamily="18" charset="0"/>
                      </a:endParaRPr>
                    </a:p>
                  </a:txBody>
                  <a:tcPr marL="44450" marR="44450" marT="0" marB="0"/>
                </a:tc>
                <a:extLst>
                  <a:ext uri="{0D108BD9-81ED-4DB2-BD59-A6C34878D82A}">
                    <a16:rowId xmlns:a16="http://schemas.microsoft.com/office/drawing/2014/main" val="10006"/>
                  </a:ext>
                </a:extLst>
              </a:tr>
              <a:tr h="257942">
                <a:tc>
                  <a:txBody>
                    <a:bodyPr/>
                    <a:lstStyle/>
                    <a:p>
                      <a:pPr>
                        <a:spcAft>
                          <a:spcPts val="0"/>
                        </a:spcAft>
                      </a:pPr>
                      <a:r>
                        <a:rPr lang="pt-BR" sz="1600">
                          <a:effectLst/>
                        </a:rPr>
                        <a:t>Natural</a:t>
                      </a:r>
                      <a:endParaRPr lang="pt-BR" sz="1600">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pt-BR" sz="1600" dirty="0">
                          <a:effectLst/>
                        </a:rPr>
                        <a:t>Laurentino – SC</a:t>
                      </a:r>
                      <a:endParaRPr lang="pt-BR" sz="1600" dirty="0">
                        <a:effectLst/>
                        <a:latin typeface="Times New Roman" panose="02020603050405020304" pitchFamily="18" charset="0"/>
                        <a:ea typeface="Times New Roman" panose="02020603050405020304" pitchFamily="18" charset="0"/>
                      </a:endParaRPr>
                    </a:p>
                  </a:txBody>
                  <a:tcPr marL="44450" marR="44450" marT="0" marB="0"/>
                </a:tc>
                <a:extLst>
                  <a:ext uri="{0D108BD9-81ED-4DB2-BD59-A6C34878D82A}">
                    <a16:rowId xmlns:a16="http://schemas.microsoft.com/office/drawing/2014/main" val="10007"/>
                  </a:ext>
                </a:extLst>
              </a:tr>
            </a:tbl>
          </a:graphicData>
        </a:graphic>
      </p:graphicFrame>
      <p:sp>
        <p:nvSpPr>
          <p:cNvPr id="5" name="CaixaDeTexto 4"/>
          <p:cNvSpPr txBox="1"/>
          <p:nvPr/>
        </p:nvSpPr>
        <p:spPr>
          <a:xfrm>
            <a:off x="-25853" y="6494903"/>
            <a:ext cx="1287725" cy="369332"/>
          </a:xfrm>
          <a:prstGeom prst="rect">
            <a:avLst/>
          </a:prstGeom>
          <a:noFill/>
        </p:spPr>
        <p:txBody>
          <a:bodyPr wrap="none" rtlCol="0">
            <a:spAutoFit/>
          </a:bodyPr>
          <a:lstStyle/>
          <a:p>
            <a:r>
              <a:rPr lang="pt-BR" dirty="0">
                <a:solidFill>
                  <a:srgbClr val="FFFF00"/>
                </a:solidFill>
              </a:rPr>
              <a:t>Date (2003)</a:t>
            </a:r>
          </a:p>
        </p:txBody>
      </p:sp>
    </p:spTree>
    <p:extLst>
      <p:ext uri="{BB962C8B-B14F-4D97-AF65-F5344CB8AC3E}">
        <p14:creationId xmlns:p14="http://schemas.microsoft.com/office/powerpoint/2010/main" val="195786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Banco de Dados</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96665074"/>
              </p:ext>
            </p:extLst>
          </p:nvPr>
        </p:nvGraphicFramePr>
        <p:xfrm>
          <a:off x="1018309" y="2047006"/>
          <a:ext cx="9466118" cy="3906984"/>
        </p:xfrm>
        <a:graphic>
          <a:graphicData uri="http://schemas.openxmlformats.org/drawingml/2006/table">
            <a:tbl>
              <a:tblPr firstRow="1" firstCol="1" lastRow="1" lastCol="1" bandRow="1" bandCol="1">
                <a:tableStyleId>{7E9639D4-E3E2-4D34-9284-5A2195B3D0D7}</a:tableStyleId>
              </a:tblPr>
              <a:tblGrid>
                <a:gridCol w="1086000">
                  <a:extLst>
                    <a:ext uri="{9D8B030D-6E8A-4147-A177-3AD203B41FA5}">
                      <a16:colId xmlns:a16="http://schemas.microsoft.com/office/drawing/2014/main" val="20000"/>
                    </a:ext>
                  </a:extLst>
                </a:gridCol>
                <a:gridCol w="1495094">
                  <a:extLst>
                    <a:ext uri="{9D8B030D-6E8A-4147-A177-3AD203B41FA5}">
                      <a16:colId xmlns:a16="http://schemas.microsoft.com/office/drawing/2014/main" val="20001"/>
                    </a:ext>
                  </a:extLst>
                </a:gridCol>
                <a:gridCol w="973182">
                  <a:extLst>
                    <a:ext uri="{9D8B030D-6E8A-4147-A177-3AD203B41FA5}">
                      <a16:colId xmlns:a16="http://schemas.microsoft.com/office/drawing/2014/main" val="20002"/>
                    </a:ext>
                  </a:extLst>
                </a:gridCol>
                <a:gridCol w="2442971">
                  <a:extLst>
                    <a:ext uri="{9D8B030D-6E8A-4147-A177-3AD203B41FA5}">
                      <a16:colId xmlns:a16="http://schemas.microsoft.com/office/drawing/2014/main" val="20003"/>
                    </a:ext>
                  </a:extLst>
                </a:gridCol>
                <a:gridCol w="1518290">
                  <a:extLst>
                    <a:ext uri="{9D8B030D-6E8A-4147-A177-3AD203B41FA5}">
                      <a16:colId xmlns:a16="http://schemas.microsoft.com/office/drawing/2014/main" val="20004"/>
                    </a:ext>
                  </a:extLst>
                </a:gridCol>
                <a:gridCol w="1950581">
                  <a:extLst>
                    <a:ext uri="{9D8B030D-6E8A-4147-A177-3AD203B41FA5}">
                      <a16:colId xmlns:a16="http://schemas.microsoft.com/office/drawing/2014/main" val="20005"/>
                    </a:ext>
                  </a:extLst>
                </a:gridCol>
              </a:tblGrid>
              <a:tr h="488373">
                <a:tc>
                  <a:txBody>
                    <a:bodyPr/>
                    <a:lstStyle/>
                    <a:p>
                      <a:pPr algn="ctr">
                        <a:spcAft>
                          <a:spcPts val="0"/>
                        </a:spcAft>
                      </a:pPr>
                      <a:r>
                        <a:rPr lang="pt-BR" sz="1400" dirty="0">
                          <a:effectLst/>
                        </a:rPr>
                        <a:t>Registro</a:t>
                      </a:r>
                      <a:endParaRPr lang="pt-BR" sz="1400" dirty="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spcAft>
                          <a:spcPts val="0"/>
                        </a:spcAft>
                      </a:pPr>
                      <a:r>
                        <a:rPr lang="pt-BR" sz="1400">
                          <a:effectLst/>
                        </a:rPr>
                        <a:t>Loja</a:t>
                      </a:r>
                      <a:endParaRPr lang="pt-BR" sz="140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a:effectLst/>
                        </a:rPr>
                        <a:t>Código</a:t>
                      </a:r>
                      <a:endParaRPr lang="pt-BR" sz="140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spcAft>
                          <a:spcPts val="0"/>
                        </a:spcAft>
                      </a:pPr>
                      <a:r>
                        <a:rPr lang="pt-BR" sz="1400">
                          <a:effectLst/>
                        </a:rPr>
                        <a:t>Nome</a:t>
                      </a:r>
                      <a:endParaRPr lang="pt-BR" sz="140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a:effectLst/>
                        </a:rPr>
                        <a:t>Nascimento</a:t>
                      </a:r>
                      <a:endParaRPr lang="pt-BR" sz="140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spcAft>
                          <a:spcPts val="0"/>
                        </a:spcAft>
                      </a:pPr>
                      <a:r>
                        <a:rPr lang="pt-BR" sz="1400">
                          <a:effectLst/>
                        </a:rPr>
                        <a:t>Natural</a:t>
                      </a:r>
                      <a:endParaRPr lang="pt-BR" sz="140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8373">
                <a:tc>
                  <a:txBody>
                    <a:bodyPr/>
                    <a:lstStyle/>
                    <a:p>
                      <a:pPr algn="ctr">
                        <a:spcAft>
                          <a:spcPts val="0"/>
                        </a:spcAft>
                      </a:pPr>
                      <a:r>
                        <a:rPr lang="pt-BR" sz="1400" b="0" dirty="0">
                          <a:effectLst/>
                        </a:rPr>
                        <a:t>00001</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BSI Fashion</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a:effectLst/>
                        </a:rPr>
                        <a:t>1</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Vancleison da Silva</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a:effectLst/>
                        </a:rPr>
                        <a:t>10/07/1978</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Laurentino - SC</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8373">
                <a:tc>
                  <a:txBody>
                    <a:bodyPr/>
                    <a:lstStyle/>
                    <a:p>
                      <a:pPr algn="ctr">
                        <a:spcAft>
                          <a:spcPts val="0"/>
                        </a:spcAft>
                      </a:pPr>
                      <a:r>
                        <a:rPr lang="pt-BR" sz="1400" b="0" dirty="0">
                          <a:effectLst/>
                        </a:rPr>
                        <a:t>00002</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BSI Fashion</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dirty="0">
                          <a:effectLst/>
                        </a:rPr>
                        <a:t>2</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José de Souza</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a:effectLst/>
                        </a:rPr>
                        <a:t>15/04/1968</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Taío – SC</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8373">
                <a:tc>
                  <a:txBody>
                    <a:bodyPr/>
                    <a:lstStyle/>
                    <a:p>
                      <a:pPr algn="ctr">
                        <a:spcAft>
                          <a:spcPts val="0"/>
                        </a:spcAft>
                      </a:pPr>
                      <a:r>
                        <a:rPr lang="pt-BR" sz="1400" b="0">
                          <a:effectLst/>
                        </a:rPr>
                        <a:t>00003</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BSI Fashion</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dirty="0">
                          <a:effectLst/>
                        </a:rPr>
                        <a:t>3</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Pedro Paredes</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a:effectLst/>
                        </a:rPr>
                        <a:t>30/04/1950</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Rio do Oeste – SC</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8373">
                <a:tc>
                  <a:txBody>
                    <a:bodyPr/>
                    <a:lstStyle/>
                    <a:p>
                      <a:pPr algn="ctr">
                        <a:spcAft>
                          <a:spcPts val="0"/>
                        </a:spcAft>
                      </a:pPr>
                      <a:r>
                        <a:rPr lang="pt-BR" sz="1400" b="0">
                          <a:effectLst/>
                        </a:rPr>
                        <a:t>00004</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BSI Fashion</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a:effectLst/>
                        </a:rPr>
                        <a:t>4</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João </a:t>
                      </a:r>
                      <a:r>
                        <a:rPr lang="pt-BR" sz="1400" b="0" dirty="0" err="1">
                          <a:effectLst/>
                        </a:rPr>
                        <a:t>Felisbino</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dirty="0">
                          <a:effectLst/>
                        </a:rPr>
                        <a:t>15/01/1957</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Ibirama – SC</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8373">
                <a:tc>
                  <a:txBody>
                    <a:bodyPr/>
                    <a:lstStyle/>
                    <a:p>
                      <a:pPr algn="ctr">
                        <a:spcAft>
                          <a:spcPts val="0"/>
                        </a:spcAft>
                      </a:pPr>
                      <a:r>
                        <a:rPr lang="pt-BR" sz="1400" b="0">
                          <a:effectLst/>
                        </a:rPr>
                        <a:t>00005</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BSI Fashion</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a:effectLst/>
                        </a:rPr>
                        <a:t>5</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Cláudio Farias</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dirty="0">
                          <a:effectLst/>
                        </a:rPr>
                        <a:t>18/02/1970</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Atalanta – SC</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8373">
                <a:tc>
                  <a:txBody>
                    <a:bodyPr/>
                    <a:lstStyle/>
                    <a:p>
                      <a:pPr algn="ctr">
                        <a:spcAft>
                          <a:spcPts val="0"/>
                        </a:spcAft>
                      </a:pPr>
                      <a:r>
                        <a:rPr lang="pt-BR" sz="1400" b="0">
                          <a:effectLst/>
                        </a:rPr>
                        <a:t>00006</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BSI Fashion</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a:effectLst/>
                        </a:rPr>
                        <a:t>6</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Ana Couto</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BR" sz="1400" b="0" dirty="0">
                          <a:effectLst/>
                        </a:rPr>
                        <a:t>07/02/1965</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Pres. Getúlio – SC</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88373">
                <a:tc>
                  <a:txBody>
                    <a:bodyPr/>
                    <a:lstStyle/>
                    <a:p>
                      <a:pPr algn="ctr">
                        <a:spcAft>
                          <a:spcPts val="0"/>
                        </a:spcAft>
                      </a:pPr>
                      <a:r>
                        <a:rPr lang="pt-BR" sz="1400" b="0" dirty="0">
                          <a:effectLst/>
                        </a:rPr>
                        <a:t>00007</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pt-BR" sz="1400" b="0" dirty="0">
                          <a:effectLst/>
                        </a:rPr>
                        <a:t>BSI Fashion</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pt-BR" sz="1400" b="0" dirty="0">
                          <a:effectLst/>
                        </a:rPr>
                        <a:t>7</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pt-BR" sz="1400" b="0" dirty="0">
                          <a:effectLst/>
                        </a:rPr>
                        <a:t>Marlene da Luz</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pt-BR" sz="1400" b="0" dirty="0">
                          <a:effectLst/>
                        </a:rPr>
                        <a:t>18/12/1972</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pt-BR" sz="1400" b="0" dirty="0">
                          <a:effectLst/>
                        </a:rPr>
                        <a:t>Rio do Sul - SC</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3892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90839"/>
          </a:xfrm>
        </p:spPr>
        <p:txBody>
          <a:bodyPr>
            <a:normAutofit fontScale="90000"/>
          </a:bodyPr>
          <a:lstStyle/>
          <a:p>
            <a:pPr algn="ctr"/>
            <a:r>
              <a:rPr lang="pt-BR" dirty="0"/>
              <a:t>Banco de Dados</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730129356"/>
              </p:ext>
            </p:extLst>
          </p:nvPr>
        </p:nvGraphicFramePr>
        <p:xfrm>
          <a:off x="1330037" y="955964"/>
          <a:ext cx="9881755" cy="3644902"/>
        </p:xfrm>
        <a:graphic>
          <a:graphicData uri="http://schemas.openxmlformats.org/drawingml/2006/table">
            <a:tbl>
              <a:tblPr firstRow="1" firstCol="1" lastRow="1" lastCol="1" bandRow="1" bandCol="1">
                <a:tableStyleId>{7E9639D4-E3E2-4D34-9284-5A2195B3D0D7}</a:tableStyleId>
              </a:tblPr>
              <a:tblGrid>
                <a:gridCol w="983993">
                  <a:extLst>
                    <a:ext uri="{9D8B030D-6E8A-4147-A177-3AD203B41FA5}">
                      <a16:colId xmlns:a16="http://schemas.microsoft.com/office/drawing/2014/main" val="20000"/>
                    </a:ext>
                  </a:extLst>
                </a:gridCol>
                <a:gridCol w="1512311">
                  <a:extLst>
                    <a:ext uri="{9D8B030D-6E8A-4147-A177-3AD203B41FA5}">
                      <a16:colId xmlns:a16="http://schemas.microsoft.com/office/drawing/2014/main" val="20001"/>
                    </a:ext>
                  </a:extLst>
                </a:gridCol>
                <a:gridCol w="1783075">
                  <a:extLst>
                    <a:ext uri="{9D8B030D-6E8A-4147-A177-3AD203B41FA5}">
                      <a16:colId xmlns:a16="http://schemas.microsoft.com/office/drawing/2014/main" val="20002"/>
                    </a:ext>
                  </a:extLst>
                </a:gridCol>
                <a:gridCol w="2179313">
                  <a:extLst>
                    <a:ext uri="{9D8B030D-6E8A-4147-A177-3AD203B41FA5}">
                      <a16:colId xmlns:a16="http://schemas.microsoft.com/office/drawing/2014/main" val="20003"/>
                    </a:ext>
                  </a:extLst>
                </a:gridCol>
                <a:gridCol w="1386835">
                  <a:extLst>
                    <a:ext uri="{9D8B030D-6E8A-4147-A177-3AD203B41FA5}">
                      <a16:colId xmlns:a16="http://schemas.microsoft.com/office/drawing/2014/main" val="20004"/>
                    </a:ext>
                  </a:extLst>
                </a:gridCol>
                <a:gridCol w="2036228">
                  <a:extLst>
                    <a:ext uri="{9D8B030D-6E8A-4147-A177-3AD203B41FA5}">
                      <a16:colId xmlns:a16="http://schemas.microsoft.com/office/drawing/2014/main" val="20005"/>
                    </a:ext>
                  </a:extLst>
                </a:gridCol>
              </a:tblGrid>
              <a:tr h="509154">
                <a:tc>
                  <a:txBody>
                    <a:bodyPr/>
                    <a:lstStyle/>
                    <a:p>
                      <a:pPr>
                        <a:spcAft>
                          <a:spcPts val="0"/>
                        </a:spcAft>
                      </a:pPr>
                      <a:r>
                        <a:rPr lang="pt-BR" sz="1400" dirty="0">
                          <a:effectLst/>
                        </a:rPr>
                        <a:t>Registro</a:t>
                      </a:r>
                      <a:endParaRPr lang="pt-BR" sz="1400" dirty="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spcAft>
                          <a:spcPts val="0"/>
                        </a:spcAft>
                      </a:pPr>
                      <a:r>
                        <a:rPr lang="pt-BR" sz="1400" dirty="0">
                          <a:effectLst/>
                        </a:rPr>
                        <a:t>Loja</a:t>
                      </a:r>
                      <a:endParaRPr lang="pt-BR" sz="1400" dirty="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spcAft>
                          <a:spcPts val="0"/>
                        </a:spcAft>
                      </a:pPr>
                      <a:r>
                        <a:rPr lang="pt-BR" sz="1400" dirty="0">
                          <a:effectLst/>
                        </a:rPr>
                        <a:t>CPF</a:t>
                      </a:r>
                      <a:endParaRPr lang="pt-BR" sz="1400" dirty="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spcAft>
                          <a:spcPts val="0"/>
                        </a:spcAft>
                      </a:pPr>
                      <a:r>
                        <a:rPr lang="pt-BR" sz="1400" dirty="0">
                          <a:effectLst/>
                        </a:rPr>
                        <a:t>Nome</a:t>
                      </a:r>
                      <a:endParaRPr lang="pt-BR" sz="1400" dirty="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spcAft>
                          <a:spcPts val="0"/>
                        </a:spcAft>
                      </a:pPr>
                      <a:r>
                        <a:rPr lang="pt-BR" sz="1400">
                          <a:effectLst/>
                        </a:rPr>
                        <a:t>Nascimento</a:t>
                      </a:r>
                      <a:endParaRPr lang="pt-BR" sz="140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spcAft>
                          <a:spcPts val="0"/>
                        </a:spcAft>
                      </a:pPr>
                      <a:r>
                        <a:rPr lang="pt-BR" sz="1400">
                          <a:effectLst/>
                        </a:rPr>
                        <a:t>Natural</a:t>
                      </a:r>
                      <a:endParaRPr lang="pt-BR" sz="1400">
                        <a:effectLst/>
                        <a:latin typeface="Times New Roman" panose="02020603050405020304" pitchFamily="18" charset="0"/>
                        <a:ea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7964">
                <a:tc>
                  <a:txBody>
                    <a:bodyPr/>
                    <a:lstStyle/>
                    <a:p>
                      <a:pPr>
                        <a:spcAft>
                          <a:spcPts val="0"/>
                        </a:spcAft>
                      </a:pPr>
                      <a:r>
                        <a:rPr lang="pt-BR" sz="1400" b="0" dirty="0">
                          <a:effectLst/>
                        </a:rPr>
                        <a:t>00001</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BSI Fashion</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111.222.333-44</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Vancleison da Silva</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10/07/1978</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Laurentino - SC</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7964">
                <a:tc>
                  <a:txBody>
                    <a:bodyPr/>
                    <a:lstStyle/>
                    <a:p>
                      <a:pPr>
                        <a:spcAft>
                          <a:spcPts val="0"/>
                        </a:spcAft>
                      </a:pPr>
                      <a:r>
                        <a:rPr lang="pt-BR" sz="1400" b="0">
                          <a:effectLst/>
                        </a:rPr>
                        <a:t>00002</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BSI Fashion</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999.888.777-66</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José de Souza</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15/04/1968</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Taío – SC</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7964">
                <a:tc>
                  <a:txBody>
                    <a:bodyPr/>
                    <a:lstStyle/>
                    <a:p>
                      <a:pPr>
                        <a:spcAft>
                          <a:spcPts val="0"/>
                        </a:spcAft>
                      </a:pPr>
                      <a:r>
                        <a:rPr lang="pt-BR" sz="1400" b="0">
                          <a:effectLst/>
                        </a:rPr>
                        <a:t>00003</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BSI Fashion</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001.002.003-04</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Pedro Paredes</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30/04/1950</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Rio do Oeste – SC</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7964">
                <a:tc>
                  <a:txBody>
                    <a:bodyPr/>
                    <a:lstStyle/>
                    <a:p>
                      <a:pPr>
                        <a:spcAft>
                          <a:spcPts val="0"/>
                        </a:spcAft>
                      </a:pPr>
                      <a:r>
                        <a:rPr lang="pt-BR" sz="1400" b="0">
                          <a:effectLst/>
                        </a:rPr>
                        <a:t>00004</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BSI Fashion</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900.800.700-06</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João Felisbino</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15/01/1957</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Ibirama – SC</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7964">
                <a:tc>
                  <a:txBody>
                    <a:bodyPr/>
                    <a:lstStyle/>
                    <a:p>
                      <a:pPr>
                        <a:spcAft>
                          <a:spcPts val="0"/>
                        </a:spcAft>
                      </a:pPr>
                      <a:r>
                        <a:rPr lang="pt-BR" sz="1400" b="0">
                          <a:effectLst/>
                        </a:rPr>
                        <a:t>00005</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BSI Fashion</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555.555.555-55</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Cláudio Farias</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18/02/1970</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Atalanta – SC</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7964">
                <a:tc>
                  <a:txBody>
                    <a:bodyPr/>
                    <a:lstStyle/>
                    <a:p>
                      <a:pPr>
                        <a:spcAft>
                          <a:spcPts val="0"/>
                        </a:spcAft>
                      </a:pPr>
                      <a:r>
                        <a:rPr lang="pt-BR" sz="1400" b="0">
                          <a:effectLst/>
                        </a:rPr>
                        <a:t>00006</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BSI Fashion</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222.333.444-55</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Ana Couto</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07/02/1965</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Pres. Getúlio – SC</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7964">
                <a:tc>
                  <a:txBody>
                    <a:bodyPr/>
                    <a:lstStyle/>
                    <a:p>
                      <a:pPr>
                        <a:spcAft>
                          <a:spcPts val="0"/>
                        </a:spcAft>
                      </a:pPr>
                      <a:r>
                        <a:rPr lang="pt-BR" sz="1400" b="0">
                          <a:effectLst/>
                        </a:rPr>
                        <a:t>00007</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BSI Fashion</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888.777.666-55</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Marlene da Luz</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a:effectLst/>
                        </a:rPr>
                        <a:t>18/12/1972</a:t>
                      </a:r>
                      <a:endParaRPr lang="pt-BR" sz="1400" b="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pt-BR" sz="1400" b="0" dirty="0">
                          <a:effectLst/>
                        </a:rPr>
                        <a:t>Rio do Sul - SC</a:t>
                      </a:r>
                      <a:endParaRPr lang="pt-BR" sz="1400" b="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CaixaDeTexto 4"/>
          <p:cNvSpPr txBox="1"/>
          <p:nvPr/>
        </p:nvSpPr>
        <p:spPr>
          <a:xfrm>
            <a:off x="1135912" y="4750383"/>
            <a:ext cx="10217888" cy="1877437"/>
          </a:xfrm>
          <a:prstGeom prst="rect">
            <a:avLst/>
          </a:prstGeom>
          <a:noFill/>
        </p:spPr>
        <p:txBody>
          <a:bodyPr wrap="square" rtlCol="0">
            <a:spAutoFit/>
          </a:bodyPr>
          <a:lstStyle/>
          <a:p>
            <a:r>
              <a:rPr lang="pt-BR" sz="1600" dirty="0"/>
              <a:t>A </a:t>
            </a:r>
            <a:r>
              <a:rPr lang="pt-BR" sz="1600" b="1" dirty="0"/>
              <a:t>Recuperação de Dados (CONSULTA) </a:t>
            </a:r>
            <a:r>
              <a:rPr lang="pt-BR" sz="1600" dirty="0"/>
              <a:t>é um dos procedimentos mais importantes em um Banco de Dados. </a:t>
            </a:r>
          </a:p>
          <a:p>
            <a:r>
              <a:rPr lang="pt-BR" sz="1600" dirty="0"/>
              <a:t>Podemos fazer algumas perguntas sobre o cadastro e você pode responder.</a:t>
            </a:r>
            <a:endParaRPr lang="pt-BR" sz="1600" b="1" dirty="0"/>
          </a:p>
          <a:p>
            <a:pPr marL="742950" lvl="1" indent="-285750">
              <a:buFont typeface="Arial" panose="020B0604020202020204" pitchFamily="34" charset="0"/>
              <a:buChar char="•"/>
            </a:pPr>
            <a:r>
              <a:rPr lang="pt-BR" sz="1600" dirty="0"/>
              <a:t>Quais são os nomes dos clientes da Loja BSI Fashion que nasceram em 1978 ?</a:t>
            </a:r>
          </a:p>
          <a:p>
            <a:pPr marL="742950" lvl="1" indent="-285750">
              <a:buFont typeface="Arial" panose="020B0604020202020204" pitchFamily="34" charset="0"/>
              <a:buChar char="•"/>
            </a:pPr>
            <a:r>
              <a:rPr lang="pt-BR" sz="1600" dirty="0"/>
              <a:t>Quais são os nomes dos clientes que nascerão no mês de fevereiro ?</a:t>
            </a:r>
          </a:p>
          <a:p>
            <a:pPr marL="742950" lvl="1" indent="-285750">
              <a:buFont typeface="Arial" panose="020B0604020202020204" pitchFamily="34" charset="0"/>
              <a:buChar char="•"/>
            </a:pPr>
            <a:r>
              <a:rPr lang="pt-BR" sz="1600" dirty="0"/>
              <a:t>Quais a cidade que nasceu “Ana Couto” ?</a:t>
            </a:r>
          </a:p>
          <a:p>
            <a:endParaRPr lang="pt-BR" dirty="0"/>
          </a:p>
        </p:txBody>
      </p:sp>
    </p:spTree>
    <p:extLst>
      <p:ext uri="{BB962C8B-B14F-4D97-AF65-F5344CB8AC3E}">
        <p14:creationId xmlns:p14="http://schemas.microsoft.com/office/powerpoint/2010/main" val="192177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Banco de Dados</a:t>
            </a:r>
          </a:p>
        </p:txBody>
      </p:sp>
      <p:sp>
        <p:nvSpPr>
          <p:cNvPr id="3" name="Espaço Reservado para Conteúdo 2"/>
          <p:cNvSpPr>
            <a:spLocks noGrp="1"/>
          </p:cNvSpPr>
          <p:nvPr>
            <p:ph idx="1"/>
          </p:nvPr>
        </p:nvSpPr>
        <p:spPr>
          <a:xfrm>
            <a:off x="1261872" y="2140903"/>
            <a:ext cx="8595360" cy="4351337"/>
          </a:xfrm>
        </p:spPr>
        <p:txBody>
          <a:bodyPr>
            <a:normAutofit/>
          </a:bodyPr>
          <a:lstStyle/>
          <a:p>
            <a:r>
              <a:rPr lang="pt-BR" sz="2000" dirty="0"/>
              <a:t>Se esta tabela estiver implementada em um Sistema de Banco de Dados, você pode fazer estes questionamentos ao Banco através da Linguagem SQL... </a:t>
            </a:r>
          </a:p>
          <a:p>
            <a:r>
              <a:rPr lang="pt-BR" sz="2000" dirty="0"/>
              <a:t>Vamos transformá-las em instrução SQL:</a:t>
            </a:r>
          </a:p>
          <a:p>
            <a:pPr lvl="1"/>
            <a:r>
              <a:rPr lang="pt-BR" sz="1800" dirty="0"/>
              <a:t>SELECT NOME FROM CLIENTE WHERE YEAR(NASCIMENTO) = 1978;</a:t>
            </a:r>
          </a:p>
          <a:p>
            <a:pPr lvl="1"/>
            <a:r>
              <a:rPr lang="pt-BR" sz="1800" dirty="0"/>
              <a:t>SELECT NOME FROM CLIENTE WHERE MONTH(NASCIMENTO) = 02;</a:t>
            </a:r>
          </a:p>
          <a:p>
            <a:pPr lvl="1"/>
            <a:r>
              <a:rPr lang="pt-BR" sz="1800" dirty="0"/>
              <a:t>SELECT NATURAL FROM CLIENTE WHERE NOME = ‘Ana Couto’;</a:t>
            </a:r>
          </a:p>
          <a:p>
            <a:r>
              <a:rPr lang="pt-BR" sz="2000" dirty="0"/>
              <a:t>Assim como obtemos as respostas de forma rápida e precisa através do comando SQL, podemos consultar qualquer informação cadastrada em um Banco de Dados. </a:t>
            </a:r>
          </a:p>
          <a:p>
            <a:endParaRPr lang="pt-BR" dirty="0"/>
          </a:p>
        </p:txBody>
      </p:sp>
    </p:spTree>
    <p:extLst>
      <p:ext uri="{BB962C8B-B14F-4D97-AF65-F5344CB8AC3E}">
        <p14:creationId xmlns:p14="http://schemas.microsoft.com/office/powerpoint/2010/main" val="188413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Banco de Dados?</a:t>
            </a:r>
          </a:p>
        </p:txBody>
      </p:sp>
      <p:sp>
        <p:nvSpPr>
          <p:cNvPr id="3" name="Espaço Reservado para Conteúdo 2"/>
          <p:cNvSpPr>
            <a:spLocks noGrp="1"/>
          </p:cNvSpPr>
          <p:nvPr>
            <p:ph idx="1"/>
          </p:nvPr>
        </p:nvSpPr>
        <p:spPr/>
        <p:txBody>
          <a:bodyPr>
            <a:noAutofit/>
          </a:bodyPr>
          <a:lstStyle/>
          <a:p>
            <a:r>
              <a:rPr lang="pt-BR" sz="2000" dirty="0"/>
              <a:t>Segundo </a:t>
            </a:r>
            <a:r>
              <a:rPr lang="pt-BR" sz="2000" dirty="0" err="1"/>
              <a:t>Elmasri</a:t>
            </a:r>
            <a:r>
              <a:rPr lang="pt-BR" sz="2000" dirty="0"/>
              <a:t> e </a:t>
            </a:r>
            <a:r>
              <a:rPr lang="pt-BR" sz="2000" dirty="0" err="1"/>
              <a:t>Navathe</a:t>
            </a:r>
            <a:r>
              <a:rPr lang="pt-BR" sz="2000" dirty="0"/>
              <a:t> (2011), Os sistemas de Banco de Dados tornaram-se parte dos sistemas de informação de muitas organizações. Nos anos 60, os sistemas de informação eram dominados por sistemas de arquivos, mas, desde o princípio da década de 70, as organizações gradualmente foram aderindo aos sistemas de banco de dados.</a:t>
            </a:r>
          </a:p>
          <a:p>
            <a:r>
              <a:rPr lang="pt-BR" sz="2000" dirty="0"/>
              <a:t>Novas funcionalidades como integração dos dados e a simplificação no desenvolvimento de novas aplicações através de uso do SQL, tornaram o uso de sistemas de Banco de Dados viáveis para todas as organizações, onde os dados podem estar centralizados (tendência defendida na década de 70/80) ou distribuídos (século 21).</a:t>
            </a:r>
          </a:p>
          <a:p>
            <a:endParaRPr lang="pt-BR" sz="2800" dirty="0"/>
          </a:p>
        </p:txBody>
      </p:sp>
      <p:sp>
        <p:nvSpPr>
          <p:cNvPr id="4" name="CaixaDeTexto 3"/>
          <p:cNvSpPr txBox="1"/>
          <p:nvPr/>
        </p:nvSpPr>
        <p:spPr>
          <a:xfrm>
            <a:off x="9559484" y="6488668"/>
            <a:ext cx="2530116" cy="369332"/>
          </a:xfrm>
          <a:prstGeom prst="rect">
            <a:avLst/>
          </a:prstGeom>
          <a:noFill/>
        </p:spPr>
        <p:txBody>
          <a:bodyPr wrap="none" rtlCol="0">
            <a:spAutoFit/>
          </a:bodyPr>
          <a:lstStyle/>
          <a:p>
            <a:r>
              <a:rPr lang="pt-BR" dirty="0" err="1">
                <a:solidFill>
                  <a:srgbClr val="FFFF00"/>
                </a:solidFill>
              </a:rPr>
              <a:t>Elmasri</a:t>
            </a:r>
            <a:r>
              <a:rPr lang="pt-BR" dirty="0">
                <a:solidFill>
                  <a:srgbClr val="FFFF00"/>
                </a:solidFill>
              </a:rPr>
              <a:t> e </a:t>
            </a:r>
            <a:r>
              <a:rPr lang="pt-BR" dirty="0" err="1">
                <a:solidFill>
                  <a:srgbClr val="FFFF00"/>
                </a:solidFill>
              </a:rPr>
              <a:t>Navathe</a:t>
            </a:r>
            <a:r>
              <a:rPr lang="pt-BR" dirty="0">
                <a:solidFill>
                  <a:srgbClr val="FFFF00"/>
                </a:solidFill>
              </a:rPr>
              <a:t> (2011)</a:t>
            </a:r>
          </a:p>
        </p:txBody>
      </p:sp>
    </p:spTree>
    <p:extLst>
      <p:ext uri="{BB962C8B-B14F-4D97-AF65-F5344CB8AC3E}">
        <p14:creationId xmlns:p14="http://schemas.microsoft.com/office/powerpoint/2010/main" val="4286664196"/>
      </p:ext>
    </p:extLst>
  </p:cSld>
  <p:clrMapOvr>
    <a:masterClrMapping/>
  </p:clrMapOvr>
</p:sld>
</file>

<file path=ppt/theme/theme1.xml><?xml version="1.0" encoding="utf-8"?>
<a:theme xmlns:a="http://schemas.openxmlformats.org/drawingml/2006/main" name="Exibir">
  <a:themeElements>
    <a:clrScheme name="Exibir">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Exibir">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ibir">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TM03457515[[fn=Exibir]]</Template>
  <TotalTime>11</TotalTime>
  <Words>1802</Words>
  <Application>Microsoft Office PowerPoint</Application>
  <PresentationFormat>Widescreen</PresentationFormat>
  <Paragraphs>203</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Century Schoolbook</vt:lpstr>
      <vt:lpstr>Times New Roman</vt:lpstr>
      <vt:lpstr>Wingdings 2</vt:lpstr>
      <vt:lpstr>Exibir</vt:lpstr>
      <vt:lpstr>Banco de Dados I – Aula 1</vt:lpstr>
      <vt:lpstr>Evolução dos Sistemas de Informação</vt:lpstr>
      <vt:lpstr>Evolução dos Sistemas de Informação</vt:lpstr>
      <vt:lpstr>Evolução dos Sistemas de Informação</vt:lpstr>
      <vt:lpstr>Banco de Dados</vt:lpstr>
      <vt:lpstr>Banco de Dados</vt:lpstr>
      <vt:lpstr>Banco de Dados</vt:lpstr>
      <vt:lpstr>Banco de Dados</vt:lpstr>
      <vt:lpstr>Banco de Dados?</vt:lpstr>
      <vt:lpstr>Banco de Dados?</vt:lpstr>
      <vt:lpstr>Sistema Gerenciador de Banco de Dados</vt:lpstr>
      <vt:lpstr>Componentes SGBD</vt:lpstr>
      <vt:lpstr>Componentes SGBD</vt:lpstr>
      <vt:lpstr>Componentes SGBD</vt:lpstr>
      <vt:lpstr>Componentes SGBD</vt:lpstr>
      <vt:lpstr>Qualidades de um SGDB</vt:lpstr>
      <vt:lpstr>Arquitetura SGBD</vt:lpstr>
      <vt:lpstr>Implantação SGBD - Vantagens</vt:lpstr>
      <vt:lpstr>Ferramenta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 I – Aula 1</dc:title>
  <dc:creator>Marco Aurelio Butzke</dc:creator>
  <cp:lastModifiedBy>Marco Aurelio Butzke</cp:lastModifiedBy>
  <cp:revision>3</cp:revision>
  <dcterms:created xsi:type="dcterms:W3CDTF">2021-01-23T10:56:00Z</dcterms:created>
  <dcterms:modified xsi:type="dcterms:W3CDTF">2021-01-26T17:52:08Z</dcterms:modified>
</cp:coreProperties>
</file>