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90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98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15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88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07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60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39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6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05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48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2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67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449960" y="1507414"/>
            <a:ext cx="7295507" cy="3703320"/>
          </a:xfrm>
        </p:spPr>
        <p:txBody>
          <a:bodyPr anchor="ctr">
            <a:normAutofit/>
          </a:bodyPr>
          <a:lstStyle/>
          <a:p>
            <a:r>
              <a:rPr lang="pt-BR" sz="4800"/>
              <a:t>UNIDADE 2</a:t>
            </a:r>
            <a:br>
              <a:rPr lang="pt-BR" sz="4800"/>
            </a:br>
            <a:r>
              <a:rPr lang="pt-BR" sz="4800"/>
              <a:t>MODELAGEM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44342" y="1507414"/>
            <a:ext cx="3330781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pt-BR" sz="2000" b="1"/>
              <a:t>UNIDAVI - Curso de Sistemas de Informação</a:t>
            </a:r>
            <a:endParaRPr lang="pt-BR" sz="2000"/>
          </a:p>
          <a:p>
            <a:pPr algn="r"/>
            <a:r>
              <a:rPr lang="en-US" sz="2000" b="1"/>
              <a:t>Banco de Dados I – Prof. Marco Aurélio Butzke</a:t>
            </a:r>
            <a:endParaRPr lang="pt-BR" sz="2000"/>
          </a:p>
          <a:p>
            <a:pPr algn="r"/>
            <a:endParaRPr lang="pt-BR" sz="200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1372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 fontScale="92500" lnSpcReduction="10000"/>
          </a:bodyPr>
          <a:lstStyle/>
          <a:p>
            <a:pPr lvl="0">
              <a:lnSpc>
                <a:spcPct val="90000"/>
              </a:lnSpc>
            </a:pPr>
            <a:r>
              <a:rPr lang="pt-BR" sz="1400"/>
              <a:t>Entidades: CLIENTE, PRODUTO e VENDEDOR;</a:t>
            </a:r>
          </a:p>
          <a:p>
            <a:pPr lvl="0">
              <a:lnSpc>
                <a:spcPct val="90000"/>
              </a:lnSpc>
            </a:pPr>
            <a:r>
              <a:rPr lang="pt-BR" sz="1400"/>
              <a:t>Atributos:</a:t>
            </a:r>
          </a:p>
          <a:p>
            <a:pPr lvl="1">
              <a:lnSpc>
                <a:spcPct val="90000"/>
              </a:lnSpc>
            </a:pPr>
            <a:r>
              <a:rPr lang="pt-BR" sz="1400"/>
              <a:t>CLIENTE: CPF, NOME, SEXO, ENDEREÇO, CEP, ESTADO, CIDADE, EMAIL e TELEFONE;</a:t>
            </a:r>
          </a:p>
          <a:p>
            <a:pPr lvl="1">
              <a:lnSpc>
                <a:spcPct val="90000"/>
              </a:lnSpc>
            </a:pPr>
            <a:r>
              <a:rPr lang="pt-BR" sz="1400"/>
              <a:t>PRODUTO: DESCRICAO, VALOR,UNITARIO DATA e QUANTIDADE;</a:t>
            </a:r>
          </a:p>
          <a:p>
            <a:pPr lvl="1">
              <a:lnSpc>
                <a:spcPct val="90000"/>
              </a:lnSpc>
            </a:pPr>
            <a:r>
              <a:rPr lang="pt-BR" sz="1400"/>
              <a:t>VENDEDOR: NOME e COMISSAO</a:t>
            </a:r>
          </a:p>
          <a:p>
            <a:pPr lvl="0">
              <a:lnSpc>
                <a:spcPct val="90000"/>
              </a:lnSpc>
            </a:pPr>
            <a:r>
              <a:rPr lang="pt-BR" sz="1400"/>
              <a:t>Relacionamentos:</a:t>
            </a:r>
          </a:p>
          <a:p>
            <a:pPr lvl="1">
              <a:lnSpc>
                <a:spcPct val="90000"/>
              </a:lnSpc>
            </a:pPr>
            <a:r>
              <a:rPr lang="pt-BR" sz="1400"/>
              <a:t>Comprar: Um cliente irá comprar muitos produtos e um produto será comprado por muitos clientes;</a:t>
            </a:r>
          </a:p>
          <a:p>
            <a:pPr lvl="1">
              <a:lnSpc>
                <a:spcPct val="90000"/>
              </a:lnSpc>
            </a:pPr>
            <a:r>
              <a:rPr lang="pt-BR" sz="1400"/>
              <a:t>Vender: Um produto será vendido por muitos vendedores e um vendedor poderá vender muitos produtos;</a:t>
            </a:r>
          </a:p>
          <a:p>
            <a:pPr lvl="1">
              <a:lnSpc>
                <a:spcPct val="90000"/>
              </a:lnSpc>
            </a:pPr>
            <a:r>
              <a:rPr lang="pt-BR" sz="1400"/>
              <a:t>Subordinar (</a:t>
            </a:r>
            <a:r>
              <a:rPr lang="pt-BR" sz="1400" err="1"/>
              <a:t>Auto-Relacionamento</a:t>
            </a:r>
            <a:r>
              <a:rPr lang="pt-BR" sz="1400"/>
              <a:t>): Um vendedor estará subornado ao outro vendedor e um vendedor poderá supervisionar muitos vendedores.</a:t>
            </a:r>
          </a:p>
          <a:p>
            <a:pPr>
              <a:lnSpc>
                <a:spcPct val="90000"/>
              </a:lnSpc>
            </a:pPr>
            <a:r>
              <a:rPr lang="pt-BR" sz="1400"/>
              <a:t>Podemos observar que:</a:t>
            </a:r>
          </a:p>
          <a:p>
            <a:pPr lvl="2">
              <a:lnSpc>
                <a:spcPct val="90000"/>
              </a:lnSpc>
            </a:pPr>
            <a:r>
              <a:rPr lang="pt-BR" dirty="0"/>
              <a:t>Os atributos ENDERECO, CEP, ESTADO e CIDADE (CLIENTE) não são obrigatório;</a:t>
            </a:r>
            <a:endParaRPr lang="pt-BR"/>
          </a:p>
          <a:p>
            <a:pPr lvl="2">
              <a:lnSpc>
                <a:spcPct val="90000"/>
              </a:lnSpc>
            </a:pPr>
            <a:r>
              <a:rPr lang="pt-BR" dirty="0"/>
              <a:t>Os atributos EMAIL e TELEFONE da entidade CLIENTE e DATA_VENDA e QTDE_VENDA da entidade PRODUTO podem ter varias ocorrência de valor por registro cadastrado.</a:t>
            </a:r>
            <a:endParaRPr lang="pt-BR"/>
          </a:p>
          <a:p>
            <a:pPr>
              <a:lnSpc>
                <a:spcPct val="90000"/>
              </a:lnSpc>
            </a:pPr>
            <a:endParaRPr lang="pt-BR" sz="140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F105F5D-B528-4031-A28D-38D6A1967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97" y="892277"/>
            <a:ext cx="3488509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6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Chaves Primárias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8150" y="1825625"/>
            <a:ext cx="9443605" cy="4351338"/>
          </a:xfrm>
        </p:spPr>
        <p:txBody>
          <a:bodyPr>
            <a:normAutofit/>
          </a:bodyPr>
          <a:lstStyle/>
          <a:p>
            <a:r>
              <a:rPr lang="pt-BR" sz="2400" b="1" dirty="0"/>
              <a:t>Chave Primária</a:t>
            </a:r>
            <a:r>
              <a:rPr lang="pt-BR" sz="2400" dirty="0"/>
              <a:t> é o atributo ou conjunto de atributos (chave composta) que </a:t>
            </a:r>
            <a:r>
              <a:rPr lang="pt-BR" sz="2400" b="1" dirty="0"/>
              <a:t>identifica univocamente um registro.</a:t>
            </a:r>
          </a:p>
          <a:p>
            <a:r>
              <a:rPr lang="pt-BR" sz="2400" dirty="0"/>
              <a:t>Para ser chave primária, deve respeitar as seguintes regras:</a:t>
            </a:r>
          </a:p>
          <a:p>
            <a:pPr lvl="1"/>
            <a:r>
              <a:rPr lang="pt-BR" sz="2000" dirty="0"/>
              <a:t>Ser </a:t>
            </a:r>
            <a:r>
              <a:rPr lang="pt-BR" sz="2000" b="1" dirty="0"/>
              <a:t>único</a:t>
            </a:r>
            <a:r>
              <a:rPr lang="pt-BR" sz="2000" dirty="0"/>
              <a:t>, não poderá haver mais do que um registro com o mesmo valor;</a:t>
            </a:r>
          </a:p>
          <a:p>
            <a:pPr lvl="1"/>
            <a:r>
              <a:rPr lang="pt-BR" sz="2000" dirty="0"/>
              <a:t>Ser </a:t>
            </a:r>
            <a:r>
              <a:rPr lang="pt-BR" sz="2000" b="1" dirty="0"/>
              <a:t>estável</a:t>
            </a:r>
            <a:r>
              <a:rPr lang="pt-BR" sz="2000" dirty="0"/>
              <a:t>, o conteúdo do atributo não pode ser alterado no decorrer do tempo;</a:t>
            </a:r>
          </a:p>
          <a:p>
            <a:pPr lvl="1"/>
            <a:r>
              <a:rPr lang="pt-BR" sz="2000" dirty="0"/>
              <a:t>Ser </a:t>
            </a:r>
            <a:r>
              <a:rPr lang="pt-BR" sz="2000" b="1" dirty="0"/>
              <a:t>obrigatório</a:t>
            </a:r>
            <a:r>
              <a:rPr lang="pt-BR" sz="2000" dirty="0"/>
              <a:t>, no atributo não pode conter valor nulo;</a:t>
            </a:r>
          </a:p>
          <a:p>
            <a:r>
              <a:rPr lang="pt-BR" sz="2400" dirty="0"/>
              <a:t> A chaves primárias é importante na recuperação de informações para os usuários e na integridade dos dados.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518" y="2690524"/>
            <a:ext cx="1967013" cy="262153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9530502" y="6488668"/>
            <a:ext cx="266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FF00"/>
                </a:solidFill>
              </a:rPr>
              <a:t>Cougo</a:t>
            </a:r>
            <a:r>
              <a:rPr lang="pt-BR" dirty="0">
                <a:solidFill>
                  <a:srgbClr val="FFFF00"/>
                </a:solidFill>
              </a:rPr>
              <a:t> (1997); Date (2003)</a:t>
            </a:r>
          </a:p>
        </p:txBody>
      </p:sp>
    </p:spTree>
    <p:extLst>
      <p:ext uri="{BB962C8B-B14F-4D97-AF65-F5344CB8AC3E}">
        <p14:creationId xmlns:p14="http://schemas.microsoft.com/office/powerpoint/2010/main" val="242441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b="1" dirty="0"/>
              <a:t>Chaves Estrangeiras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360" y="2090124"/>
            <a:ext cx="11415279" cy="2820704"/>
          </a:xfrm>
        </p:spPr>
        <p:txBody>
          <a:bodyPr>
            <a:normAutofit lnSpcReduction="10000"/>
          </a:bodyPr>
          <a:lstStyle/>
          <a:p>
            <a:r>
              <a:rPr lang="pt-BR" sz="2000" dirty="0"/>
              <a:t>São geradas através da </a:t>
            </a:r>
            <a:r>
              <a:rPr lang="pt-BR" sz="2000" b="1" dirty="0"/>
              <a:t>Chave Primária da Entidade com a qual está Relacionada</a:t>
            </a:r>
            <a:r>
              <a:rPr lang="pt-BR" sz="2000" dirty="0"/>
              <a:t>, tornando-se um atributo da Entidade. As chaves estrangeiras servem como atributos para procura de informações.</a:t>
            </a:r>
          </a:p>
          <a:p>
            <a:r>
              <a:rPr lang="pt-BR" sz="2000" dirty="0"/>
              <a:t>Na figura acima, a entidade CEP está relacionada com a entidade CLIENTE, logo a chave primária (PK) da entidade CEP (CODIGO) torna-se um atributo de CLIENTE (CEP_CODIGO) como chave estrangeira (FK).</a:t>
            </a:r>
          </a:p>
          <a:p>
            <a:r>
              <a:rPr lang="pt-BR" sz="2000" dirty="0"/>
              <a:t>A utilização da chave estrangeira é importante para a integridade dos dados, sendo que não poderá ser cadastrado nenhum registro na entidade CLIENTE cujo atributo CEP_CODIGO não esteja cadastrado na entidade CEP. 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039" y="4735303"/>
            <a:ext cx="4877922" cy="193803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530502" y="6488668"/>
            <a:ext cx="266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FF00"/>
                </a:solidFill>
              </a:rPr>
              <a:t>Cougo</a:t>
            </a:r>
            <a:r>
              <a:rPr lang="pt-BR" dirty="0">
                <a:solidFill>
                  <a:srgbClr val="FFFF00"/>
                </a:solidFill>
              </a:rPr>
              <a:t> (1997); Date (2003)</a:t>
            </a:r>
          </a:p>
        </p:txBody>
      </p:sp>
    </p:spTree>
    <p:extLst>
      <p:ext uri="{BB962C8B-B14F-4D97-AF65-F5344CB8AC3E}">
        <p14:creationId xmlns:p14="http://schemas.microsoft.com/office/powerpoint/2010/main" val="2858754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Domínios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1914526"/>
            <a:ext cx="11029615" cy="4857750"/>
          </a:xfrm>
        </p:spPr>
        <p:txBody>
          <a:bodyPr>
            <a:normAutofit/>
          </a:bodyPr>
          <a:lstStyle/>
          <a:p>
            <a:r>
              <a:rPr lang="pt-BR" sz="2400" dirty="0"/>
              <a:t>Domínios são </a:t>
            </a:r>
            <a:r>
              <a:rPr lang="pt-BR" sz="2400" b="1" dirty="0"/>
              <a:t>restrições</a:t>
            </a:r>
            <a:r>
              <a:rPr lang="pt-BR" sz="2400" dirty="0"/>
              <a:t> de valores impostas a um determinado atributo.</a:t>
            </a:r>
          </a:p>
          <a:p>
            <a:r>
              <a:rPr lang="pt-BR" sz="2400" dirty="0"/>
              <a:t>Podem ser de 2 tipos:</a:t>
            </a:r>
            <a:endParaRPr lang="pt-BR" sz="4800" dirty="0"/>
          </a:p>
          <a:p>
            <a:pPr lvl="1"/>
            <a:r>
              <a:rPr lang="pt-BR" sz="2000" b="1" dirty="0"/>
              <a:t>DESCRITIVO</a:t>
            </a:r>
            <a:r>
              <a:rPr lang="pt-BR" sz="2000" dirty="0"/>
              <a:t>: Na qual as ocorrências de valores são descritas e somente estas poderão ser incluídas no atributo como valor válido.</a:t>
            </a:r>
            <a:endParaRPr lang="pt-BR" sz="4400" dirty="0"/>
          </a:p>
          <a:p>
            <a:pPr lvl="2"/>
            <a:r>
              <a:rPr lang="pt-BR" sz="1800" dirty="0"/>
              <a:t>&lt; 1 1 &gt; GENERO</a:t>
            </a:r>
            <a:endParaRPr lang="pt-BR" sz="4000" dirty="0"/>
          </a:p>
          <a:p>
            <a:pPr lvl="3"/>
            <a:r>
              <a:rPr lang="pt-BR" sz="1600" dirty="0"/>
              <a:t>Masculino</a:t>
            </a:r>
            <a:endParaRPr lang="pt-BR" sz="3600" dirty="0"/>
          </a:p>
          <a:p>
            <a:pPr lvl="3"/>
            <a:r>
              <a:rPr lang="pt-BR" sz="1600" dirty="0"/>
              <a:t>Feminino</a:t>
            </a:r>
            <a:endParaRPr lang="pt-BR" sz="3600" dirty="0"/>
          </a:p>
          <a:p>
            <a:pPr lvl="1"/>
            <a:r>
              <a:rPr lang="pt-BR" sz="2000" b="1" dirty="0"/>
              <a:t>ALCANCE:</a:t>
            </a:r>
            <a:r>
              <a:rPr lang="pt-BR" sz="2000" dirty="0"/>
              <a:t> Determina um mínimo e máximo que um atributo deverá ter como valor válido.</a:t>
            </a:r>
            <a:endParaRPr lang="pt-BR" sz="4400" dirty="0"/>
          </a:p>
          <a:p>
            <a:pPr lvl="2"/>
            <a:r>
              <a:rPr lang="pt-BR" sz="1800" dirty="0"/>
              <a:t>&lt; 1 1 &gt; NOTA</a:t>
            </a:r>
            <a:endParaRPr lang="pt-BR" sz="4000" dirty="0"/>
          </a:p>
          <a:p>
            <a:pPr lvl="3"/>
            <a:r>
              <a:rPr lang="pt-BR" sz="1600" dirty="0"/>
              <a:t>0..10</a:t>
            </a:r>
            <a:endParaRPr lang="pt-BR" sz="3600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530502" y="6488668"/>
            <a:ext cx="266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FF00"/>
                </a:solidFill>
              </a:rPr>
              <a:t>Cougo</a:t>
            </a:r>
            <a:r>
              <a:rPr lang="pt-BR" dirty="0">
                <a:solidFill>
                  <a:srgbClr val="FFFF00"/>
                </a:solidFill>
              </a:rPr>
              <a:t> (1997); Date (2003)</a:t>
            </a:r>
          </a:p>
        </p:txBody>
      </p:sp>
    </p:spTree>
    <p:extLst>
      <p:ext uri="{BB962C8B-B14F-4D97-AF65-F5344CB8AC3E}">
        <p14:creationId xmlns:p14="http://schemas.microsoft.com/office/powerpoint/2010/main" val="2611605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626" y="2152651"/>
            <a:ext cx="11182182" cy="4612242"/>
          </a:xfrm>
        </p:spPr>
        <p:txBody>
          <a:bodyPr>
            <a:normAutofit/>
          </a:bodyPr>
          <a:lstStyle/>
          <a:p>
            <a:r>
              <a:rPr lang="pt-BR" sz="2400" dirty="0"/>
              <a:t>Normalização é uma técnica formal, que examina os atributos de uma entidade para eliminar anomalias como grupos repetitivos, dependência parcial da chave e dependência transitiva.</a:t>
            </a:r>
          </a:p>
          <a:p>
            <a:pPr lvl="1"/>
            <a:r>
              <a:rPr lang="pt-BR" sz="2000" b="1" dirty="0"/>
              <a:t>1ª Forma Normal</a:t>
            </a:r>
            <a:r>
              <a:rPr lang="pt-BR" sz="2000" dirty="0"/>
              <a:t>: resulta na eliminação dos grupos repetitivos, representados por atributos com </a:t>
            </a:r>
            <a:r>
              <a:rPr lang="pt-BR" sz="2000" b="1" dirty="0"/>
              <a:t>cardinalidades N</a:t>
            </a:r>
            <a:r>
              <a:rPr lang="pt-BR" sz="2000" dirty="0"/>
              <a:t>, originando uma nova entidade, que herdará a Chave Primária e atributos anteriormente citados.</a:t>
            </a:r>
          </a:p>
          <a:p>
            <a:pPr lvl="1"/>
            <a:r>
              <a:rPr lang="pt-BR" sz="2000" b="1" dirty="0"/>
              <a:t>2ª Forma Normal</a:t>
            </a:r>
            <a:r>
              <a:rPr lang="pt-BR" sz="2000" dirty="0"/>
              <a:t>: resulta na eliminação de atributos que </a:t>
            </a:r>
            <a:r>
              <a:rPr lang="pt-BR" sz="2000" b="1" dirty="0"/>
              <a:t>não dependam do(s) atributo(s) da Chave Primária</a:t>
            </a:r>
            <a:r>
              <a:rPr lang="pt-BR" sz="2000" dirty="0"/>
              <a:t>, originando uma nova entidade, que herdará a Chave Primária e atributos anteriormente citados.</a:t>
            </a:r>
          </a:p>
          <a:p>
            <a:pPr lvl="1"/>
            <a:r>
              <a:rPr lang="pt-BR" sz="2000" b="1" dirty="0"/>
              <a:t>3ª Forma Normal</a:t>
            </a:r>
            <a:r>
              <a:rPr lang="pt-BR" sz="2000" dirty="0"/>
              <a:t>: resulta da eliminação de atributos que </a:t>
            </a:r>
            <a:r>
              <a:rPr lang="pt-BR" sz="2000" b="1" dirty="0"/>
              <a:t>dependam de outros atributos que não pertencem a Chave Primária</a:t>
            </a:r>
            <a:r>
              <a:rPr lang="pt-BR" sz="2000" dirty="0"/>
              <a:t> da Entidade, Originando uma nova Entidade que herdará o atributo dependente e a Chave Primária será o atributo causador da dependência.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530502" y="6488668"/>
            <a:ext cx="266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FF00"/>
                </a:solidFill>
              </a:rPr>
              <a:t>Cougo</a:t>
            </a:r>
            <a:r>
              <a:rPr lang="pt-BR" dirty="0">
                <a:solidFill>
                  <a:srgbClr val="FFFF00"/>
                </a:solidFill>
              </a:rPr>
              <a:t> (1997); Date (2003)</a:t>
            </a:r>
          </a:p>
        </p:txBody>
      </p:sp>
    </p:spTree>
    <p:extLst>
      <p:ext uri="{BB962C8B-B14F-4D97-AF65-F5344CB8AC3E}">
        <p14:creationId xmlns:p14="http://schemas.microsoft.com/office/powerpoint/2010/main" val="1701874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Forma Normal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1910" y="1776845"/>
            <a:ext cx="7828180" cy="263075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181910" y="4493754"/>
            <a:ext cx="80323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pt-BR" sz="2400" dirty="0">
                <a:effectLst/>
                <a:ea typeface="Times New Roman" panose="02020603050405020304" pitchFamily="18" charset="0"/>
                <a:cs typeface="Tahoma" panose="020B0604030504040204" pitchFamily="34" charset="0"/>
              </a:rPr>
              <a:t>O atributo TELEFONE da entidade CLIENTE tem cardinalidade N, então é criada uma nova entidade chamada TELEFONE que contém dois atributos, ambos contidos na chave primária (PESSOA_CODIGO e NUMERO do Telefone).</a:t>
            </a:r>
            <a:endParaRPr lang="pt-BR" sz="24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950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Forma Normal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621471"/>
            <a:ext cx="10515600" cy="1555491"/>
          </a:xfrm>
        </p:spPr>
        <p:txBody>
          <a:bodyPr>
            <a:normAutofit/>
          </a:bodyPr>
          <a:lstStyle/>
          <a:p>
            <a:r>
              <a:rPr lang="pt-BR" dirty="0"/>
              <a:t>O atributo RESPONSAVEL da entidade NOTA FISCAL, depende somente do atributo FILIAL que faz parte da chave primária, então é criada uma nova entidade com a chave primária (FILIAL_CODIGO) e o atributo dependente (RESPONSAVEL).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849582"/>
            <a:ext cx="9791700" cy="277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79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3ª Forma Normal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776" y="1818409"/>
            <a:ext cx="8843097" cy="281521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81193" y="4764567"/>
            <a:ext cx="11029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pt-BR" dirty="0">
                <a:solidFill>
                  <a:schemeClr val="tx2"/>
                </a:solidFill>
              </a:rPr>
              <a:t>Os atributo CIDADE e ESTADO dependem do atributo CEP que não é chave primária, então é criada uma nova entidade onde a chave primária é o atributo CÓDIGO do CEP com os atributos dependentes (CIDADE e ESTADO).</a:t>
            </a:r>
          </a:p>
        </p:txBody>
      </p:sp>
    </p:spTree>
    <p:extLst>
      <p:ext uri="{BB962C8B-B14F-4D97-AF65-F5344CB8AC3E}">
        <p14:creationId xmlns:p14="http://schemas.microsoft.com/office/powerpoint/2010/main" val="672747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Auto-Relacionamento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54284" y="2911876"/>
            <a:ext cx="5873078" cy="172226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B649C20-EBFA-43C5-A684-3FC947CB0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22" y="3007411"/>
            <a:ext cx="42862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99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 err="1"/>
              <a:t>Super-Entidades</a:t>
            </a:r>
            <a:r>
              <a:rPr lang="pt-BR" dirty="0"/>
              <a:t> e </a:t>
            </a:r>
            <a:r>
              <a:rPr lang="pt-BR" dirty="0" err="1"/>
              <a:t>Sub-Entidades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95477" y="2524992"/>
            <a:ext cx="2171618" cy="2090588"/>
          </a:xfrm>
          <a:prstGeom prst="rect">
            <a:avLst/>
          </a:prstGeom>
        </p:spPr>
      </p:pic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79556" y="2524992"/>
            <a:ext cx="4507254" cy="23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7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71537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pt-BR" sz="3600" dirty="0">
                <a:solidFill>
                  <a:srgbClr val="FFFF00"/>
                </a:solidFill>
              </a:rPr>
              <a:t>POR QUE MODELAR DADOS ?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>
          <a:xfrm>
            <a:off x="581192" y="2068496"/>
            <a:ext cx="11029615" cy="4789503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O mundo está cheio de coisas que possuem características próprias e que se relacionam entre si (CHEN);</a:t>
            </a:r>
          </a:p>
          <a:p>
            <a:pPr marL="457200" lvl="1" indent="0">
              <a:buNone/>
            </a:pPr>
            <a:r>
              <a:rPr lang="pt-BR" b="1" i="1" dirty="0"/>
              <a:t>“O mundo está cheio de coisas”</a:t>
            </a:r>
            <a:endParaRPr lang="pt-BR" dirty="0"/>
          </a:p>
          <a:p>
            <a:pPr lvl="2"/>
            <a:r>
              <a:rPr lang="pt-BR" dirty="0"/>
              <a:t>Dentro de um universo (O Mundo) estaremos observando objetos (Coisas). </a:t>
            </a:r>
          </a:p>
          <a:p>
            <a:pPr lvl="2"/>
            <a:r>
              <a:rPr lang="pt-BR" dirty="0"/>
              <a:t>Esses objetos estarão sendo percebidos como elementos individualizados e, ao mesmo tempo, poderão ser enquadrados em um conjunto ou categoria em função de suas semelhanças. </a:t>
            </a:r>
          </a:p>
          <a:p>
            <a:pPr lvl="2"/>
            <a:r>
              <a:rPr lang="pt-BR" dirty="0"/>
              <a:t>Exemplo: Em um ambiente de uma fábrica, há:</a:t>
            </a:r>
          </a:p>
          <a:p>
            <a:pPr lvl="3"/>
            <a:r>
              <a:rPr lang="pt-BR" dirty="0"/>
              <a:t>Máquinas de produção de peças;</a:t>
            </a:r>
          </a:p>
          <a:p>
            <a:pPr lvl="3"/>
            <a:r>
              <a:rPr lang="pt-BR" dirty="0"/>
              <a:t>Funcionários operadores dessas máquinas;</a:t>
            </a:r>
          </a:p>
          <a:p>
            <a:pPr lvl="3"/>
            <a:r>
              <a:rPr lang="pt-BR" dirty="0"/>
              <a:t>Procedimentos de operações a serem executadas;</a:t>
            </a:r>
          </a:p>
          <a:p>
            <a:pPr lvl="2"/>
            <a:r>
              <a:rPr lang="pt-BR" dirty="0"/>
              <a:t>Nesta abordagem, podemos considerar as observações como </a:t>
            </a:r>
            <a:r>
              <a:rPr lang="pt-BR" b="1" dirty="0"/>
              <a:t>classes ou entidades.</a:t>
            </a:r>
          </a:p>
          <a:p>
            <a:pPr marL="457200" lvl="1" indent="0">
              <a:buNone/>
            </a:pPr>
            <a:r>
              <a:rPr lang="pt-BR" b="1" dirty="0"/>
              <a:t>“Que possuem características próprias”</a:t>
            </a:r>
            <a:endParaRPr lang="pt-BR" dirty="0"/>
          </a:p>
          <a:p>
            <a:pPr lvl="2"/>
            <a:r>
              <a:rPr lang="pt-BR" dirty="0"/>
              <a:t>Definindo que cada objeto identificado, percebemos características (</a:t>
            </a:r>
            <a:r>
              <a:rPr lang="pt-BR" b="1" dirty="0"/>
              <a:t>atributos</a:t>
            </a:r>
            <a:r>
              <a:rPr lang="pt-BR" dirty="0"/>
              <a:t>)  que o tornam elementos individualizados e serão identificados por uma ou mais características.</a:t>
            </a:r>
          </a:p>
          <a:p>
            <a:pPr marL="457200" lvl="1" indent="0">
              <a:buNone/>
            </a:pPr>
            <a:r>
              <a:rPr lang="pt-BR" b="1" dirty="0"/>
              <a:t> “E que se relacionam entre si”</a:t>
            </a:r>
            <a:endParaRPr lang="pt-BR" dirty="0"/>
          </a:p>
          <a:p>
            <a:pPr lvl="2"/>
            <a:r>
              <a:rPr lang="pt-BR" dirty="0"/>
              <a:t>Estes </a:t>
            </a:r>
            <a:r>
              <a:rPr lang="pt-BR" b="1" dirty="0"/>
              <a:t>relacionamentos</a:t>
            </a:r>
            <a:r>
              <a:rPr lang="pt-BR" dirty="0"/>
              <a:t> são observados entre os elementos observados.</a:t>
            </a:r>
          </a:p>
          <a:p>
            <a:pPr lvl="3"/>
            <a:r>
              <a:rPr lang="pt-BR" dirty="0"/>
              <a:t>Exemplo: Funcionários operam Máquinas ou Máquinas são operadas por Funcionários.</a:t>
            </a:r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0748976" y="6488668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FF00"/>
                </a:solidFill>
              </a:rPr>
              <a:t>Cougo</a:t>
            </a:r>
            <a:r>
              <a:rPr lang="pt-BR" dirty="0">
                <a:solidFill>
                  <a:srgbClr val="FFFF00"/>
                </a:solidFill>
              </a:rPr>
              <a:t> (1997)</a:t>
            </a:r>
          </a:p>
        </p:txBody>
      </p:sp>
    </p:spTree>
    <p:extLst>
      <p:ext uri="{BB962C8B-B14F-4D97-AF65-F5344CB8AC3E}">
        <p14:creationId xmlns:p14="http://schemas.microsoft.com/office/powerpoint/2010/main" val="105214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85724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pt-BR" sz="3200" b="1" dirty="0">
                <a:solidFill>
                  <a:srgbClr val="FFFF00"/>
                </a:solidFill>
              </a:rPr>
              <a:t>Exercício - Normalização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379450"/>
          </a:xfrm>
        </p:spPr>
        <p:txBody>
          <a:bodyPr>
            <a:normAutofit/>
          </a:bodyPr>
          <a:lstStyle/>
          <a:p>
            <a:r>
              <a:rPr lang="pt-BR" sz="2800" b="1" dirty="0"/>
              <a:t>CONTAS A RECEBER</a:t>
            </a:r>
            <a:endParaRPr lang="pt-BR" sz="2800" dirty="0"/>
          </a:p>
          <a:p>
            <a:r>
              <a:rPr lang="pt-BR" sz="2800" dirty="0"/>
              <a:t>Converta a ficha cadastral em um modelo de dados:</a:t>
            </a:r>
          </a:p>
          <a:p>
            <a:endParaRPr lang="pt-BR" sz="2600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066799" y="3361515"/>
          <a:ext cx="10058400" cy="28473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3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0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33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33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33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33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63455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93040">
                <a:tc gridSpan="13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CONTAS A RECEBER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040">
                <a:tc gridSpan="4"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CPF: 001.002.003-04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NOME: JOÃO DA SILVA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040">
                <a:tc gridSpan="4"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 dirty="0">
                          <a:effectLst/>
                        </a:rPr>
                        <a:t>IDENTIDADE: 1.222.333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ÓRGÃO: SSP-SC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SEXO: ( X ) M   (   ) F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NASCIMENTO: 15/05/1965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040">
                <a:tc gridSpan="13"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ENDERECO: RUA DR. GULHERME GEMBALLA, 68 – BAIRRO JARDIM AMÉRICA – PRÓXIMO A UNIDAVI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040">
                <a:tc gridSpan="3"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CEP: 89160-000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 dirty="0">
                          <a:effectLst/>
                        </a:rPr>
                        <a:t>CIDADE:  RIO DO SUL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ESTADO: SC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NOTA FISCAL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DATA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PARCELA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VENCIMENTO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VALOR PARCELA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DATA PAGTO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VALOR PAGO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FORMA PAGTO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1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15/02/2004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0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28/02/2004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150,00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26/02/2004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150,00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DINHEIRO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9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30/03/2004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1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30/03/2004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105,00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30/03/2004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105,00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CHEQUE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9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30/03/2004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2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30/04/2004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100,00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15/05/2004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108,38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CARTÃO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9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30/03/2004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3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30/05/2004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100,00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EM ABERTO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250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85724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pt-BR" sz="3200" b="1" dirty="0">
                <a:solidFill>
                  <a:srgbClr val="FFFF00"/>
                </a:solidFill>
              </a:rPr>
              <a:t>Solução – passo 1 – chaves candidatas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642603"/>
          </a:xfrm>
        </p:spPr>
        <p:txBody>
          <a:bodyPr>
            <a:normAutofit/>
          </a:bodyPr>
          <a:lstStyle/>
          <a:p>
            <a:r>
              <a:rPr lang="pt-BR" sz="2800" b="1" dirty="0"/>
              <a:t>CONTAS A RECEBER – Solução:</a:t>
            </a:r>
            <a:endParaRPr lang="pt-BR" sz="2800" dirty="0"/>
          </a:p>
          <a:p>
            <a:endParaRPr lang="pt-BR" sz="2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923" y="3103418"/>
            <a:ext cx="4467225" cy="1752600"/>
          </a:xfrm>
          <a:prstGeom prst="rect">
            <a:avLst/>
          </a:prstGeom>
        </p:spPr>
      </p:pic>
      <p:sp>
        <p:nvSpPr>
          <p:cNvPr id="4" name="Seta para a direita 3"/>
          <p:cNvSpPr/>
          <p:nvPr/>
        </p:nvSpPr>
        <p:spPr>
          <a:xfrm>
            <a:off x="5943600" y="3761509"/>
            <a:ext cx="581891" cy="363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074" y="3103418"/>
            <a:ext cx="44958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35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85724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pt-BR" sz="3200" b="1" dirty="0">
                <a:solidFill>
                  <a:srgbClr val="FFFF00"/>
                </a:solidFill>
              </a:rPr>
              <a:t>Solução – passo 2 – aplicar normalização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>
          <a:xfrm>
            <a:off x="581192" y="1985187"/>
            <a:ext cx="11029615" cy="749135"/>
          </a:xfrm>
        </p:spPr>
        <p:txBody>
          <a:bodyPr>
            <a:normAutofit/>
          </a:bodyPr>
          <a:lstStyle/>
          <a:p>
            <a:r>
              <a:rPr lang="pt-BR" sz="2800" b="1" dirty="0"/>
              <a:t>CONTAS A RECEBER – Solução:</a:t>
            </a:r>
            <a:endParaRPr lang="pt-BR" sz="2800" dirty="0"/>
          </a:p>
          <a:p>
            <a:endParaRPr lang="pt-BR" sz="26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753" y="2647600"/>
            <a:ext cx="5048250" cy="367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9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82761"/>
          </a:xfrm>
        </p:spPr>
        <p:txBody>
          <a:bodyPr/>
          <a:lstStyle/>
          <a:p>
            <a:pPr algn="ctr"/>
            <a:r>
              <a:rPr lang="pt-BR" b="1" dirty="0"/>
              <a:t>MODELO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1873188"/>
            <a:ext cx="11029615" cy="2574525"/>
          </a:xfrm>
        </p:spPr>
        <p:txBody>
          <a:bodyPr>
            <a:normAutofit/>
          </a:bodyPr>
          <a:lstStyle/>
          <a:p>
            <a:r>
              <a:rPr lang="pt-BR" sz="2000" b="1" dirty="0"/>
              <a:t>Modelo de Dados</a:t>
            </a:r>
            <a:r>
              <a:rPr lang="pt-BR" sz="2000" dirty="0"/>
              <a:t> é a representação abstrata e simplificada de um sistema real, com a qual  se pode explicar ou testar o seu comportamento, em todo ou em partes; É um conjunto de conceitos utilizados para descrever a estrutura de uma base de dados. O objetivo do Modelo de Dados é representar de forma logicamente organizada uma estrutura de dados através da descrição de dados, relacionamento entre dados, semântica e restrições. Um modelo de dados é a base de um projeto de Banco de Dados, onde as informações são organizadas em tabelas lógicas distribuídas que possibilitam armazenar, processar e recuperar os dados.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037" y="4284079"/>
            <a:ext cx="6183694" cy="236822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748976" y="6488668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FF00"/>
                </a:solidFill>
              </a:rPr>
              <a:t>Cougo</a:t>
            </a:r>
            <a:r>
              <a:rPr lang="pt-BR" dirty="0">
                <a:solidFill>
                  <a:srgbClr val="FFFF00"/>
                </a:solidFill>
              </a:rPr>
              <a:t> (1997)</a:t>
            </a:r>
          </a:p>
        </p:txBody>
      </p:sp>
    </p:spTree>
    <p:extLst>
      <p:ext uri="{BB962C8B-B14F-4D97-AF65-F5344CB8AC3E}">
        <p14:creationId xmlns:p14="http://schemas.microsoft.com/office/powerpoint/2010/main" val="6800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48471"/>
          </a:xfrm>
        </p:spPr>
        <p:txBody>
          <a:bodyPr/>
          <a:lstStyle/>
          <a:p>
            <a:pPr algn="ctr"/>
            <a:r>
              <a:rPr lang="pt-BR" b="1" dirty="0"/>
              <a:t>Modelos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3" y="1997476"/>
            <a:ext cx="11029615" cy="486052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pt-BR" sz="2000" dirty="0"/>
              <a:t>O Modelo Conceitual:</a:t>
            </a:r>
          </a:p>
          <a:p>
            <a:pPr marL="457200" lvl="1" indent="0">
              <a:buNone/>
            </a:pPr>
            <a:r>
              <a:rPr lang="pt-BR" sz="2000" dirty="0"/>
              <a:t>é aquele em que os objetos, suas características e relacionamentos representam de forma fiel o ambiente observado, independente de qualquer limitação imposta por tecnologias de implementação ou dispositivos físicos. Nele devemos representar conceitos e características de um determinado ambiente, observando aspectos conceituais, ignorando o formato final do modelo a ser implementado. Concluindo, no Modelo Conceitual é a fase onde são definidos os objetivos de negócio do modelo sem verificar restrições técnicas ou físicas. </a:t>
            </a:r>
          </a:p>
          <a:p>
            <a:pPr lvl="0"/>
            <a:r>
              <a:rPr lang="pt-BR" sz="2000" dirty="0"/>
              <a:t>O Modelo Lógico:</a:t>
            </a:r>
          </a:p>
          <a:p>
            <a:pPr marL="457200" lvl="1" indent="0">
              <a:buNone/>
            </a:pPr>
            <a:r>
              <a:rPr lang="pt-BR" sz="2000" dirty="0"/>
              <a:t>é aquele em que os objetos, suas características e relacionamentos têm a representação de acordo com as regras de implementação e limitantes por algum tipo de tecnologia, mas é independente dos dispositivos ou meios de armazenamento físico.</a:t>
            </a:r>
          </a:p>
          <a:p>
            <a:pPr lvl="0"/>
            <a:r>
              <a:rPr lang="pt-BR" sz="2000" dirty="0"/>
              <a:t>O Modelo Físico:</a:t>
            </a:r>
          </a:p>
          <a:p>
            <a:pPr marL="457200" lvl="1" indent="0">
              <a:buNone/>
            </a:pPr>
            <a:r>
              <a:rPr lang="pt-BR" sz="2000" dirty="0"/>
              <a:t>será representado os objetos na forma que serão implementados no SGBD, com todos os detalhes pertinentes a característica do Banco de Dados e os recursos necessários para o armazenamento e manipulação das estruturas de dados.</a:t>
            </a:r>
          </a:p>
          <a:p>
            <a:endParaRPr lang="pt-BR" sz="2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9530502" y="6488668"/>
            <a:ext cx="266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FF00"/>
                </a:solidFill>
              </a:rPr>
              <a:t>Cougo</a:t>
            </a:r>
            <a:r>
              <a:rPr lang="pt-BR" dirty="0">
                <a:solidFill>
                  <a:srgbClr val="FFFF00"/>
                </a:solidFill>
              </a:rPr>
              <a:t> (1997); Date (2003)</a:t>
            </a:r>
          </a:p>
        </p:txBody>
      </p:sp>
    </p:spTree>
    <p:extLst>
      <p:ext uri="{BB962C8B-B14F-4D97-AF65-F5344CB8AC3E}">
        <p14:creationId xmlns:p14="http://schemas.microsoft.com/office/powerpoint/2010/main" val="79620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4904"/>
          </a:xfrm>
        </p:spPr>
        <p:txBody>
          <a:bodyPr>
            <a:normAutofit/>
          </a:bodyPr>
          <a:lstStyle/>
          <a:p>
            <a:pPr lvl="0"/>
            <a:r>
              <a:rPr lang="pt-BR" b="1" dirty="0"/>
              <a:t>Entidades, Atributos e Relacionamentos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1926454"/>
            <a:ext cx="11029615" cy="4562214"/>
          </a:xfrm>
        </p:spPr>
        <p:txBody>
          <a:bodyPr>
            <a:normAutofit/>
          </a:bodyPr>
          <a:lstStyle/>
          <a:p>
            <a:r>
              <a:rPr lang="pt-BR" sz="2800" dirty="0"/>
              <a:t>Dentre algumas estratégias para reconhecimento e identificação de objetos para sua posterior alocação em conjuntos, podemos identificar cinco grandes grupos de elementos que são: </a:t>
            </a:r>
          </a:p>
          <a:p>
            <a:pPr lvl="1"/>
            <a:r>
              <a:rPr lang="pt-BR" sz="2400" dirty="0"/>
              <a:t>As coisas tangíveis;</a:t>
            </a:r>
          </a:p>
          <a:p>
            <a:pPr lvl="1"/>
            <a:r>
              <a:rPr lang="pt-BR" sz="2400" dirty="0"/>
              <a:t>As funções exercidas por elementos;</a:t>
            </a:r>
          </a:p>
          <a:p>
            <a:pPr lvl="1"/>
            <a:r>
              <a:rPr lang="pt-BR" sz="2400" dirty="0"/>
              <a:t>Eventos e ocorrências;</a:t>
            </a:r>
          </a:p>
          <a:p>
            <a:pPr lvl="1"/>
            <a:r>
              <a:rPr lang="pt-BR" sz="2400" dirty="0"/>
              <a:t>Interações;</a:t>
            </a:r>
          </a:p>
          <a:p>
            <a:pPr lvl="1"/>
            <a:r>
              <a:rPr lang="pt-BR" sz="2400" dirty="0"/>
              <a:t>Especificações.</a:t>
            </a:r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9530502" y="6488668"/>
            <a:ext cx="266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FF00"/>
                </a:solidFill>
              </a:rPr>
              <a:t>Cougo</a:t>
            </a:r>
            <a:r>
              <a:rPr lang="pt-BR" dirty="0">
                <a:solidFill>
                  <a:srgbClr val="FFFF00"/>
                </a:solidFill>
              </a:rPr>
              <a:t> (1997); Date (2003)</a:t>
            </a:r>
          </a:p>
        </p:txBody>
      </p:sp>
    </p:spTree>
    <p:extLst>
      <p:ext uri="{BB962C8B-B14F-4D97-AF65-F5344CB8AC3E}">
        <p14:creationId xmlns:p14="http://schemas.microsoft.com/office/powerpoint/2010/main" val="217500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4904"/>
          </a:xfrm>
        </p:spPr>
        <p:txBody>
          <a:bodyPr/>
          <a:lstStyle/>
          <a:p>
            <a:r>
              <a:rPr lang="pt-BR" b="1" dirty="0"/>
              <a:t>ENTIDADES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1819922"/>
            <a:ext cx="11029615" cy="5038078"/>
          </a:xfrm>
        </p:spPr>
        <p:txBody>
          <a:bodyPr>
            <a:normAutofit fontScale="92500" lnSpcReduction="10000"/>
          </a:bodyPr>
          <a:lstStyle/>
          <a:p>
            <a:r>
              <a:rPr lang="pt-BR" sz="2100" dirty="0"/>
              <a:t>São objetos sobre o qual necessitamos armazenar dados. Podem ser coisas tangíveis (elementos com existência própria), funções exercidas por elementos, eventos, ocorrências, interações ou especificações;</a:t>
            </a:r>
          </a:p>
          <a:p>
            <a:r>
              <a:rPr lang="pt-BR" sz="2100" dirty="0"/>
              <a:t>Existem 5 tipos de Entidade:</a:t>
            </a:r>
          </a:p>
          <a:p>
            <a:pPr lvl="1"/>
            <a:r>
              <a:rPr lang="pt-BR" sz="1900" b="1" dirty="0"/>
              <a:t>Essencial: </a:t>
            </a:r>
            <a:r>
              <a:rPr lang="pt-BR" sz="1900" dirty="0"/>
              <a:t>São as entidades necessárias para armazenar dados a seu respeito, são as entidades de negócio; CLIENTE e PRODUTO</a:t>
            </a:r>
          </a:p>
          <a:p>
            <a:pPr lvl="1"/>
            <a:r>
              <a:rPr lang="pt-BR" sz="1900" b="1" dirty="0" err="1"/>
              <a:t>Super-Entidade</a:t>
            </a:r>
            <a:r>
              <a:rPr lang="pt-BR" sz="1900" b="1" dirty="0"/>
              <a:t>:</a:t>
            </a:r>
            <a:r>
              <a:rPr lang="pt-BR" sz="1900" dirty="0"/>
              <a:t> São as entidades que armazenam diferentes classes de dados ou informações pertencentes ao mesmo objeto; CLIENTE (quando há PESSOA FÍSICA e JURÍDICA) </a:t>
            </a:r>
          </a:p>
          <a:p>
            <a:pPr lvl="1"/>
            <a:r>
              <a:rPr lang="pt-BR" sz="1900" b="1" dirty="0" err="1"/>
              <a:t>Sub-Entidade</a:t>
            </a:r>
            <a:r>
              <a:rPr lang="pt-BR" sz="1900" b="1" dirty="0"/>
              <a:t>:</a:t>
            </a:r>
            <a:r>
              <a:rPr lang="pt-BR" sz="1900" dirty="0"/>
              <a:t> </a:t>
            </a:r>
            <a:r>
              <a:rPr lang="pt-BR" sz="1900" dirty="0" err="1"/>
              <a:t>Sào</a:t>
            </a:r>
            <a:r>
              <a:rPr lang="pt-BR" sz="1900" dirty="0"/>
              <a:t> as entidades que armazenam uma classe de dados específica, pertencente a um determinado objeto. PESSOA FÍSICA e PESSOA JURÍDICA (quando pertence a um CLIENTE)</a:t>
            </a:r>
          </a:p>
          <a:p>
            <a:pPr lvl="1"/>
            <a:r>
              <a:rPr lang="pt-BR" sz="1900" b="1" dirty="0"/>
              <a:t>Associativa:</a:t>
            </a:r>
            <a:r>
              <a:rPr lang="pt-BR" sz="1900" dirty="0"/>
              <a:t> São entidades que surgem através de relacionamentos entre entidades com cardinalidades N (muitos) e que não possuem atributos que não pertencem a chave primária. VENDA (é uma entidade que surgem do relacionamento entre CLIENTE e PRODUTO)</a:t>
            </a:r>
          </a:p>
          <a:p>
            <a:pPr lvl="1"/>
            <a:r>
              <a:rPr lang="pt-BR" sz="1900" b="1" dirty="0"/>
              <a:t>Atributiva:</a:t>
            </a:r>
            <a:r>
              <a:rPr lang="pt-BR" sz="1900" dirty="0"/>
              <a:t> São entidade que surgem através de  relacionamento entre entidades com cardinalidades N (muitos) e que possuem atributos que não pertencem a chave primária. VENDA (quando esta tem atributos como data da venda)</a:t>
            </a:r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9530502" y="6488668"/>
            <a:ext cx="266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FF00"/>
                </a:solidFill>
              </a:rPr>
              <a:t>Cougo</a:t>
            </a:r>
            <a:r>
              <a:rPr lang="pt-BR" dirty="0">
                <a:solidFill>
                  <a:srgbClr val="FFFF00"/>
                </a:solidFill>
              </a:rPr>
              <a:t> (1997); Date (2003)</a:t>
            </a:r>
          </a:p>
        </p:txBody>
      </p:sp>
    </p:spTree>
    <p:extLst>
      <p:ext uri="{BB962C8B-B14F-4D97-AF65-F5344CB8AC3E}">
        <p14:creationId xmlns:p14="http://schemas.microsoft.com/office/powerpoint/2010/main" val="1761607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62660"/>
          </a:xfrm>
        </p:spPr>
        <p:txBody>
          <a:bodyPr/>
          <a:lstStyle/>
          <a:p>
            <a:r>
              <a:rPr lang="pt-BR" b="1" dirty="0"/>
              <a:t>ATRIBUTOS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1917578"/>
            <a:ext cx="11029615" cy="4940422"/>
          </a:xfrm>
        </p:spPr>
        <p:txBody>
          <a:bodyPr>
            <a:normAutofit/>
          </a:bodyPr>
          <a:lstStyle/>
          <a:p>
            <a:r>
              <a:rPr lang="pt-BR" b="1" dirty="0"/>
              <a:t>Atributo</a:t>
            </a:r>
            <a:r>
              <a:rPr lang="pt-BR" dirty="0"/>
              <a:t> é o dado com valor próprio que necessitamos de informações, pertence a uma entidade. O conjunto de atributo de uma entidade é chamado de </a:t>
            </a:r>
            <a:r>
              <a:rPr lang="pt-BR" dirty="0" err="1"/>
              <a:t>tupla</a:t>
            </a:r>
            <a:r>
              <a:rPr lang="pt-BR" dirty="0"/>
              <a:t>.</a:t>
            </a:r>
          </a:p>
          <a:p>
            <a:r>
              <a:rPr lang="pt-BR" dirty="0"/>
              <a:t>No modelo conceitual, um atributo em uma entidade possui:</a:t>
            </a:r>
          </a:p>
          <a:p>
            <a:pPr lvl="1"/>
            <a:r>
              <a:rPr lang="pt-BR" b="1" dirty="0"/>
              <a:t>cardinalidade</a:t>
            </a:r>
            <a:r>
              <a:rPr lang="pt-BR" dirty="0"/>
              <a:t> para definir sua obrigatoriedade (0 - opcional e 1 - obrigatório);</a:t>
            </a:r>
          </a:p>
          <a:p>
            <a:pPr lvl="1"/>
            <a:r>
              <a:rPr lang="pt-BR" b="1" dirty="0"/>
              <a:t>número de ocorrência</a:t>
            </a:r>
            <a:r>
              <a:rPr lang="pt-BR" dirty="0"/>
              <a:t> de valor (1 e N). </a:t>
            </a:r>
          </a:p>
          <a:p>
            <a:r>
              <a:rPr lang="pt-BR" dirty="0"/>
              <a:t>Numa entidade CLIENTE, poderemos ter:</a:t>
            </a:r>
          </a:p>
          <a:p>
            <a:pPr lvl="1"/>
            <a:r>
              <a:rPr lang="pt-BR" b="1" dirty="0"/>
              <a:t>&lt; 1 1 &gt; NOME</a:t>
            </a:r>
            <a:r>
              <a:rPr lang="pt-BR" dirty="0"/>
              <a:t> -  Este atributo tem obrigatoriedade de conteúdo quando for incluído e para cada cliente devemos ter apenas um nome;</a:t>
            </a:r>
          </a:p>
          <a:p>
            <a:pPr lvl="1"/>
            <a:r>
              <a:rPr lang="pt-BR" b="1" dirty="0"/>
              <a:t>&lt; 0 1 &gt; ENDERECO</a:t>
            </a:r>
            <a:r>
              <a:rPr lang="pt-BR" dirty="0"/>
              <a:t> – Este atributo não tem obrigatoriedade de conteúdo quando for incluído, o conteúdo poderá ser nulo. Más quando for incluído um conteúdo, poderá ter apenas um endereço por cliente;</a:t>
            </a:r>
          </a:p>
          <a:p>
            <a:pPr lvl="1"/>
            <a:r>
              <a:rPr lang="pt-BR" b="1" dirty="0"/>
              <a:t>&lt; 1 N &gt; TELEFONE</a:t>
            </a:r>
            <a:r>
              <a:rPr lang="pt-BR" dirty="0"/>
              <a:t> – Para cada cliente cadastrado, deverão ser cadastrados um ou mais telefones; </a:t>
            </a:r>
          </a:p>
          <a:p>
            <a:pPr lvl="1"/>
            <a:r>
              <a:rPr lang="pt-BR" b="1" dirty="0"/>
              <a:t>&lt; 0 N &gt; EMAIL </a:t>
            </a:r>
            <a:r>
              <a:rPr lang="pt-BR" dirty="0"/>
              <a:t>– Para cada cliente cadastrado, poderão ser cadastrados nenhum, um ou mais telefones;</a:t>
            </a:r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9530502" y="6488668"/>
            <a:ext cx="266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FF00"/>
                </a:solidFill>
              </a:rPr>
              <a:t>Cougo</a:t>
            </a:r>
            <a:r>
              <a:rPr lang="pt-BR" dirty="0">
                <a:solidFill>
                  <a:srgbClr val="FFFF00"/>
                </a:solidFill>
              </a:rPr>
              <a:t> (1997); Date (2003)</a:t>
            </a:r>
          </a:p>
        </p:txBody>
      </p:sp>
    </p:spTree>
    <p:extLst>
      <p:ext uri="{BB962C8B-B14F-4D97-AF65-F5344CB8AC3E}">
        <p14:creationId xmlns:p14="http://schemas.microsoft.com/office/powerpoint/2010/main" val="341211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36027"/>
          </a:xfrm>
        </p:spPr>
        <p:txBody>
          <a:bodyPr/>
          <a:lstStyle/>
          <a:p>
            <a:r>
              <a:rPr lang="pt-BR" b="1" dirty="0"/>
              <a:t>RELACIONAMENTO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1899822"/>
            <a:ext cx="11029615" cy="4705164"/>
          </a:xfrm>
        </p:spPr>
        <p:txBody>
          <a:bodyPr>
            <a:normAutofit/>
          </a:bodyPr>
          <a:lstStyle/>
          <a:p>
            <a:r>
              <a:rPr lang="pt-BR" sz="2400" b="1" dirty="0"/>
              <a:t>Relacionamento</a:t>
            </a:r>
            <a:r>
              <a:rPr lang="pt-BR" sz="2400" dirty="0"/>
              <a:t> é a associação entre duas Entidades. O Relacionamento possui cardinalidades que define a quantidade de ocorrências da associação das Entidades;</a:t>
            </a:r>
          </a:p>
          <a:p>
            <a:r>
              <a:rPr lang="pt-BR" sz="2400" dirty="0"/>
              <a:t>As cardinalidades de um relacionamento: </a:t>
            </a:r>
          </a:p>
          <a:p>
            <a:pPr lvl="1"/>
            <a:r>
              <a:rPr lang="pt-BR" sz="2000" dirty="0"/>
              <a:t>Opcional (0)</a:t>
            </a:r>
          </a:p>
          <a:p>
            <a:pPr lvl="1"/>
            <a:r>
              <a:rPr lang="pt-BR" sz="2000" dirty="0"/>
              <a:t>Obrigatório(1)</a:t>
            </a:r>
          </a:p>
          <a:p>
            <a:pPr lvl="1"/>
            <a:r>
              <a:rPr lang="pt-BR" sz="2000" dirty="0"/>
              <a:t>Muitos(N). </a:t>
            </a:r>
          </a:p>
          <a:p>
            <a:r>
              <a:rPr lang="pt-BR" sz="2400" dirty="0"/>
              <a:t>O </a:t>
            </a:r>
            <a:r>
              <a:rPr lang="pt-BR" sz="2400" dirty="0" err="1"/>
              <a:t>Auto-Relacionamento</a:t>
            </a:r>
            <a:r>
              <a:rPr lang="pt-BR" sz="2400" dirty="0"/>
              <a:t> acontece quando a entidade relaciona-se com ela mesma. Também possui cardinalidades.</a:t>
            </a:r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9530502" y="6488668"/>
            <a:ext cx="266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FF00"/>
                </a:solidFill>
              </a:rPr>
              <a:t>Cougo</a:t>
            </a:r>
            <a:r>
              <a:rPr lang="pt-BR" dirty="0">
                <a:solidFill>
                  <a:srgbClr val="FFFF00"/>
                </a:solidFill>
              </a:rPr>
              <a:t> (1997); Date (2003)</a:t>
            </a:r>
          </a:p>
        </p:txBody>
      </p:sp>
    </p:spTree>
    <p:extLst>
      <p:ext uri="{BB962C8B-B14F-4D97-AF65-F5344CB8AC3E}">
        <p14:creationId xmlns:p14="http://schemas.microsoft.com/office/powerpoint/2010/main" val="3657153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DBD4729-DBDF-40A6-9BA4-E4C97EF6D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125130-F4AB-465E-8AE2-E583FCAAB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BA65A2-0302-4468-ADA7-9EC3F9593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67FA36A-161E-4292-BDD5-3ADAB65DA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9597"/>
            <a:ext cx="12192000" cy="267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279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1921</Words>
  <Application>Microsoft Office PowerPoint</Application>
  <PresentationFormat>Widescreen</PresentationFormat>
  <Paragraphs>198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Gill Sans MT</vt:lpstr>
      <vt:lpstr>Times New Roman</vt:lpstr>
      <vt:lpstr>Wingdings 2</vt:lpstr>
      <vt:lpstr>Dividendo</vt:lpstr>
      <vt:lpstr>UNIDADE 2 MODELAGEM DE DADOS</vt:lpstr>
      <vt:lpstr>POR QUE MODELAR DADOS ?</vt:lpstr>
      <vt:lpstr>MODELO DE DADOS</vt:lpstr>
      <vt:lpstr>Modelos de Dados</vt:lpstr>
      <vt:lpstr>Entidades, Atributos e Relacionamentos</vt:lpstr>
      <vt:lpstr>ENTIDADES</vt:lpstr>
      <vt:lpstr>ATRIBUTOS</vt:lpstr>
      <vt:lpstr>RELACIONAMENTO</vt:lpstr>
      <vt:lpstr>Apresentação do PowerPoint</vt:lpstr>
      <vt:lpstr>Apresentação do PowerPoint</vt:lpstr>
      <vt:lpstr>Chaves Primárias</vt:lpstr>
      <vt:lpstr>Chaves Estrangeiras</vt:lpstr>
      <vt:lpstr>Domínios</vt:lpstr>
      <vt:lpstr>Normalização</vt:lpstr>
      <vt:lpstr>1ª Forma Normal</vt:lpstr>
      <vt:lpstr>2ª Forma Normal</vt:lpstr>
      <vt:lpstr>3ª Forma Normal</vt:lpstr>
      <vt:lpstr>Auto-Relacionamento</vt:lpstr>
      <vt:lpstr>Super-Entidades e Sub-Entidades</vt:lpstr>
      <vt:lpstr>Exercício - Normalização</vt:lpstr>
      <vt:lpstr>Solução – passo 1 – chaves candidatas</vt:lpstr>
      <vt:lpstr>Solução – passo 2 – aplicar normalização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UNIDADE 2 MODELAGEM DE DADOS</dc:title>
  <dc:creator>Marco Aurelio Butzke</dc:creator>
  <cp:lastModifiedBy>Marco Aurelio Butzke</cp:lastModifiedBy>
  <cp:revision>4</cp:revision>
  <dcterms:created xsi:type="dcterms:W3CDTF">2021-01-23T11:09:49Z</dcterms:created>
  <dcterms:modified xsi:type="dcterms:W3CDTF">2021-01-23T11:58:52Z</dcterms:modified>
</cp:coreProperties>
</file>