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44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4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5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59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661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16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74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43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01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32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58A9D39-4B80-4411-BAEB-9F0998CA913F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034B3B4-682B-4C89-8AA5-BC4B43BBC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90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8D508C-A317-451C-AB61-8A699E35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406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0200" y="2567226"/>
            <a:ext cx="8991600" cy="1723549"/>
          </a:xfrm>
        </p:spPr>
        <p:txBody>
          <a:bodyPr>
            <a:normAutofit/>
          </a:bodyPr>
          <a:lstStyle/>
          <a:p>
            <a:r>
              <a:rPr lang="pt-BR" sz="3100"/>
              <a:t>UNIDADE 3</a:t>
            </a:r>
            <a:br>
              <a:rPr lang="pt-BR" sz="3100"/>
            </a:br>
            <a:r>
              <a:rPr lang="pt-BR" sz="3100"/>
              <a:t>PROJETO DE </a:t>
            </a:r>
            <a:br>
              <a:rPr lang="pt-BR" sz="3100"/>
            </a:br>
            <a:r>
              <a:rPr lang="pt-BR" sz="3100"/>
              <a:t>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9219" y="5583044"/>
            <a:ext cx="3995955" cy="653164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1300" b="1">
                <a:solidFill>
                  <a:srgbClr val="FFFFFF"/>
                </a:solidFill>
              </a:rPr>
              <a:t>UNIDAVI - Curso de Sistemas de Informação</a:t>
            </a:r>
            <a:endParaRPr lang="pt-BR" sz="130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en-US" sz="1300" b="1">
                <a:solidFill>
                  <a:srgbClr val="FFFFFF"/>
                </a:solidFill>
              </a:rPr>
              <a:t>Banco de Dados I – Prof. Marco Aurélio Butzke</a:t>
            </a:r>
            <a:endParaRPr lang="pt-BR" sz="130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endParaRPr lang="pt-BR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72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pt-BR" sz="3000" b="1">
                <a:solidFill>
                  <a:srgbClr val="FFFFFF"/>
                </a:solidFill>
              </a:rPr>
              <a:t>PROJETO DE BANCO DE DADOS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5591694" y="400050"/>
            <a:ext cx="6371705" cy="605790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2000" b="1" dirty="0"/>
              <a:t>Comentários:</a:t>
            </a:r>
          </a:p>
          <a:p>
            <a:pPr>
              <a:lnSpc>
                <a:spcPct val="90000"/>
              </a:lnSpc>
            </a:pPr>
            <a:r>
              <a:rPr lang="pt-BR" sz="2000" dirty="0"/>
              <a:t>Para finalizar o processo de modelagem, aplicou-se a primeira forma normal em duas entidades: na entidade CLIENTE, a cardinalidade do atributo telefone é N, então aplicou-se o critério de criar uma nova entidade para que está possa registrar as diversas ocorrências deste atributo juntamente com a chave primária (Código do Cliente). Na entidade NOTA_FISCAL, os atributos QUANTIDADE e DESCONTO foram transferidos para a entidade NOTA_FISCAL_PRODUTO.</a:t>
            </a:r>
          </a:p>
          <a:p>
            <a:pPr>
              <a:lnSpc>
                <a:spcPct val="90000"/>
              </a:lnSpc>
            </a:pPr>
            <a:r>
              <a:rPr lang="pt-BR" sz="2000" dirty="0"/>
              <a:t>Aplicou-se na entidade NOTA_FISCAL a segunda forma normal, já o atributo RESPONSAVEL dependia exclusivamente do código da filial e não do número da nota fiscal. A terceira forma normal foi aplicada na entidade CLIENTE pois os atributos ESTADO e CIDADE dependiam do atributo CEP (que não era chave primária).</a:t>
            </a:r>
          </a:p>
          <a:p>
            <a:pPr>
              <a:lnSpc>
                <a:spcPct val="90000"/>
              </a:lnSpc>
            </a:pPr>
            <a:r>
              <a:rPr lang="pt-BR" sz="2000" dirty="0"/>
              <a:t>Na entidade VENDEDOR, utilizou-se a criação de um novo atributo VEN_CODIGO_SUPERIOR, mas também </a:t>
            </a:r>
            <a:r>
              <a:rPr lang="pt-BR" sz="2000" dirty="0" err="1"/>
              <a:t>poderia-se</a:t>
            </a:r>
            <a:r>
              <a:rPr lang="pt-BR" sz="2000" dirty="0"/>
              <a:t> utilizar uma nova entidade com dois relacionamentos para resolver o </a:t>
            </a:r>
            <a:r>
              <a:rPr lang="pt-BR" sz="2000" dirty="0" err="1"/>
              <a:t>Auto-Relacionamento</a:t>
            </a:r>
            <a:r>
              <a:rPr lang="pt-BR" sz="2000" dirty="0"/>
              <a:t>, pois neste formato há uma completa integridade dos dados.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211690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137AC38-9CA9-4CCE-9FCE-5D21C717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085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14588" y="50897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pt-BR" b="1">
                <a:solidFill>
                  <a:srgbClr val="262626"/>
                </a:solidFill>
              </a:rPr>
              <a:t>PROJETO DE BANCO DE DADOS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F2058F-D430-4F2D-9968-32EFF3E38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966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F74A6E-B865-4216-8DCC-44D0B5C33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26" y="1331266"/>
            <a:ext cx="4159568" cy="3878797"/>
          </a:xfrm>
          <a:prstGeom prst="rect">
            <a:avLst/>
          </a:prstGeom>
        </p:spPr>
      </p:pic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6400800" y="2057401"/>
            <a:ext cx="554355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FFFFFF"/>
                </a:solidFill>
              </a:rPr>
              <a:t>Tem como objetivo gerar um conjunto de esquemas de relações que nos permita armazenar informações sem redundância desnecessária e, ainda, nos permita recuperar informações facilmente. A partir de uma situação real, aplicam-se as técnicas de modelagem de dados, onde o resultado é implementado em um Banco de Dados.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FFFFFF"/>
                </a:solidFill>
              </a:rPr>
              <a:t>Como Resultado do Projeto de Banco de Dados: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solidFill>
                  <a:srgbClr val="FFFFFF"/>
                </a:solidFill>
              </a:rPr>
              <a:t>Dicionário de Dados;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solidFill>
                  <a:srgbClr val="FFFFFF"/>
                </a:solidFill>
              </a:rPr>
              <a:t>Diagrama Entidade-Relacionamento;</a:t>
            </a:r>
          </a:p>
        </p:txBody>
      </p:sp>
    </p:spTree>
    <p:extLst>
      <p:ext uri="{BB962C8B-B14F-4D97-AF65-F5344CB8AC3E}">
        <p14:creationId xmlns:p14="http://schemas.microsoft.com/office/powerpoint/2010/main" val="10521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pt-BR" sz="3000" b="1">
                <a:solidFill>
                  <a:srgbClr val="FFFFFF"/>
                </a:solidFill>
              </a:rPr>
              <a:t>PROJETO DE BANCO DE DADOS</a:t>
            </a:r>
          </a:p>
        </p:txBody>
      </p:sp>
      <p:sp>
        <p:nvSpPr>
          <p:cNvPr id="24" name="Espaço Reservado para Conteúdo 10"/>
          <p:cNvSpPr>
            <a:spLocks noGrp="1"/>
          </p:cNvSpPr>
          <p:nvPr>
            <p:ph idx="1"/>
          </p:nvPr>
        </p:nvSpPr>
        <p:spPr>
          <a:xfrm>
            <a:off x="5591694" y="161925"/>
            <a:ext cx="6238355" cy="633412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1600" b="1" dirty="0"/>
              <a:t>Para implementar em um Banco de Dados a solução de um Problema Real, aplicamos três tipos de modelo (Conceitual, Lógico e Físico):</a:t>
            </a:r>
          </a:p>
          <a:p>
            <a:pPr>
              <a:lnSpc>
                <a:spcPct val="90000"/>
              </a:lnSpc>
            </a:pPr>
            <a:r>
              <a:rPr lang="pt-BR" sz="1600" b="1" dirty="0"/>
              <a:t>Modelo Conceitual: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Identificar as entidades, bem como classificá-las;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Identificar os atributos de cada entidade, informando sua cardinalidade e o número de ocorrências;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Identificar todos os relacionamentos, bem como suas cardinalidade para cada entidade. </a:t>
            </a:r>
          </a:p>
          <a:p>
            <a:pPr>
              <a:lnSpc>
                <a:spcPct val="90000"/>
              </a:lnSpc>
            </a:pPr>
            <a:r>
              <a:rPr lang="pt-BR" sz="1600" b="1" dirty="0"/>
              <a:t>Modelo Lógico: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Identificar atributos que servirão de chaves candidatas a chaves primárias em cada uma das entidades;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Transformar os relacionamentos N:N, muitos para muitos em entidades associativas. </a:t>
            </a:r>
          </a:p>
          <a:p>
            <a:pPr>
              <a:lnSpc>
                <a:spcPct val="90000"/>
              </a:lnSpc>
            </a:pPr>
            <a:r>
              <a:rPr lang="pt-BR" sz="1600" b="1" dirty="0"/>
              <a:t>Modelo Físico: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Aplicar a Normalização em todas as entidades;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Considerar todas as Chaves Estrangeiras;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Homologar as Chaves Primárias das Entidades;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Resolver os </a:t>
            </a:r>
            <a:r>
              <a:rPr lang="pt-BR" dirty="0" err="1"/>
              <a:t>Auto-Relacionamentos</a:t>
            </a:r>
            <a:r>
              <a:rPr lang="pt-BR" dirty="0"/>
              <a:t>  e </a:t>
            </a:r>
            <a:r>
              <a:rPr lang="pt-BR" dirty="0" err="1"/>
              <a:t>Sub-Entidades</a:t>
            </a:r>
            <a:r>
              <a:rPr lang="pt-BR" dirty="0"/>
              <a:t> existentes.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1063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pt-BR" sz="3000" b="1">
                <a:solidFill>
                  <a:srgbClr val="FFFFFF"/>
                </a:solidFill>
              </a:rPr>
              <a:t>PROJETO DE BANCO DE DADOS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5591694" y="342900"/>
            <a:ext cx="6314555" cy="6210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000" b="1" dirty="0"/>
              <a:t>Aplicando em uma Situação Real</a:t>
            </a:r>
          </a:p>
          <a:p>
            <a:pPr>
              <a:lnSpc>
                <a:spcPct val="90000"/>
              </a:lnSpc>
            </a:pPr>
            <a:r>
              <a:rPr lang="pt-BR" sz="2000" b="1" dirty="0"/>
              <a:t>Situação Real – Caso Loja</a:t>
            </a:r>
          </a:p>
          <a:p>
            <a:pPr>
              <a:lnSpc>
                <a:spcPct val="90000"/>
              </a:lnSpc>
            </a:pPr>
            <a:r>
              <a:rPr lang="pt-BR" sz="2000" dirty="0"/>
              <a:t>Uma loja vende produtos para clientes, registrando cada venda através de nota fiscal. Para cada cliente devem ser fornecidos o Nome, Endereço, CEP, Cidade, Estado, Telefone(s). O produto possui descrição, valor unitário de Venda e quantidade em estoque. A nota fiscal deve conter o número sequencial, data, valor total, filial e responsável. Para cada nota fiscal também devem ser armazenados a quantidade vendida de cada produto. Cada produto pode ter um desconto diferenciado para cada nota fiscal. Será necessário armazenar dados sobre a comissão de venda de cada vendedor. Um vendedor deve estar subordinado a outro vendedor (que é supervisor de vendas, mas também pode vender e receber comissão).</a:t>
            </a:r>
          </a:p>
        </p:txBody>
      </p:sp>
    </p:spTree>
    <p:extLst>
      <p:ext uri="{BB962C8B-B14F-4D97-AF65-F5344CB8AC3E}">
        <p14:creationId xmlns:p14="http://schemas.microsoft.com/office/powerpoint/2010/main" val="17258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167378" cy="540258"/>
          </a:xfrm>
        </p:spPr>
        <p:txBody>
          <a:bodyPr>
            <a:normAutofit fontScale="90000"/>
          </a:bodyPr>
          <a:lstStyle/>
          <a:p>
            <a:pPr lvl="1" rtl="0">
              <a:spcBef>
                <a:spcPct val="0"/>
              </a:spcBef>
            </a:pPr>
            <a:r>
              <a:rPr lang="pt-BR" b="1"/>
              <a:t>PROJETO DE BANCO DE DADOS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804672" y="1609344"/>
            <a:ext cx="4167378" cy="409956"/>
          </a:xfrm>
        </p:spPr>
        <p:txBody>
          <a:bodyPr>
            <a:normAutofit/>
          </a:bodyPr>
          <a:lstStyle/>
          <a:p>
            <a:r>
              <a:rPr lang="pt-BR" dirty="0"/>
              <a:t>Resultado do Modelo Conceitual:</a:t>
            </a:r>
          </a:p>
          <a:p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40" y="2123693"/>
            <a:ext cx="10750009" cy="40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6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pt-BR" sz="3000" b="1">
                <a:solidFill>
                  <a:srgbClr val="FFFFFF"/>
                </a:solidFill>
              </a:rPr>
              <a:t>PROJETO DE BANCO DE DADOS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pt-BR" sz="2000" b="1" dirty="0"/>
              <a:t>Comentários</a:t>
            </a:r>
          </a:p>
          <a:p>
            <a:r>
              <a:rPr lang="pt-BR" sz="2000" dirty="0"/>
              <a:t>Notamos no resultado deste modelo, há atributos com números de ocorrência N, estes atributos no final do modelo não permanecerão na entidade que estão atualmente, depois de aplicada a primeira forma normal. Temos um Relacionamento N:N (muitos para muitos) entre as entidades NOTA FISCAL e PRODUTO. Ainda temos um </a:t>
            </a:r>
            <a:r>
              <a:rPr lang="pt-BR" sz="2000" dirty="0" err="1"/>
              <a:t>Auto-Relacionamento</a:t>
            </a:r>
            <a:r>
              <a:rPr lang="pt-BR" sz="2000" dirty="0"/>
              <a:t> na entidade VENDEDOR.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36174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300728" cy="521208"/>
          </a:xfrm>
        </p:spPr>
        <p:txBody>
          <a:bodyPr>
            <a:normAutofit fontScale="90000"/>
          </a:bodyPr>
          <a:lstStyle/>
          <a:p>
            <a:pPr lvl="1" rtl="0">
              <a:spcBef>
                <a:spcPct val="0"/>
              </a:spcBef>
            </a:pPr>
            <a:r>
              <a:rPr lang="pt-BR" b="1"/>
              <a:t>PROJETO DE BANCO DE DADOS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804672" y="1656969"/>
            <a:ext cx="4300728" cy="438531"/>
          </a:xfrm>
        </p:spPr>
        <p:txBody>
          <a:bodyPr>
            <a:normAutofit/>
          </a:bodyPr>
          <a:lstStyle/>
          <a:p>
            <a:r>
              <a:rPr lang="pt-BR" dirty="0"/>
              <a:t>Resultado do Modelo Lógico:</a:t>
            </a:r>
          </a:p>
          <a:p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16" y="2274177"/>
            <a:ext cx="10607134" cy="42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0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pt-BR" sz="3000" b="1">
                <a:solidFill>
                  <a:srgbClr val="FFFFFF"/>
                </a:solidFill>
              </a:rPr>
              <a:t>PROJETO DE BANCO DE DADOS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5591694" y="380999"/>
            <a:ext cx="6276455" cy="60102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000" b="1" dirty="0"/>
              <a:t>Comentários:</a:t>
            </a:r>
          </a:p>
          <a:p>
            <a:pPr>
              <a:lnSpc>
                <a:spcPct val="90000"/>
              </a:lnSpc>
            </a:pPr>
            <a:r>
              <a:rPr lang="pt-BR" sz="2000" dirty="0"/>
              <a:t>Após identificar uma chave primária para cada entidade, verifica-se que na NOTA FISCAL houve dois atributos para formar a chave primária que neste caso pode ser chamada de chave primária composta. Nas entidades CLIENTE, PRODUTO e VENDEDOR foram criados novos atributos para servirem de chave primária, já que nenhum dos que os já existentes não obedeciam as condições de obrigatoriedade, estável e único.</a:t>
            </a:r>
          </a:p>
          <a:p>
            <a:pPr>
              <a:lnSpc>
                <a:spcPct val="90000"/>
              </a:lnSpc>
            </a:pPr>
            <a:r>
              <a:rPr lang="pt-BR" sz="2000" dirty="0"/>
              <a:t>Foi criada uma nova entidade NOTA_FISCAL_PRODUTO, que surgiu do relacionamento N:N entre as entidades NOTA_FISCAL e PRODUTO. Esta nova entidade passou a relacionar-se de forma inversa do relacionamento existente no modelo conceitual. A entidade NOTA_FISCAL_PRODUTO é chamada de Entidade Associativa, pois os seus atributos são chaves estrangeiras de outras entidades.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47986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9396" y="329431"/>
            <a:ext cx="11149203" cy="635261"/>
          </a:xfrm>
        </p:spPr>
        <p:txBody>
          <a:bodyPr>
            <a:normAutofit fontScale="90000"/>
          </a:bodyPr>
          <a:lstStyle/>
          <a:p>
            <a:pPr lvl="1" rtl="0">
              <a:spcBef>
                <a:spcPct val="0"/>
              </a:spcBef>
            </a:pPr>
            <a:r>
              <a:rPr lang="pt-BR" b="1" dirty="0"/>
              <a:t>PROJETO DE BANCO DE DADOS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509397" y="998660"/>
            <a:ext cx="3066937" cy="524256"/>
          </a:xfrm>
        </p:spPr>
        <p:txBody>
          <a:bodyPr>
            <a:normAutofit/>
          </a:bodyPr>
          <a:lstStyle/>
          <a:p>
            <a:r>
              <a:rPr lang="pt-BR" dirty="0"/>
              <a:t>Resultado do Modelo Físico:</a:t>
            </a:r>
          </a:p>
          <a:p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01" y="1477983"/>
            <a:ext cx="10062323" cy="50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15130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811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Pacote</vt:lpstr>
      <vt:lpstr>UNIDADE 3 PROJETO DE  BANCO DE DADOS</vt:lpstr>
      <vt:lpstr>PROJETO DE BANCO DE DADOS</vt:lpstr>
      <vt:lpstr>PROJETO DE BANCO DE DADOS</vt:lpstr>
      <vt:lpstr>PROJETO DE BANCO DE DADOS</vt:lpstr>
      <vt:lpstr>PROJETO DE BANCO DE DADOS</vt:lpstr>
      <vt:lpstr>PROJETO DE BANCO DE DADOS</vt:lpstr>
      <vt:lpstr>PROJETO DE BANCO DE DADOS</vt:lpstr>
      <vt:lpstr>PROJETO DE BANCO DE DADOS</vt:lpstr>
      <vt:lpstr>PROJETO DE BANCO DE DADOS</vt:lpstr>
      <vt:lpstr>PROJETO DE BANCO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3 PROJETO DE  BANCO DE DADOS</dc:title>
  <dc:creator>Marco Aurelio Butzke</dc:creator>
  <cp:lastModifiedBy>Marco Aurelio Butzke</cp:lastModifiedBy>
  <cp:revision>1</cp:revision>
  <dcterms:created xsi:type="dcterms:W3CDTF">2021-01-23T12:11:34Z</dcterms:created>
  <dcterms:modified xsi:type="dcterms:W3CDTF">2021-01-23T12:14:36Z</dcterms:modified>
</cp:coreProperties>
</file>