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FCE9AF-E769-4AB7-A335-1DADF28A91F8}">
  <a:tblStyle styleId="{5BFCE9AF-E769-4AB7-A335-1DADF28A91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38B1C37-5F44-4BC7-91A6-9AE20B454D1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2f037850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2f037850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2f037850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2f037850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2f037850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2f037850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f037850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2f037850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f037850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2f037850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2f037850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2f037850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f037850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2f037850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2f037850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2f037850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2f037850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2f037850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978149" y="3071225"/>
            <a:ext cx="7187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9D9D9"/>
                </a:solidFill>
              </a:rPr>
              <a:t>Опис бізнес-потреб майбутнього програмного продукту 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78150" y="3580950"/>
            <a:ext cx="3240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УІ-191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Ігнатюк Андрій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Фаюк Костянтин 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Кисельов Даніїл</a:t>
            </a:r>
            <a:endParaRPr sz="17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38" y="368875"/>
            <a:ext cx="2625516" cy="262551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3702250" y="742788"/>
            <a:ext cx="359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Державний університет “Одеська політехніка”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188850" y="1358388"/>
            <a:ext cx="2625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Інститут комп’ютерних систем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Кафедра інформаційних систем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 rot="490">
            <a:off x="1412707" y="1410716"/>
            <a:ext cx="6318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5000"/>
              <a:t>Дякуємо </a:t>
            </a:r>
            <a:r>
              <a:rPr b="1" lang="ru" sz="5000"/>
              <a:t>з</a:t>
            </a:r>
            <a:r>
              <a:rPr b="1" lang="ru" sz="5000"/>
              <a:t>а увагу!</a:t>
            </a:r>
            <a:endParaRPr b="1"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392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Матеріальні потреби споживача</a:t>
            </a:r>
            <a:endParaRPr b="1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75" y="1000350"/>
            <a:ext cx="5250262" cy="36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73"/>
            <a:ext cx="9144001" cy="511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type="title"/>
          </p:nvPr>
        </p:nvSpPr>
        <p:spPr>
          <a:xfrm>
            <a:off x="4158100" y="4587050"/>
            <a:ext cx="5159100" cy="1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1700"/>
              <a:t>Деталізація матеріальної потреби користувача</a:t>
            </a:r>
            <a:endParaRPr b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333000"/>
            <a:ext cx="85206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300"/>
              <a:t>Інформаційна потреба як віртуальна проблема споживача</a:t>
            </a:r>
            <a:endParaRPr b="1" sz="2300"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952500" y="1029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{5BFCE9AF-E769-4AB7-A335-1DADF28A91F8}</a:tableStyleId>
              </a:tblPr>
              <a:tblGrid>
                <a:gridCol w="3619500"/>
                <a:gridCol w="3619500"/>
              </a:tblGrid>
              <a:tr h="545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Загальний опис проблеми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8000" marB="91425" marR="91425" marL="900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Метричні показники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незадоволеності споживача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Байдужість до вивчення історії власного університету з існуючих джерел.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34000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Низький рівень зацікавленості до вивчення історії університету.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16000" marB="63500" marR="63500" marL="2808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16"/>
          <p:cNvSpPr txBox="1"/>
          <p:nvPr/>
        </p:nvSpPr>
        <p:spPr>
          <a:xfrm>
            <a:off x="805400" y="2896625"/>
            <a:ext cx="6132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Рівень зацікавленості: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IL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(IL - Interest Level) - можна визначити як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IL = TI / 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Де: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TI (TI - Total Interested)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- загальна кількість зацікавлених у вивченні історії університету людей.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T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- загальна кількість людей, пов’язаних з університетом.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highlight>
                  <a:schemeClr val="lt1"/>
                </a:highlight>
              </a:rPr>
              <a:t>Ш</a:t>
            </a:r>
            <a:r>
              <a:rPr b="1" lang="ru" sz="2700">
                <a:highlight>
                  <a:schemeClr val="lt1"/>
                </a:highlight>
              </a:rPr>
              <a:t>тучне вилучення окремих властивостей життєдіяльності об'єкта</a:t>
            </a:r>
            <a:endParaRPr sz="2700">
              <a:highlight>
                <a:schemeClr val="lt1"/>
              </a:highlight>
            </a:endParaRPr>
          </a:p>
        </p:txBody>
      </p:sp>
      <p:graphicFrame>
        <p:nvGraphicFramePr>
          <p:cNvPr id="114" name="Google Shape;114;p17"/>
          <p:cNvGraphicFramePr/>
          <p:nvPr/>
        </p:nvGraphicFramePr>
        <p:xfrm>
          <a:off x="402325" y="172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{B38B1C37-5F44-4BC7-91A6-9AE20B454D12}</a:tableStyleId>
              </a:tblPr>
              <a:tblGrid>
                <a:gridCol w="370375"/>
                <a:gridCol w="2090800"/>
                <a:gridCol w="2676250"/>
                <a:gridCol w="3201925"/>
              </a:tblGrid>
              <a:tr h="107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№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36800" marB="63500" marR="63500" marL="635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Вилучена гілка / опис причини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368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Опис проблеми як результат негативного впливу на інші гілки заданої видаленої гілки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368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Віртуальний замінник віддаленої гілки як апаратно-програмний засіб розв'язання проблеми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36800" marB="63500" marR="63500" marL="63500"/>
                </a:tc>
              </a:tr>
              <a:tr h="107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36800" marB="63500" marR="63500" marL="635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Гілка “Як приходить”.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Процес пізнання не буде можливим без причини, інтересу.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368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Неможливо 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проводити пізнання без причини.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368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Інтерактивний додаток з гарним інтерфейсом та ігровими можливостями для зацікавлення у процесі пізнання.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368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21525" y="300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Пророблений аналіз існуючих програмних продуктів</a:t>
            </a:r>
            <a:endParaRPr b="1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687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000000"/>
                </a:solidFill>
              </a:rPr>
              <a:t>Враховуючи дуже вузьку предметну область та невеликий обсяг потенційної цільової аудиторії, POLAR є унікальним додатком. 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00">
                <a:solidFill>
                  <a:srgbClr val="000000"/>
                </a:solidFill>
              </a:rPr>
              <a:t>Саме через це, потенційні конкуренти </a:t>
            </a:r>
            <a:r>
              <a:rPr b="1" lang="ru" sz="2500">
                <a:solidFill>
                  <a:srgbClr val="000000"/>
                </a:solidFill>
              </a:rPr>
              <a:t>відсутні</a:t>
            </a:r>
            <a:r>
              <a:rPr lang="ru" sz="2500">
                <a:solidFill>
                  <a:srgbClr val="000000"/>
                </a:solidFill>
              </a:rPr>
              <a:t>.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Мета створення програмного продукту</a:t>
            </a:r>
            <a:endParaRPr b="1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74375"/>
            <a:ext cx="85206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500"/>
              <a:t>Надання студентам та викладачам </a:t>
            </a:r>
            <a:r>
              <a:rPr lang="ru" sz="4500"/>
              <a:t>можливості </a:t>
            </a:r>
            <a:r>
              <a:rPr b="1" lang="ru" sz="4500"/>
              <a:t>вивчати історію університету</a:t>
            </a:r>
            <a:r>
              <a:rPr lang="ru" sz="4500"/>
              <a:t> в ігровій формі.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500"/>
              <a:t>Зробити пошук інформації про університет </a:t>
            </a:r>
            <a:r>
              <a:rPr b="1" lang="ru" sz="4500"/>
              <a:t>простішим</a:t>
            </a:r>
            <a:r>
              <a:rPr lang="ru" sz="4500"/>
              <a:t> і </a:t>
            </a:r>
            <a:r>
              <a:rPr b="1" lang="ru" sz="4500"/>
              <a:t>цікавішим.</a:t>
            </a:r>
            <a:endParaRPr b="1"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Назва та логотип</a:t>
            </a:r>
            <a:endParaRPr b="1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3" y="1139088"/>
            <a:ext cx="2865325" cy="2865325"/>
          </a:xfrm>
          <a:prstGeom prst="rect">
            <a:avLst/>
          </a:prstGeom>
          <a:noFill/>
          <a:ln>
            <a:noFill/>
          </a:ln>
          <a:effectLst>
            <a:outerShdw blurRad="585788" rotWithShape="0" algn="bl" dir="5580000" dist="66675">
              <a:srgbClr val="000000">
                <a:alpha val="50000"/>
              </a:srgbClr>
            </a:outerShdw>
          </a:effectLst>
        </p:spPr>
      </p:pic>
      <p:sp>
        <p:nvSpPr>
          <p:cNvPr id="133" name="Google Shape;133;p20"/>
          <p:cNvSpPr txBox="1"/>
          <p:nvPr/>
        </p:nvSpPr>
        <p:spPr>
          <a:xfrm>
            <a:off x="4350300" y="1139100"/>
            <a:ext cx="3151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500">
                <a:latin typeface="Montserrat"/>
                <a:ea typeface="Montserrat"/>
                <a:cs typeface="Montserrat"/>
                <a:sym typeface="Montserrat"/>
              </a:rPr>
              <a:t>Pol</a:t>
            </a:r>
            <a:r>
              <a:rPr lang="ru" sz="45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ytech</a:t>
            </a:r>
            <a:endParaRPr sz="45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4350300" y="2190975"/>
            <a:ext cx="3964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50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ru" sz="45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ugmented</a:t>
            </a:r>
            <a:endParaRPr sz="45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350300" y="3242850"/>
            <a:ext cx="3578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500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ru" sz="45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eality</a:t>
            </a:r>
            <a:endParaRPr sz="45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Аналіз командної роботи</a:t>
            </a:r>
            <a:endParaRPr b="1"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952500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{5BFCE9AF-E769-4AB7-A335-1DADF28A91F8}</a:tableStyleId>
              </a:tblPr>
              <a:tblGrid>
                <a:gridCol w="378825"/>
                <a:gridCol w="3583500"/>
                <a:gridCol w="2014650"/>
                <a:gridCol w="921475"/>
              </a:tblGrid>
              <a:tr h="28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№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Пункт бізнес-вимог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ПІБ учасника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Матеріальна потреба споживача. Рівень піраміди потреб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Ігнатюк А.Г.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Кисельов Д.С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Фаюк К.С.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Деталізація матеріальної потреби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Ігнатюк А.Г.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Кисельов Д.С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Фаюк К.С.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Інформаційна потреба як віртуальна проблема споживача.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Ігнатюк А.Г.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Кисельов Д.С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Фаюк К.С.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Проблемний</a:t>
                      </a: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аналіз існуючих програмних продуктів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Ігнатюк А.Г.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Кисельов Д.С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Фаюк К.С.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Мета створення програмного продукту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Ігнатюк А.Г.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Кисельов Д.С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Фаюк К.С.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3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Назва та дизайн програмного продукту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Ігнатюк А.Г.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Кисельов Д.С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Фаюк К.С.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54000" marL="540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