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Spectral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4BDDC3-4459-48F5-93A9-0A6A219B2FB2}">
  <a:tblStyle styleId="{494BDDC3-4459-48F5-93A9-0A6A219B2F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italic.fntdata"/><Relationship Id="rId30" Type="http://schemas.openxmlformats.org/officeDocument/2006/relationships/font" Target="fonts/Spectral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pectra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fbaf77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fbaf7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fbaf773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fbaf773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fbaf773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fbaf773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fbaf773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fbaf773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fbaf77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fbaf77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2fbaf773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2fbaf773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2fbaf773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2fbaf773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fbaf773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fbaf773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2fbaf773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2fbaf773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fbaf773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2fbaf773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fbaf773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fbaf773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fbaf773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fbaf773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fbaf773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fbaf773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fbaf773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fbaf773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fbaf773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fbaf773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fbaf773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2fbaf773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fbaf773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fbaf773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2fbaf773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2fbaf773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78149" y="3071225"/>
            <a:ext cx="718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Визначення вимог користувача до програмного продукту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78150" y="3580950"/>
            <a:ext cx="3240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УІ-191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Ігнатюк Андрій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Фаюк Костянтин 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Кисельов Даніїл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38" y="368875"/>
            <a:ext cx="2625516" cy="262551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702250" y="742788"/>
            <a:ext cx="35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Державний університет “Одеська політехніка”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188850" y="1358388"/>
            <a:ext cx="262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Інститут комп’ютерних систем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Кафедра інформаційних систем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000000"/>
                </a:solidFill>
              </a:rPr>
              <a:t>4</a:t>
            </a:r>
            <a:r>
              <a:rPr b="1" lang="ru" sz="1250">
                <a:solidFill>
                  <a:srgbClr val="000000"/>
                </a:solidFill>
              </a:rPr>
              <a:t>. Прецедент №4</a:t>
            </a:r>
            <a:endParaRPr b="1"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</a:rPr>
              <a:t>4.1 Назва прецеденту: “Відвідати сайт”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</a:rPr>
              <a:t>4.2 Передумови виконання прецеденту: Студент або викладач побачили/почули рекламу додатку та вирішили ознайомитися з ним.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</a:rPr>
              <a:t>4.3 Актори: Студент, викладач.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</a:rPr>
              <a:t>4.4 Гарантії успіху: 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ru" sz="1250">
                <a:solidFill>
                  <a:srgbClr val="000000"/>
                </a:solidFill>
              </a:rPr>
              <a:t>успішне завантаження сайту;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ru" sz="1250">
                <a:solidFill>
                  <a:srgbClr val="000000"/>
                </a:solidFill>
              </a:rPr>
              <a:t>ознайомлення з інформацією про додаток;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ru" sz="1250">
                <a:solidFill>
                  <a:srgbClr val="000000"/>
                </a:solidFill>
              </a:rPr>
              <a:t>можливість завантажити додаток через сайт;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</a:rPr>
              <a:t>4.5 Основний успішний сценарій: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AutoNum type="arabicParenR"/>
            </a:pPr>
            <a:r>
              <a:rPr lang="ru" sz="1250">
                <a:solidFill>
                  <a:srgbClr val="000000"/>
                </a:solidFill>
              </a:rPr>
              <a:t>Користувач бачить рекламу додатку;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AutoNum type="arabicParenR"/>
            </a:pPr>
            <a:r>
              <a:rPr lang="ru" sz="1250">
                <a:solidFill>
                  <a:srgbClr val="000000"/>
                </a:solidFill>
              </a:rPr>
              <a:t>Користувач переходить на сайт додатку;</a:t>
            </a:r>
            <a:endParaRPr sz="1250">
              <a:solidFill>
                <a:srgbClr val="000000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AutoNum type="arabicParenR"/>
            </a:pPr>
            <a:r>
              <a:rPr lang="ru" sz="1250">
                <a:solidFill>
                  <a:srgbClr val="000000"/>
                </a:solidFill>
              </a:rPr>
              <a:t>Користувач ознайомлюється з інформацією про додаток;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</a:rPr>
              <a:t>4.6 Альтернативні сценарії: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</a:rPr>
              <a:t>	2.1 Сайт додатку тимчасово недоступний: неможливість ознайомлення з додатком та його завантаження.</a:t>
            </a:r>
            <a:endParaRPr sz="12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61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</a:rPr>
              <a:t>5. Прецедент №5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5.1 Назва прецеденту: “Переглянути мапу”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5.2 Передумови виконання прецеденту: Пункти прецеденту “Зареєструватися” або “Авторизуватися”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5.3 Актори: Студент, викладач.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5.4 Гарантії успіху: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ru" sz="1700">
                <a:solidFill>
                  <a:srgbClr val="000000"/>
                </a:solidFill>
              </a:rPr>
              <a:t>успішний перегляд мапи гри;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ru" sz="1700">
                <a:solidFill>
                  <a:srgbClr val="000000"/>
                </a:solidFill>
              </a:rPr>
              <a:t>можливість дізнатися місцезнаходження наступної мітки.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5.5 Основний успішний сценарій: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ru" sz="1700">
                <a:solidFill>
                  <a:srgbClr val="000000"/>
                </a:solidFill>
              </a:rPr>
              <a:t>Користувач знаходиться у додатку;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ru" sz="1700">
                <a:solidFill>
                  <a:srgbClr val="000000"/>
                </a:solidFill>
              </a:rPr>
              <a:t>Користувач переглядає мапу;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91">
                <a:solidFill>
                  <a:srgbClr val="000000"/>
                </a:solidFill>
              </a:rPr>
              <a:t>6. Прецедент №6</a:t>
            </a:r>
            <a:endParaRPr b="1" sz="17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91">
                <a:solidFill>
                  <a:srgbClr val="000000"/>
                </a:solidFill>
              </a:rPr>
              <a:t>6.1 Назва прецеденту: “Отримати підказку”</a:t>
            </a:r>
            <a:endParaRPr sz="17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91">
                <a:solidFill>
                  <a:srgbClr val="000000"/>
                </a:solidFill>
              </a:rPr>
              <a:t>6.2 Передумови виконання прецеденту: Пункти прецеденту “Переглянути мапу”.</a:t>
            </a:r>
            <a:endParaRPr sz="17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91">
                <a:solidFill>
                  <a:srgbClr val="000000"/>
                </a:solidFill>
              </a:rPr>
              <a:t>6.3 Актори: Студент, викладач.</a:t>
            </a:r>
            <a:endParaRPr sz="17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91">
                <a:solidFill>
                  <a:srgbClr val="000000"/>
                </a:solidFill>
              </a:rPr>
              <a:t>6.4 Гарантії успіху: </a:t>
            </a:r>
            <a:endParaRPr sz="1791">
              <a:solidFill>
                <a:srgbClr val="000000"/>
              </a:solidFill>
            </a:endParaRPr>
          </a:p>
          <a:p>
            <a:pPr indent="-3423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2"/>
              <a:buChar char="-"/>
            </a:pPr>
            <a:r>
              <a:rPr lang="ru" sz="1791">
                <a:solidFill>
                  <a:srgbClr val="000000"/>
                </a:solidFill>
              </a:rPr>
              <a:t>отримання інформації про приблизне місцезнаходження наступної мітки;</a:t>
            </a:r>
            <a:endParaRPr sz="17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91">
                <a:solidFill>
                  <a:srgbClr val="000000"/>
                </a:solidFill>
              </a:rPr>
              <a:t>6.5 Основний успішний сценарій:</a:t>
            </a:r>
            <a:endParaRPr sz="1791">
              <a:solidFill>
                <a:srgbClr val="000000"/>
              </a:solidFill>
            </a:endParaRPr>
          </a:p>
          <a:p>
            <a:pPr indent="-3423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2"/>
              <a:buAutoNum type="arabicPeriod"/>
            </a:pPr>
            <a:r>
              <a:rPr lang="ru" sz="1791">
                <a:solidFill>
                  <a:srgbClr val="000000"/>
                </a:solidFill>
              </a:rPr>
              <a:t>Користувач продивляється мапу;</a:t>
            </a:r>
            <a:endParaRPr sz="1791">
              <a:solidFill>
                <a:srgbClr val="000000"/>
              </a:solidFill>
            </a:endParaRPr>
          </a:p>
          <a:p>
            <a:pPr indent="-3423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2"/>
              <a:buAutoNum type="arabicPeriod"/>
            </a:pPr>
            <a:r>
              <a:rPr lang="ru" sz="1791">
                <a:solidFill>
                  <a:srgbClr val="000000"/>
                </a:solidFill>
              </a:rPr>
              <a:t>Користувач отримує підказку;</a:t>
            </a:r>
            <a:endParaRPr sz="17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7. Прецедент №7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7.1 Назва прецеденту: “Сканувати мітку”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7.2 Передумови виконання прецеденту: Студент або викладач успішно знайшли сховану мітку.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7.3 Актори: Студент, викладач.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7.4 Гарантії успіху: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ru" sz="1500">
                <a:solidFill>
                  <a:srgbClr val="000000"/>
                </a:solidFill>
              </a:rPr>
              <a:t>можливість отримання інформації про історію місця, де знаходиться мітка;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7.5 Основний успішний сценарій: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Користувач знайшов мітку;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ru" sz="1500">
                <a:solidFill>
                  <a:srgbClr val="000000"/>
                </a:solidFill>
              </a:rPr>
              <a:t>Користувач сканує мітку;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7.6 Альтернативні сценарії: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	2.1 Помилка сканування мітки: повторна спроба сканування.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8. Прецедент №8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8.1 Назва прецеденту: “Прочитати історію”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8.2 Передумови виконання прецеденту: Пункти прецеденту “Сканувати мітку” або “Переглянути відвідані мітки”.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8.3 Актори: Студент, викладач.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8.4 Гарантії успіху: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ru" sz="1600">
                <a:solidFill>
                  <a:srgbClr val="000000"/>
                </a:solidFill>
              </a:rPr>
              <a:t>отримання інформації про історію місця, де знаходиться мітка;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8.5 Основний успішний сценарій: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>
                <a:solidFill>
                  <a:srgbClr val="000000"/>
                </a:solidFill>
              </a:rPr>
              <a:t>Користувач отримує інформацію в інтерактивному вигляді;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>
                <a:solidFill>
                  <a:srgbClr val="000000"/>
                </a:solidFill>
              </a:rPr>
              <a:t>Користувач ознайомлюється з інформацією;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" sz="1600">
                <a:solidFill>
                  <a:srgbClr val="000000"/>
                </a:solidFill>
              </a:rPr>
              <a:t>Користувач завершує процес перегляду історії.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</a:rPr>
              <a:t>9. Прецедент №9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</a:rPr>
              <a:t>9.1 Назва прецеденту: “Переглянути відвідані мітки”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</a:rPr>
              <a:t>9.2 Передумови виконання прецеденту: Користувач захотів повторно прочитати історію яка закріплена за міткою.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</a:rPr>
              <a:t>9.3 Актори: Студент, викладач.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</a:rPr>
              <a:t>9.4 Гарантії успіху: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ru" sz="1300">
                <a:solidFill>
                  <a:srgbClr val="000000"/>
                </a:solidFill>
              </a:rPr>
              <a:t>відображення відвіданих міток;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ru" sz="1300">
                <a:solidFill>
                  <a:srgbClr val="000000"/>
                </a:solidFill>
              </a:rPr>
              <a:t>можливість повторного перегляду історії.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</a:rPr>
              <a:t>9.5 Основний успішний сценарій: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ru" sz="1300">
                <a:solidFill>
                  <a:srgbClr val="000000"/>
                </a:solidFill>
              </a:rPr>
              <a:t>Користувач вибирає відповідний пункт у меню додатку;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ru" sz="1300">
                <a:solidFill>
                  <a:srgbClr val="000000"/>
                </a:solidFill>
              </a:rPr>
              <a:t>Користувач отримує список відвіданих міток;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ru" sz="1300">
                <a:solidFill>
                  <a:srgbClr val="000000"/>
                </a:solidFill>
              </a:rPr>
              <a:t>Користувач вибирає мітку та повторно читає історію.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</a:rPr>
              <a:t>9.6 Альтернативні сценарії: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</a:rPr>
              <a:t>	3.1 Користувач ще не відсканував жодної мітки: відображення пустого списку.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</a:rPr>
              <a:t>10. Прецедент №10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10.1 Назва прецеденту: “Переглянути рейтинг гравців”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10.2 Передумови виконання прецеденту: Користувач захотів порівняти свою успішність з успішністю інших користувачів.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10.3 Актори: Студент, викладач.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10.4 Гарантії успіху: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ru" sz="1700">
                <a:solidFill>
                  <a:srgbClr val="000000"/>
                </a:solidFill>
              </a:rPr>
              <a:t>відображення рейтингу гравців;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10.5 Основний успішний сценарій: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ru" sz="1700">
                <a:solidFill>
                  <a:srgbClr val="000000"/>
                </a:solidFill>
              </a:rPr>
              <a:t>Користувач вибирає відповідний пункт у меню додатку або на сайті;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ru" sz="1700">
                <a:solidFill>
                  <a:srgbClr val="000000"/>
                </a:solidFill>
              </a:rPr>
              <a:t>Користувач отримує рейтинг гравців.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Аналіз командної роботи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1122775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{494BDDC3-4459-48F5-93A9-0A6A219B2FB2}</a:tableStyleId>
              </a:tblPr>
              <a:tblGrid>
                <a:gridCol w="378825"/>
                <a:gridCol w="3583500"/>
                <a:gridCol w="2014650"/>
                <a:gridCol w="921475"/>
              </a:tblGrid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№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Завдання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ПІБ учасника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Створення User-Stroy споживача ПП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 діаграми прецедентів ПП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 сценаріїв прецедентів ПП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8000" marB="108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 rot="490">
            <a:off x="1412707" y="1410716"/>
            <a:ext cx="631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000"/>
              <a:t>Дякуємо за увагу!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Створення User Story споживача ПП</a:t>
            </a:r>
            <a:endParaRPr b="1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933425"/>
            <a:ext cx="85206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294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0"/>
              <a:buAutoNum type="arabicPeriod"/>
            </a:pPr>
            <a:r>
              <a:rPr lang="ru" sz="1790">
                <a:solidFill>
                  <a:srgbClr val="000000"/>
                </a:solidFill>
              </a:rPr>
              <a:t>Як користувач продукту, я хочу мати змогу вивчати історію власного університету.</a:t>
            </a:r>
            <a:endParaRPr sz="1790">
              <a:solidFill>
                <a:srgbClr val="000000"/>
              </a:solidFill>
            </a:endParaRPr>
          </a:p>
          <a:p>
            <a:pPr indent="-342294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0"/>
              <a:buAutoNum type="arabicPeriod"/>
            </a:pPr>
            <a:r>
              <a:rPr lang="ru" sz="1790">
                <a:solidFill>
                  <a:srgbClr val="000000"/>
                </a:solidFill>
              </a:rPr>
              <a:t>Як користувач продукту, я хочу мати змогу зареєструватися в системі для того, щоб отримувати останні новини гри.</a:t>
            </a:r>
            <a:endParaRPr sz="1790">
              <a:solidFill>
                <a:srgbClr val="000000"/>
              </a:solidFill>
            </a:endParaRPr>
          </a:p>
          <a:p>
            <a:pPr indent="-342294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0"/>
              <a:buAutoNum type="arabicPeriod"/>
            </a:pPr>
            <a:r>
              <a:rPr lang="ru" sz="1790">
                <a:solidFill>
                  <a:srgbClr val="000000"/>
                </a:solidFill>
              </a:rPr>
              <a:t>Як користувач продукту, я хочу мати змогу зареєструватись у системі для того, аби зберігати свій прогрес у грі.</a:t>
            </a:r>
            <a:endParaRPr sz="1790">
              <a:solidFill>
                <a:srgbClr val="000000"/>
              </a:solidFill>
            </a:endParaRPr>
          </a:p>
          <a:p>
            <a:pPr indent="-342294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0"/>
              <a:buAutoNum type="arabicPeriod"/>
            </a:pPr>
            <a:r>
              <a:rPr lang="ru" sz="1790">
                <a:solidFill>
                  <a:srgbClr val="000000"/>
                </a:solidFill>
              </a:rPr>
              <a:t>Як користувач продукту, я хочу мати змогу у будь-який момент відредагувати свої особисті дані в акаунті, аби виправити їх у разі помилкового заповнення.</a:t>
            </a:r>
            <a:endParaRPr sz="179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Створення User Story споживача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82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AutoNum type="arabicPeriod" startAt="5"/>
            </a:pPr>
            <a:r>
              <a:rPr lang="ru" sz="1750">
                <a:solidFill>
                  <a:srgbClr val="000000"/>
                </a:solidFill>
              </a:rPr>
              <a:t>Як користувач продукту, я хочу мати змогу зареєструватись у системі для того, аби зберігати свій прогрес у грі.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AutoNum type="arabicPeriod" startAt="5"/>
            </a:pPr>
            <a:r>
              <a:rPr lang="ru" sz="1750">
                <a:solidFill>
                  <a:srgbClr val="000000"/>
                </a:solidFill>
              </a:rPr>
              <a:t>Як користувач продукту, я хочу мати змогу у будь-який момент відредагувати свої особисті дані в акаунті, аби виправити їх у разі помилкового заповнення.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AutoNum type="arabicPeriod" startAt="5"/>
            </a:pPr>
            <a:r>
              <a:rPr lang="ru" sz="1750">
                <a:solidFill>
                  <a:srgbClr val="000000"/>
                </a:solidFill>
              </a:rPr>
              <a:t>Як користувач продукту, я хочу зберігати відвідані місця для того щоб мати можливість повторно прочитати їх історію.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AutoNum type="arabicPeriod" startAt="5"/>
            </a:pPr>
            <a:r>
              <a:rPr lang="ru" sz="1750">
                <a:solidFill>
                  <a:srgbClr val="000000"/>
                </a:solidFill>
              </a:rPr>
              <a:t>Як користувач продукту, я хочу переглядати мапу яку зручно та легко читати для того, щоб краще орієнтуватися під час гри.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Створення User Story споживача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34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 startAt="9"/>
            </a:pPr>
            <a:r>
              <a:rPr lang="ru" sz="1700">
                <a:solidFill>
                  <a:srgbClr val="000000"/>
                </a:solidFill>
              </a:rPr>
              <a:t>Як користувач продукту, я хочу отримувати підказки про місцезнаходження міток на карті.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 startAt="9"/>
            </a:pPr>
            <a:r>
              <a:rPr lang="ru" sz="1700">
                <a:solidFill>
                  <a:srgbClr val="000000"/>
                </a:solidFill>
              </a:rPr>
              <a:t>Як користувач продукту, я хочу мати змогу відвідати сайт гри для більш детального ознайомлення з грою.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 startAt="9"/>
            </a:pPr>
            <a:r>
              <a:rPr lang="ru" sz="1700">
                <a:solidFill>
                  <a:srgbClr val="000000"/>
                </a:solidFill>
              </a:rPr>
              <a:t>Як користувач продукту, я хочу мати змогу легко отримати доступ до додатку, завантаживши його через сайт або магазин додатків, аби зекономити свій час.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 startAt="9"/>
            </a:pPr>
            <a:r>
              <a:rPr lang="ru" sz="1700">
                <a:solidFill>
                  <a:srgbClr val="000000"/>
                </a:solidFill>
              </a:rPr>
              <a:t>Як користувач продукту, я хочу мати змогу відвідувати сховані місця університету, на які я б не звернув увагу без застосунку, щоб розширити свої знання про університет.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діаграми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98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Оскільки потенційною цільовою аудиторією застосунку є </a:t>
            </a:r>
            <a:r>
              <a:rPr b="1" lang="ru" sz="2400"/>
              <a:t>студенти та викладачі</a:t>
            </a:r>
            <a:r>
              <a:rPr lang="ru" sz="2400"/>
              <a:t>, то основний ектор, </a:t>
            </a:r>
            <a:r>
              <a:rPr b="1" lang="ru" sz="2400"/>
              <a:t>“користувач”</a:t>
            </a:r>
            <a:r>
              <a:rPr lang="ru" sz="2400"/>
              <a:t>,  є їх узагальненням.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/>
              <a:t>Усього в системі додатку можна виділити </a:t>
            </a:r>
            <a:r>
              <a:rPr b="1" lang="ru" sz="2400"/>
              <a:t>10</a:t>
            </a:r>
            <a:r>
              <a:rPr lang="ru" sz="2400"/>
              <a:t> основних </a:t>
            </a:r>
            <a:r>
              <a:rPr lang="ru" sz="2400"/>
              <a:t>прецедентів</a:t>
            </a:r>
            <a:r>
              <a:rPr lang="ru" sz="2400"/>
              <a:t>, які знайшли своє відображення на діаграмі.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91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діаграми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413" y="799500"/>
            <a:ext cx="5777175" cy="40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017800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ru" sz="1310">
                <a:solidFill>
                  <a:srgbClr val="000000"/>
                </a:solidFill>
              </a:rPr>
              <a:t>1. Прецедент №1</a:t>
            </a:r>
            <a:endParaRPr b="1"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1.1 Назва прецеденту: “Завантажити додаток”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1.2 Передумови виконання прецеденту: Зацікавлений в історії університету студент або викладач зайшов на сайт додатку.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1.3 Актори: Студент, викладач.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1.4 Гарантії успіху: 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Char char="-"/>
            </a:pPr>
            <a:r>
              <a:rPr lang="ru" sz="1310">
                <a:solidFill>
                  <a:srgbClr val="000000"/>
                </a:solidFill>
              </a:rPr>
              <a:t>працездатний додаток;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Char char="-"/>
            </a:pPr>
            <a:r>
              <a:rPr lang="ru" sz="1310">
                <a:solidFill>
                  <a:srgbClr val="000000"/>
                </a:solidFill>
              </a:rPr>
              <a:t>можливість вивчати історію університету;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Char char="-"/>
            </a:pPr>
            <a:r>
              <a:rPr lang="ru" sz="1310">
                <a:solidFill>
                  <a:srgbClr val="000000"/>
                </a:solidFill>
              </a:rPr>
              <a:t>можливість відкривати для себе сховані місця університету.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Char char="-"/>
            </a:pPr>
            <a:r>
              <a:rPr lang="ru" sz="1310">
                <a:solidFill>
                  <a:srgbClr val="000000"/>
                </a:solidFill>
              </a:rPr>
              <a:t>можливість змагатись з іншими користувачами.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1.5 Основний успішний сценарій: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arenR"/>
            </a:pPr>
            <a:r>
              <a:rPr lang="ru" sz="1310">
                <a:solidFill>
                  <a:srgbClr val="000000"/>
                </a:solidFill>
              </a:rPr>
              <a:t>Користувач переходить на сайт додатку;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arenR"/>
            </a:pPr>
            <a:r>
              <a:rPr lang="ru" sz="1310">
                <a:solidFill>
                  <a:srgbClr val="000000"/>
                </a:solidFill>
              </a:rPr>
              <a:t>Користувач завантажує та встановлює додаток;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arenR"/>
            </a:pPr>
            <a:r>
              <a:rPr lang="ru" sz="1310">
                <a:solidFill>
                  <a:srgbClr val="000000"/>
                </a:solidFill>
              </a:rPr>
              <a:t>Користувач вперше запускає додаток 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1.6 Альтернативні сценарії: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	2.1 Користувач не захотів завантажувати додаток: використання додатку неможливе.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000000"/>
                </a:solidFill>
              </a:rPr>
              <a:t>	2.2 Операційна система користувача не підтримується додатком: використання додатку неможливе.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91">
                <a:solidFill>
                  <a:srgbClr val="000000"/>
                </a:solidFill>
              </a:rPr>
              <a:t>2. Прецедент №2</a:t>
            </a:r>
            <a:endParaRPr b="1"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91">
                <a:solidFill>
                  <a:srgbClr val="000000"/>
                </a:solidFill>
              </a:rPr>
              <a:t>2.1 Назва прецеденту: “Зареєструватися”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91">
                <a:solidFill>
                  <a:srgbClr val="000000"/>
                </a:solidFill>
              </a:rPr>
              <a:t>2.2 Передумови виконання прецеденту: Усі події прецеденту “Завантажити додаток”.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91">
                <a:solidFill>
                  <a:srgbClr val="000000"/>
                </a:solidFill>
              </a:rPr>
              <a:t>2.3 Актори: Студент, викладач.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91">
                <a:solidFill>
                  <a:srgbClr val="000000"/>
                </a:solidFill>
              </a:rPr>
              <a:t>2.4 Гарантії успіху:</a:t>
            </a:r>
            <a:endParaRPr sz="1391">
              <a:solidFill>
                <a:srgbClr val="000000"/>
              </a:solidFill>
            </a:endParaRPr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2"/>
              <a:buChar char="-"/>
            </a:pPr>
            <a:r>
              <a:rPr lang="ru" sz="1391">
                <a:solidFill>
                  <a:srgbClr val="000000"/>
                </a:solidFill>
              </a:rPr>
              <a:t>наявність працездатного облікового запису;</a:t>
            </a:r>
            <a:endParaRPr sz="1391">
              <a:solidFill>
                <a:srgbClr val="000000"/>
              </a:solidFill>
            </a:endParaRPr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2"/>
              <a:buChar char="-"/>
            </a:pPr>
            <a:r>
              <a:rPr lang="ru" sz="1391">
                <a:solidFill>
                  <a:srgbClr val="000000"/>
                </a:solidFill>
              </a:rPr>
              <a:t>можливість зберегти свій прогрес у грі;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91">
                <a:solidFill>
                  <a:srgbClr val="000000"/>
                </a:solidFill>
              </a:rPr>
              <a:t>2.5 Основний успішний сценарій:</a:t>
            </a:r>
            <a:endParaRPr sz="1391">
              <a:solidFill>
                <a:srgbClr val="000000"/>
              </a:solidFill>
            </a:endParaRPr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2"/>
              <a:buAutoNum type="arabicParenR"/>
            </a:pPr>
            <a:r>
              <a:rPr lang="ru" sz="1391">
                <a:solidFill>
                  <a:srgbClr val="000000"/>
                </a:solidFill>
              </a:rPr>
              <a:t>Користувач вводить свій e-mail та пароль;</a:t>
            </a:r>
            <a:endParaRPr sz="1391">
              <a:solidFill>
                <a:srgbClr val="000000"/>
              </a:solidFill>
            </a:endParaRPr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2"/>
              <a:buAutoNum type="arabicParenR"/>
            </a:pPr>
            <a:r>
              <a:rPr lang="ru" sz="1391">
                <a:solidFill>
                  <a:srgbClr val="000000"/>
                </a:solidFill>
              </a:rPr>
              <a:t>Система створює новий аккаунт користувача;</a:t>
            </a:r>
            <a:endParaRPr sz="1391">
              <a:solidFill>
                <a:srgbClr val="000000"/>
              </a:solidFill>
            </a:endParaRPr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2"/>
              <a:buAutoNum type="arabicParenR"/>
            </a:pPr>
            <a:r>
              <a:rPr lang="ru" sz="1391">
                <a:solidFill>
                  <a:srgbClr val="000000"/>
                </a:solidFill>
              </a:rPr>
              <a:t>Користувач входить у додаток.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91">
                <a:solidFill>
                  <a:srgbClr val="000000"/>
                </a:solidFill>
              </a:rPr>
              <a:t>2.6 Альтернативні сценарії: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91">
                <a:solidFill>
                  <a:srgbClr val="000000"/>
                </a:solidFill>
              </a:rPr>
              <a:t>	2.1 E-mail адреса, яку ввів користувач вже зареєстрована у системі: перехід до варіанту використання “Авторизуватися”.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 сценаріїв використання прецедентів ПП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000000"/>
                </a:solidFill>
              </a:rPr>
              <a:t>3. Прецедент №3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3.1 Назва прецеденту: “Авторизуватися”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3.2 Передумови виконання прецеденту: Усі події прецеденту “Завантажити додаток” та “Зареєструватися”.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3.3 Актори: Студент, викладач.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3.4 Гарантії успіху: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-"/>
            </a:pPr>
            <a:r>
              <a:rPr lang="ru" sz="1350">
                <a:solidFill>
                  <a:srgbClr val="000000"/>
                </a:solidFill>
              </a:rPr>
              <a:t>можливість використання додатку;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-"/>
            </a:pPr>
            <a:r>
              <a:rPr lang="ru" sz="1350">
                <a:solidFill>
                  <a:srgbClr val="000000"/>
                </a:solidFill>
              </a:rPr>
              <a:t>можливість використання сайту.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3.5 Основний успішний сценарій: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AutoNum type="arabicParenR"/>
            </a:pPr>
            <a:r>
              <a:rPr lang="ru" sz="1350">
                <a:solidFill>
                  <a:srgbClr val="000000"/>
                </a:solidFill>
              </a:rPr>
              <a:t>Користувач вводить свій e-mail та пароль;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AutoNum type="arabicParenR"/>
            </a:pPr>
            <a:r>
              <a:rPr lang="ru" sz="1350">
                <a:solidFill>
                  <a:srgbClr val="000000"/>
                </a:solidFill>
              </a:rPr>
              <a:t>Система перевіряє дані користувача;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AutoNum type="arabicParenR"/>
            </a:pPr>
            <a:r>
              <a:rPr lang="ru" sz="1350">
                <a:solidFill>
                  <a:srgbClr val="000000"/>
                </a:solidFill>
              </a:rPr>
              <a:t>Користувач входить у додаток.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3.6 Альтернативні сценарії:</a:t>
            </a:r>
            <a:endParaRPr sz="135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2.1 Користувач ввів некоректний пароль від облікового запису: перехід до варіанту використання “Авторизуватися”.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