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AD2422-BADA-40E6-BB95-C0E9874CE5FF}">
  <a:tblStyle styleId="{04AD2422-BADA-40E6-BB95-C0E9874CE5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8992CD9-4013-4A7E-B5F9-8E43CEBC41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Slab-bold.fntdata"/><Relationship Id="rId12" Type="http://schemas.openxmlformats.org/officeDocument/2006/relationships/slide" Target="slides/slide6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19df070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19df070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19df070b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19df070b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19df070b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19df070b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19df070b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19df070b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19df070b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19df070b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5a361a48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5a361a48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19df070b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19df070b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19df070b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19df070b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19df070b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19df070b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19df070b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19df070b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19df070b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19df070b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9df070b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19df070b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19df070b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19df070b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19df070b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19df070b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19df070b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19df070b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19df070b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19df070b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19df070b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19df070b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19df070b8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19df070b8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19df070b8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19df070b8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19df070b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19df070b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19df070b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19df070b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19df070b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19df070b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19df070b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19df070b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19df070b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19df070b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5a361a48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5a361a48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19df070b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19df070b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19df070b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19df070b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591300" y="2994400"/>
            <a:ext cx="8413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1612">
                <a:solidFill>
                  <a:srgbClr val="D9D9D9"/>
                </a:solidFill>
              </a:rPr>
              <a:t>Визначення функціональних/нефункціональних вимог до програмного продукту</a:t>
            </a:r>
            <a:endParaRPr b="1" sz="1612">
              <a:solidFill>
                <a:srgbClr val="D9D9D9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78150" y="3580950"/>
            <a:ext cx="3240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УІ-191</a:t>
            </a:r>
            <a:endParaRPr sz="17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Ігнатюк Андрій</a:t>
            </a:r>
            <a:endParaRPr sz="17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Фаюк Костянтин </a:t>
            </a:r>
            <a:endParaRPr sz="17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Кисельов Даніїл</a:t>
            </a:r>
            <a:endParaRPr sz="17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38" y="368875"/>
            <a:ext cx="2625516" cy="262551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3702250" y="742788"/>
            <a:ext cx="359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Державний університет “Одеська політехніка”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188850" y="1358388"/>
            <a:ext cx="2625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Інститут комп’ютерних систем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Кафедра інформаційних систем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Результати аналізу засобів INPUT-потоків</a:t>
            </a:r>
            <a:endParaRPr b="1"/>
          </a:p>
        </p:txBody>
      </p:sp>
      <p:graphicFrame>
        <p:nvGraphicFramePr>
          <p:cNvPr id="142" name="Google Shape;142;p22"/>
          <p:cNvGraphicFramePr/>
          <p:nvPr/>
        </p:nvGraphicFramePr>
        <p:xfrm>
          <a:off x="559425" y="13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1518550"/>
                <a:gridCol w="2592625"/>
                <a:gridCol w="4161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Засіб INPUT-потоку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Особливості використання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1.1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Cтандартна комп`ютерна клавіатура;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2/3-кнопочний маніпулятор типу "миша"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Застосування клавіатури для пошуку сайту в мережі Інтернет, застосування “миші” для навігації по сайту та натискання кнопки “завантажити”.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2.1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Cтандартна комп`ютерна клавіатура;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Застосування клавіатури для введення паролю та електронної пошти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2.2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2/3-кнопочний маніпулятор типу "миша";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Застосування “миші” - для надсилання реєстраційних даних на сервер 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2.4 (Alt)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Cтандартна комп`ютерна клавіатура;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Запит у користувача паролю від вже існуючого облікового запису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Результати аналізу засобів INPUT-потоків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559425" y="13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1518550"/>
                <a:gridCol w="2592625"/>
                <a:gridCol w="4161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Засіб INPUT-потоку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Особливості використання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3.1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Cтандартна комп`ютерна клавіатура;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Застосування клавіатури для введення паролю та електронної пошти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3.4 (Alt)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Cтандартна комп`ютерна клавіатура;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Застосування клавіатури для введення паролю та електронної пошти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4.1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Камера смартфону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Застосування камери для сканування мітки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4.3 (Alt)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Камера смартфону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Застосування камери для сканування мітки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Результати аналізу засобів INPUT-потоків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24"/>
          <p:cNvGraphicFramePr/>
          <p:nvPr/>
        </p:nvGraphicFramePr>
        <p:xfrm>
          <a:off x="559425" y="13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1518550"/>
                <a:gridCol w="2592625"/>
                <a:gridCol w="4161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Засіб INPUT-потоку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Особливості використання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6.1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Тачскрін смартфону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Застосування тачскріну для вибору списку просканованих точок шляхом натискання на відповідну кнопку на екрані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6.2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Тачскрін смартфону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Застосування тачскріну для вибору відвіданої мітки та перегляд історії 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Результати аналізу засобів OUTPUT-потоків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25"/>
          <p:cNvGraphicFramePr/>
          <p:nvPr/>
        </p:nvGraphicFramePr>
        <p:xfrm>
          <a:off x="497500" y="11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3044275"/>
                <a:gridCol w="2419800"/>
                <a:gridCol w="2584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Засіб INPUT-потоку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Особливості використання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46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2.3 (Alt)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Графічний інтерфейс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57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3.3 (Alt)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Графічний інтерфейс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400" y="1589075"/>
            <a:ext cx="1326663" cy="146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400" y="3052625"/>
            <a:ext cx="1326675" cy="1575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Результати аналізу засобів OUTPUT-потоків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26"/>
          <p:cNvGraphicFramePr/>
          <p:nvPr/>
        </p:nvGraphicFramePr>
        <p:xfrm>
          <a:off x="497500" y="11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3044275"/>
                <a:gridCol w="2419800"/>
                <a:gridCol w="2584150"/>
              </a:tblGrid>
              <a:tr h="47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Засіб INPUT-потоку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Особливості використання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41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4.2 (Alt)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Графічний інтерфейс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5.1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Графічний інтерфейс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У розробці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5.2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Графічний інтерфейс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У розробці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5.3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Графічний інтерфейс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У розробці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7.1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Графічний інтерфейс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У розробці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7.2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Графічний інтерфейс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У розробці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450" y="1589075"/>
            <a:ext cx="1663300" cy="14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Результати аналізу зовнішніх пристроїв</a:t>
            </a:r>
            <a:endParaRPr b="1"/>
          </a:p>
        </p:txBody>
      </p:sp>
      <p:graphicFrame>
        <p:nvGraphicFramePr>
          <p:cNvPr id="175" name="Google Shape;175;p27"/>
          <p:cNvGraphicFramePr/>
          <p:nvPr/>
        </p:nvGraphicFramePr>
        <p:xfrm>
          <a:off x="745075" y="12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2865600"/>
                <a:gridCol w="4788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2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Зовнішній пристрій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1.1</a:t>
                      </a:r>
                      <a:endParaRPr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2.1</a:t>
                      </a:r>
                      <a:endParaRPr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планшет, ПК, Ноутбук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2.2</a:t>
                      </a:r>
                      <a:endParaRPr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планшет, ПК, Ноутбук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2.3</a:t>
                      </a:r>
                      <a:endParaRPr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планшет, ПК, Ноутбук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2.4 (Alt)</a:t>
                      </a:r>
                      <a:endParaRPr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планшет, ПК, Ноутбук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2.5 (Alt)</a:t>
                      </a:r>
                      <a:endParaRPr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планшет, ПК, Ноутбук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Результати аналізу зовнішніх пристроїв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1" name="Google Shape;181;p28"/>
          <p:cNvGraphicFramePr/>
          <p:nvPr/>
        </p:nvGraphicFramePr>
        <p:xfrm>
          <a:off x="761525" y="12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2849150"/>
                <a:gridCol w="4788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2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Зовнішній пристрій</a:t>
                      </a:r>
                      <a:endParaRPr b="1" sz="2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3.1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планшет, ПК, Ноутбук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3.2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планшет, ПК, Ноутбук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3.3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планшет, ПК, Ноутбук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3.4 (Alt)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планшет, ПК, Ноутбук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3.5 (Alt)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планшет, ПК, Ноутбук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Результати аналізу зовнішніх пристроїв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745075" y="12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2865600"/>
                <a:gridCol w="4788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2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Зовнішній пристрій</a:t>
                      </a:r>
                      <a:endParaRPr b="1" sz="2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4.1 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4.2 (Alt)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4.3 (Alt)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5.1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5.2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5.3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Результати аналізу зовнішніх пристроїв</a:t>
            </a:r>
            <a:endParaRPr/>
          </a:p>
        </p:txBody>
      </p:sp>
      <p:graphicFrame>
        <p:nvGraphicFramePr>
          <p:cNvPr id="193" name="Google Shape;193;p30"/>
          <p:cNvGraphicFramePr/>
          <p:nvPr/>
        </p:nvGraphicFramePr>
        <p:xfrm>
          <a:off x="745075" y="12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2865600"/>
                <a:gridCol w="4788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2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Зовнішній пристрій</a:t>
                      </a:r>
                      <a:endParaRPr b="1" sz="2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6.1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6.2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7.1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планшет, ПК, ноутбук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7.2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Смартфон, планшет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програмних інтерфейсів</a:t>
            </a:r>
            <a:endParaRPr b="1"/>
          </a:p>
        </p:txBody>
      </p:sp>
      <p:graphicFrame>
        <p:nvGraphicFramePr>
          <p:cNvPr id="199" name="Google Shape;199;p31"/>
          <p:cNvGraphicFramePr/>
          <p:nvPr/>
        </p:nvGraphicFramePr>
        <p:xfrm>
          <a:off x="464600" y="107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3605100"/>
                <a:gridCol w="41966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Програмний інтерфейс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Версія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OS Windows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 SP1 ESU 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OS Ubuntu Linux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16.04(LTS) / 18.04(LTS) / 19.10 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Nginx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1.21.3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MySQL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8.0.26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.NET SDK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5.0 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Entity Framework Core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6.0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Angular CLI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12 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Unity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2021.x 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AR Foundation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4.2 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100"/>
              <a:t>Опис функцій з наданням унікальних ієрархічних ідентифікаторів</a:t>
            </a:r>
            <a:endParaRPr b="1" sz="2100"/>
          </a:p>
        </p:txBody>
      </p:sp>
      <p:graphicFrame>
        <p:nvGraphicFramePr>
          <p:cNvPr id="95" name="Google Shape;95;p14"/>
          <p:cNvGraphicFramePr/>
          <p:nvPr/>
        </p:nvGraphicFramePr>
        <p:xfrm>
          <a:off x="426725" y="110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1345425"/>
                <a:gridCol w="6686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(назва)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Назва функції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1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Завантаження застосунку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1.1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Завантаження застосунку на пристрій користувача з власного інтернет-ресурсу</a:t>
                      </a:r>
                      <a:endParaRPr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 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Реєстрація користувача</a:t>
                      </a:r>
                      <a:endParaRPr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2.1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Створення запиту у користувача на отримання його e-mail та паролю</a:t>
                      </a:r>
                      <a:endParaRPr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2.2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Створення нового аккаунту користувача</a:t>
                      </a:r>
                      <a:endParaRPr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2.3 (Alt)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Виведення повідомлення що введена e-mail адреса вже зареєстрована</a:t>
                      </a:r>
                      <a:endParaRPr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7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2.4 (Alt)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Запит у користувача паролю від вже існуючого облікового запису</a:t>
                      </a:r>
                      <a:endParaRPr sz="13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інтерфейсів передачі інформації</a:t>
            </a:r>
            <a:endParaRPr b="1"/>
          </a:p>
        </p:txBody>
      </p:sp>
      <p:graphicFrame>
        <p:nvGraphicFramePr>
          <p:cNvPr id="205" name="Google Shape;205;p32"/>
          <p:cNvGraphicFramePr/>
          <p:nvPr/>
        </p:nvGraphicFramePr>
        <p:xfrm>
          <a:off x="1155775" y="149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1015175"/>
                <a:gridCol w="61787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№</a:t>
                      </a:r>
                      <a:endParaRPr b="1" sz="2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Назва</a:t>
                      </a:r>
                      <a:endParaRPr b="1" sz="2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b="1" sz="2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Ethernet</a:t>
                      </a:r>
                      <a:endParaRPr b="1" sz="2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 sz="2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Wi-FI</a:t>
                      </a:r>
                      <a:endParaRPr b="1" sz="2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 b="1" sz="2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3G / 4G LTE / 5G</a:t>
                      </a:r>
                      <a:endParaRPr b="1" sz="2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атрибутів якості</a:t>
            </a:r>
            <a:endParaRPr b="1"/>
          </a:p>
        </p:txBody>
      </p:sp>
      <p:graphicFrame>
        <p:nvGraphicFramePr>
          <p:cNvPr id="211" name="Google Shape;211;p33"/>
          <p:cNvGraphicFramePr/>
          <p:nvPr/>
        </p:nvGraphicFramePr>
        <p:xfrm>
          <a:off x="745075" y="12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2865600"/>
                <a:gridCol w="4788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2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Максимальний час реакції ПП на дії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користувачів (секунди)</a:t>
                      </a:r>
                      <a:endParaRPr b="1" sz="2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1.1</a:t>
                      </a:r>
                      <a:endParaRPr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 b="1"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2.1</a:t>
                      </a:r>
                      <a:endParaRPr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 </a:t>
                      </a:r>
                      <a:endParaRPr b="1"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2.2</a:t>
                      </a:r>
                      <a:endParaRPr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2.3</a:t>
                      </a:r>
                      <a:endParaRPr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2.4 (Alt)</a:t>
                      </a:r>
                      <a:endParaRPr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2.5 (Alt)</a:t>
                      </a:r>
                      <a:endParaRPr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атрибутів якості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7" name="Google Shape;217;p34"/>
          <p:cNvGraphicFramePr/>
          <p:nvPr/>
        </p:nvGraphicFramePr>
        <p:xfrm>
          <a:off x="745075" y="12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2865600"/>
                <a:gridCol w="4788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2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Максимальний час реакції ПП на дії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користувачів (секунди)</a:t>
                      </a:r>
                      <a:endParaRPr b="1" sz="2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3.1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3.2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3.3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3.4 (Alt)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3.5 (Alt)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атрибутів якості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3" name="Google Shape;223;p35"/>
          <p:cNvGraphicFramePr/>
          <p:nvPr/>
        </p:nvGraphicFramePr>
        <p:xfrm>
          <a:off x="745075" y="12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2865600"/>
                <a:gridCol w="4788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2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Максимальний час реакції ПП на дії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користувачів (секунди)</a:t>
                      </a:r>
                      <a:endParaRPr b="1" sz="2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4.1 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b="1"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4.2 (Alt)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b="1"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4.3 (Alt)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b="1"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5.1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 b="1"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5.2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  <a:endParaRPr b="1"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5.3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b="1"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атрибутів якості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9" name="Google Shape;229;p36"/>
          <p:cNvGraphicFramePr/>
          <p:nvPr/>
        </p:nvGraphicFramePr>
        <p:xfrm>
          <a:off x="745075" y="12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2865600"/>
                <a:gridCol w="4788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2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Максимальний час реакції ПП на дії</a:t>
                      </a:r>
                      <a:endParaRPr b="1" sz="16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користувачів (секунди)</a:t>
                      </a:r>
                      <a:endParaRPr b="1" sz="2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6.1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  <a:endParaRPr b="1"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6.2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  <a:endParaRPr b="1"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7.1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  <a:endParaRPr b="1"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7.2</a:t>
                      </a:r>
                      <a:endParaRPr b="1" sz="1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  <a:endParaRPr b="1" sz="18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Аналіз командної роботи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37"/>
          <p:cNvGraphicFramePr/>
          <p:nvPr/>
        </p:nvGraphicFramePr>
        <p:xfrm>
          <a:off x="1122775" y="11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{C8992CD9-4013-4A7E-B5F9-8E43CEBC4189}</a:tableStyleId>
              </a:tblPr>
              <a:tblGrid>
                <a:gridCol w="378825"/>
                <a:gridCol w="3583500"/>
                <a:gridCol w="2014650"/>
                <a:gridCol w="921475"/>
              </a:tblGrid>
              <a:tr h="28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№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Завдання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ПІБ учасника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7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Опис функцій з наданням унікальних ієрархічних ідентифікаторів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Ігнатюк А.Г.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Кисельов Д.С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Фаюк К.С.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Опис ієрархічної WBS-структури багаторівневої класифікації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функціональних вимог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Ігнатюк А.Г.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Кисельов Д.С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Фаюк К.С.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Результати функціонального аналізу існуючих ПП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Ігнатюк А.Г.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Кисельов Д.С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Фаюк К.С.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8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Результати аналізу засобів INPUT-потоків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Ігнатюк А.Г.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Кисельов Д.С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Фаюк К.С.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Аналіз командної роботи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1" name="Google Shape;241;p38"/>
          <p:cNvGraphicFramePr/>
          <p:nvPr/>
        </p:nvGraphicFramePr>
        <p:xfrm>
          <a:off x="1122775" y="111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{C8992CD9-4013-4A7E-B5F9-8E43CEBC4189}</a:tableStyleId>
              </a:tblPr>
              <a:tblGrid>
                <a:gridCol w="378825"/>
                <a:gridCol w="3583500"/>
                <a:gridCol w="2014650"/>
                <a:gridCol w="921475"/>
              </a:tblGrid>
              <a:tr h="28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№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Завдання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ПІБ учасника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%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Результати аналізу засобів OUTPUT-потоків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К.С.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9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6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Результати аналізу зовнішніх пристроїв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К.С.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Опис програмних інтерфейсів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К.С.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8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8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Опис інтерфейсів передачі інформації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К.С.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Опис атрибутів якості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Ігнатюк А.Г.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Кисельов Д.С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Фаюк К.С.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33%</a:t>
                      </a:r>
                      <a:endParaRPr sz="9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 rot="490">
            <a:off x="1412707" y="1410716"/>
            <a:ext cx="6318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5000"/>
              <a:t>Дякуємо за увагу!</a:t>
            </a:r>
            <a:endParaRPr b="1"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ru" sz="2100"/>
              <a:t>Опис функцій з наданням унікальних ієрархічних ідентифікаторів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426725" y="110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1345425"/>
                <a:gridCol w="6686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(назва)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Назва функції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Авторизація користувача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3.1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Створення запиту у користувача на отримання його e-mail та паролю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3.2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Перевірка даних користувача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3.3 (Alt)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Вивід повідомлення про некоректність введених даних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3.4 (Alt)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Повторний запит e-mail та паролю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4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Сканування мітки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4.1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Захоплення мітки та її ідентифікація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4.2 (Alt)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Вивід повідомлення про невдале сканування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4.3 (Alt)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Спроба повторного сканування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Опис функцій з наданням унікальних ієрархічних ідентифікаторів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426725" y="110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1345425"/>
                <a:gridCol w="6686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(назва)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Назва функції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5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Показ історії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5.1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Створення AR-записки на екрані користувача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5.2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Розгортання AR-записки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5.3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Показ історії на записці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6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Перегляд відвіданих міток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6.1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Одержання списку відвіданих міток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6.2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Вибір відвіданої мітки та перегляд історії (без AR)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7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Перегляд рейтингу гравців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7.1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Відображення рейтингу на сайті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7.2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Відображення рейтингу в застосунку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50" y="0"/>
            <a:ext cx="7793173" cy="488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Результати функціонального аналізу існуючих ПП</a:t>
            </a:r>
            <a:endParaRPr b="1"/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558125" y="133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1588250"/>
                <a:gridCol w="1033625"/>
                <a:gridCol w="796300"/>
                <a:gridCol w="1137925"/>
                <a:gridCol w="1373025"/>
                <a:gridCol w="2098625"/>
              </a:tblGrid>
              <a:tr h="58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Florence City Guide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Questo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Franklin Institute AR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Kennedy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Space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Centre AR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National  Museum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of Singapore AR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1.1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2.1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2.2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2.3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2.4 (Alt)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2.5 (Alt)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Результати функціонального аналізу існуючих ПП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558125" y="133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1588250"/>
                <a:gridCol w="1033625"/>
                <a:gridCol w="796300"/>
                <a:gridCol w="1137925"/>
                <a:gridCol w="1373025"/>
                <a:gridCol w="2098625"/>
              </a:tblGrid>
              <a:tr h="58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Florence City Guide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Questo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Franklin Institute AR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Kennedy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Space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Centre AR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National  Museum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of Singapore AR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3.1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3.2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3.3 (Alt)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3.4 (Alt)</a:t>
                      </a:r>
                      <a:endParaRPr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Результати функціонального аналізу існуючих ПП</a:t>
            </a:r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558125" y="13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1588250"/>
                <a:gridCol w="1033625"/>
                <a:gridCol w="796300"/>
                <a:gridCol w="1137925"/>
                <a:gridCol w="1373025"/>
                <a:gridCol w="2098625"/>
              </a:tblGrid>
              <a:tr h="58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Florence City Guide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Questo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Franklin Institute AR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Kennedy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Space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Centre AR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National  Museum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of Singapore AR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4.1 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4.2 (Alt)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4.3 (Alt)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5.1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5.2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5.3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Результати функціонального аналізу існуючих ПП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558125" y="13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{04AD2422-BADA-40E6-BB95-C0E9874CE5FF}</a:tableStyleId>
              </a:tblPr>
              <a:tblGrid>
                <a:gridCol w="1588250"/>
                <a:gridCol w="1033625"/>
                <a:gridCol w="796300"/>
                <a:gridCol w="1137925"/>
                <a:gridCol w="1373025"/>
                <a:gridCol w="2098625"/>
              </a:tblGrid>
              <a:tr h="58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Ідентифікатор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функції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Florence City Guide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Questo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Franklin Institute AR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Kennedy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Space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Centre AR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National  Museum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of Singapore AR</a:t>
                      </a:r>
                      <a:endParaRPr b="1" sz="15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6.1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6.2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7.1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FR 7.2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+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</a:t>
                      </a:r>
                      <a:endParaRPr b="1" sz="2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