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0CE4D2-C607-4021-952D-B898D0C47A0C}">
  <a:tblStyle styleId="{480CE4D2-C607-4021-952D-B898D0C47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C0EC16-9333-4FB7-A64E-CD40A805FF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bold.fntdata"/><Relationship Id="rId14" Type="http://schemas.openxmlformats.org/officeDocument/2006/relationships/slide" Target="slides/slide8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09caa78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09caa78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09caa78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09caa78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09caa78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09caa78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09caa78e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09caa78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09caa78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09caa78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09caa78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09caa78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09caa78e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09caa78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09caa78e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209caa78e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09caa78e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09caa78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09caa78e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09caa78e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09caa78e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209caa78e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09caa78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09caa78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09caa78e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209caa78e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09caa78e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209caa78e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09caa78e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209caa78e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09caa78e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209caa78e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209caa78e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209caa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209caa78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209caa78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209caa78e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209caa78e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209caa78e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209caa78e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209caa78e_2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209caa78e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209caa78e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209caa78e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09caa78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09caa78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09caa78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09caa78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09caa7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09caa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09caa78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09caa78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09caa78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09caa78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09caa78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09caa78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9caa78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9caa78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2QiXc2NqPtqyiAPJ1mafznA1WX4uswiT85YQmt15QNk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78150" y="2994400"/>
            <a:ext cx="8413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1612">
                <a:solidFill>
                  <a:srgbClr val="D9D9D9"/>
                </a:solidFill>
              </a:rPr>
              <a:t>Планування процесу розробки програмного продукту</a:t>
            </a:r>
            <a:endParaRPr b="1" sz="1612">
              <a:solidFill>
                <a:srgbClr val="D9D9D9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8150" y="3580950"/>
            <a:ext cx="3240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УІ-191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Ігнатюк Андрій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Фаюк Костянтин 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Кисельов Даніїл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38" y="368875"/>
            <a:ext cx="2625516" cy="26255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702250" y="742788"/>
            <a:ext cx="35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Державний університет “Одеська політехніка”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188850" y="1358388"/>
            <a:ext cx="262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Інститут комп’ютерних систем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Кафедра інформаційних систем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технічної складності проекту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21125" y="10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692200"/>
                <a:gridCol w="2702525"/>
                <a:gridCol w="695175"/>
                <a:gridCol w="1479800"/>
                <a:gridCol w="1619075"/>
              </a:tblGrid>
              <a:tr h="32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Показник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показника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Вага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Значимість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T8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Переносимість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T9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Простота внесення змін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T10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Паралелізм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T11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Спеціальні вимоги до безпеки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T12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Безпосередній доступ до системи з боку зовнішніх користувачів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T13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Спеціальні вимоги до навчання користувачів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614150" y="4414200"/>
            <a:ext cx="35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latin typeface="Roboto Slab"/>
                <a:ea typeface="Roboto Slab"/>
                <a:cs typeface="Roboto Slab"/>
                <a:sym typeface="Roboto Slab"/>
              </a:rPr>
              <a:t>TCF = 0,6 + (0,01 * 20) = 0,8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рівня кваліфікації розробників</a:t>
            </a:r>
            <a:endParaRPr b="1"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483438" y="112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937550"/>
                <a:gridCol w="2505075"/>
                <a:gridCol w="685800"/>
                <a:gridCol w="781050"/>
                <a:gridCol w="2267650"/>
              </a:tblGrid>
              <a:tr h="32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Показник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показника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Вага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Рівень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Знайомство з технологією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1,5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Досвід розробки додатків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0,5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Досвід використання об'єктно-орієнтованого підходу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F4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Наявність провідного аналітика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0,5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Мотивація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F6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Стабільність вимог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F7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Часткова зайнятість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F8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Складні мови програмування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/>
        </p:nvSpPr>
        <p:spPr>
          <a:xfrm>
            <a:off x="660200" y="4498650"/>
            <a:ext cx="411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latin typeface="Roboto Slab"/>
                <a:ea typeface="Roboto Slab"/>
                <a:cs typeface="Roboto Slab"/>
                <a:sym typeface="Roboto Slab"/>
              </a:rPr>
              <a:t>EF = 1,4 + (-0,03 * 17 ) = 0,89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Остаточне значення UCP (Use Case Points)</a:t>
            </a:r>
            <a:endParaRPr b="1"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466275"/>
            <a:ext cx="85206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UCP = UUCP * TCF * EF</a:t>
            </a:r>
            <a:endParaRPr i="1" sz="3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UCP = 55 * 0,8 * 0,89 = 39,16</a:t>
            </a:r>
            <a:endParaRPr b="1" i="1" sz="3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Оцінка трудомісткості проекту</a:t>
            </a:r>
            <a:endParaRPr b="1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68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Було обрано значення в 20 люд.-год на одну UCP. </a:t>
            </a:r>
            <a:endParaRPr sz="2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 такому випадку, трудомісткість проекту складає: </a:t>
            </a:r>
            <a:r>
              <a:rPr b="1" i="1" lang="ru"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39,16 * 20 = 783,2 (люд.-год)</a:t>
            </a:r>
            <a:endParaRPr b="1" i="1" sz="2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дерева робіт (WP 1-2)</a:t>
            </a:r>
            <a:endParaRPr b="1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" y="1085750"/>
            <a:ext cx="8839198" cy="360282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6892700" y="1334675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дерева робіт (WP 3-4)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9" cy="344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7668100" y="1371900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1763425" y="1371900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дерева робіт (WP 5-6)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970600"/>
            <a:ext cx="7608803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2154950" y="1210675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212850" y="1247925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дерева робіт (WP 6-7)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75" y="939875"/>
            <a:ext cx="6638060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1986050" y="1133925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6637100" y="1133925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...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1706400" y="109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1.1.1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1.1.2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1.1.3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1.2.1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1.2.2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1.2.3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1.3.1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1.3.2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1706400" y="10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2.1.1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2.1.2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2.1.3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2.2.1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2.2.2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2.2.3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2.3.1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2.3.2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2.3.3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2.4.1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2.4.2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2.4.3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2.5.1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2.5.2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функціональних пріоритетів</a:t>
            </a:r>
            <a:endParaRPr b="1"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6854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670775"/>
                <a:gridCol w="1962500"/>
                <a:gridCol w="2070000"/>
                <a:gridCol w="2246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Функціональні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залежності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Вплив на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досягнення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мети, 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Пріоритет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1.1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2.1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2.2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2.3 (Alt)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2.4 (Alt)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32"/>
          <p:cNvGraphicFramePr/>
          <p:nvPr/>
        </p:nvGraphicFramePr>
        <p:xfrm>
          <a:off x="1706400" y="10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3.1.1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3.1.2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3.1.3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3.2.1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3.2.2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3.2.3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3.3.1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3.3.2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3.3.3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3.4.1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3.4.2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3.4.3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3.5.1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3.5.2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Д.С.</a:t>
                      </a:r>
                      <a:endParaRPr b="1" sz="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3"/>
          <p:cNvGraphicFramePr/>
          <p:nvPr/>
        </p:nvGraphicFramePr>
        <p:xfrm>
          <a:off x="1706400" y="10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4.1.1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4.1.2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4.1.3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4.2.1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4.2.2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4.2.3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4.3.1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4.3.2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4.3.3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4.4.1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4.4.2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1706400" y="10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5.1.1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5.1.2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5.1.3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5.2.1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5.2.2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5.2.3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5.3.1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5.3.2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5.3.3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5.4.1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5.4.2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1706400" y="10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6.1.1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6.1.2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6.1.3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6.2.1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6.2.2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6.2.3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6.3.1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6.3.2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підзадач із закріпленням виконавців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1706400" y="10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Підзадача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Виконавець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7.1.1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7.1.2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7.1.3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7.2.1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7.2.2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7.2.3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7.3.1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WST 7.3.2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Діаграма Ганта</a:t>
            </a:r>
            <a:endParaRPr b="1"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312750"/>
            <a:ext cx="85206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111111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Отримати доступ до діаграми Ганта для проекту можна за посиланням:</a:t>
            </a:r>
            <a:endParaRPr b="1" sz="2100">
              <a:solidFill>
                <a:srgbClr val="111111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100" u="sng">
                <a:solidFill>
                  <a:srgbClr val="0000FF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https://docs.google.com/spreadsheets/d/12QiXc2NqPtqyiAPJ1mafznA1WX4uswiT85YQmt15QNk/edit?usp=sharing</a:t>
            </a:r>
            <a:endParaRPr b="1" sz="2100" u="sng">
              <a:solidFill>
                <a:srgbClr val="0000FF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1122775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{5EC0EC16-9333-4FB7-A64E-CD40A805FF87}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№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Завдання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ПІБ учасника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%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функціональних пріоритетів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Визначення архітектурного типу ПП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UML-діаграма розгортання ПП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Визначення нескорегованого показника UUCP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39"/>
          <p:cNvGraphicFramePr/>
          <p:nvPr/>
        </p:nvGraphicFramePr>
        <p:xfrm>
          <a:off x="1122775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{5EC0EC16-9333-4FB7-A64E-CD40A805FF87}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№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Завдання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ПІБ учасника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%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Визначення вагових показників прецедентів UC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Визначення технічної складності проекту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Визначення рівня кваліфікації розробників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Остаточне значення UCP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40"/>
          <p:cNvGraphicFramePr/>
          <p:nvPr/>
        </p:nvGraphicFramePr>
        <p:xfrm>
          <a:off x="1122775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{5EC0EC16-9333-4FB7-A64E-CD40A805FF87}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№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Завдання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ПІБ учасника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%</a:t>
                      </a:r>
                      <a:endParaRPr b="1"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Оцінка трудомісткості проекту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Визначення дерева робіт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підзадач із закріпленням виконавців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Діаграма Ганта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 rot="490">
            <a:off x="1412707" y="1410716"/>
            <a:ext cx="631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000"/>
              <a:t>Дякуємо за увагу!</a:t>
            </a:r>
            <a:endParaRPr b="1"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функціональних пріоритетів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593250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954850"/>
                <a:gridCol w="1770575"/>
                <a:gridCol w="1855025"/>
                <a:gridCol w="2522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Функціональні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залежності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Вплив на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досягнення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мети, 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Пріоритет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2.2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3.3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3.4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3.2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4.1 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4.2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4.3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функціональних пріоритетів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593250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954850"/>
                <a:gridCol w="1770575"/>
                <a:gridCol w="1855025"/>
                <a:gridCol w="2522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Функціональні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залежності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Вплив на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досягнення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мети, 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Пріоритет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5.1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5.2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5.3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4.1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6.1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6.2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4.29%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7.1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 7.2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2%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архітектурного типу ПП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“Polar” можна віднести до </a:t>
            </a:r>
            <a:r>
              <a:rPr b="1"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Mobile Application (MA) </a:t>
            </a:r>
            <a:r>
              <a:rPr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через те, що він: </a:t>
            </a:r>
            <a:endParaRPr sz="19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Slab"/>
              <a:buChar char="-"/>
            </a:pPr>
            <a:r>
              <a:rPr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працює на портативних пристроях;</a:t>
            </a:r>
            <a:endParaRPr sz="19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Slab"/>
              <a:buChar char="-"/>
            </a:pPr>
            <a:r>
              <a:rPr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підтримує простий UI, що підходить для використання на невеликому екрані;</a:t>
            </a:r>
            <a:endParaRPr sz="19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Slab"/>
              <a:buChar char="-"/>
            </a:pPr>
            <a:r>
              <a:rPr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не залежить від пристрою (єдиний фактор - наявність камери);</a:t>
            </a:r>
            <a:endParaRPr sz="19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Slab"/>
              <a:buChar char="-"/>
            </a:pPr>
            <a:r>
              <a:rPr lang="ru" sz="19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залежить від можливості мережевого підключення.</a:t>
            </a:r>
            <a:endParaRPr sz="19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975" y="0"/>
            <a:ext cx="6165649" cy="4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698250" y="3523700"/>
            <a:ext cx="310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UML-діаграма розгортання ПП.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Опис Presentation, Business та Access рівнів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нескорегованого показника UUCP </a:t>
            </a:r>
            <a:endParaRPr b="1"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1706400" y="12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Тип актора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Ваговий коефіцієнт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Кількість акторів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Простий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Середній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Складний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1742650" y="3170550"/>
            <a:ext cx="52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482000" y="3195000"/>
            <a:ext cx="61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The Unadjusted Actor Weight (UAW) = </a:t>
            </a:r>
            <a:r>
              <a:rPr i="1" lang="ru" sz="1800">
                <a:latin typeface="Roboto Slab"/>
                <a:ea typeface="Roboto Slab"/>
                <a:cs typeface="Roboto Slab"/>
                <a:sym typeface="Roboto Slab"/>
              </a:rPr>
              <a:t> 1 + 0 + 9 = 10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вагових показників прецедентів UC</a:t>
            </a:r>
            <a:endParaRPr b="1"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838875" y="124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468675"/>
                <a:gridCol w="1668300"/>
                <a:gridCol w="1253725"/>
                <a:gridCol w="1476350"/>
                <a:gridCol w="1207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Тип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прецедента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Кількість кроків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сценарію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Ваговий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коефіцієнт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Кількість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прецедентів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Простий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&lt;=3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Середній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4-7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Складний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&gt;7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990325" y="3393175"/>
            <a:ext cx="6786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The Unadjusted Use Case Weight (UUCW) = 25 + 20 + 0 = 45</a:t>
            </a:r>
            <a:endParaRPr i="1" sz="1800">
              <a:solidFill>
                <a:srgbClr val="11111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11111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11111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UUCP = 10 + 45 = 55</a:t>
            </a:r>
            <a:endParaRPr b="1" i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Визначення технічної складності проекту</a:t>
            </a:r>
            <a:endParaRPr b="1"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413425" y="109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{480CE4D2-C607-4021-952D-B898D0C47A0C}</a:tableStyleId>
              </a:tblPr>
              <a:tblGrid>
                <a:gridCol w="1692200"/>
                <a:gridCol w="2702525"/>
                <a:gridCol w="695175"/>
                <a:gridCol w="1479800"/>
                <a:gridCol w="1619075"/>
              </a:tblGrid>
              <a:tr h="32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Показник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показника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Вага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Значимість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Розподілена система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T2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Висока продуктивність (пропускна здатність)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Робота кінцевих користувачів в режимі онлайн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T4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Складна обробка даних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-3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T5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Повторне використання коду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T6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Простота установки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0,5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T7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Простота використання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0,5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