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77" r:id="rId13"/>
    <p:sldId id="268" r:id="rId14"/>
    <p:sldId id="269" r:id="rId15"/>
    <p:sldId id="271" r:id="rId16"/>
    <p:sldId id="272" r:id="rId17"/>
    <p:sldId id="273" r:id="rId18"/>
    <p:sldId id="283" r:id="rId19"/>
    <p:sldId id="284" r:id="rId20"/>
    <p:sldId id="285" r:id="rId21"/>
    <p:sldId id="286" r:id="rId22"/>
    <p:sldId id="287" r:id="rId23"/>
    <p:sldId id="279" r:id="rId24"/>
    <p:sldId id="278" r:id="rId25"/>
    <p:sldId id="281" r:id="rId26"/>
    <p:sldId id="28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with No-SQL?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Searching conferences/talking to people. Not right-away obvious.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users/2138959/andrii-litvinov" TargetMode="External"/><Relationship Id="rId2" Type="http://schemas.openxmlformats.org/officeDocument/2006/relationships/hyperlink" Target="https://twitter.com/andriilitvinov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u.ua/users/andrii.litvinov/articles/" TargetMode="External"/><Relationship Id="rId5" Type="http://schemas.openxmlformats.org/officeDocument/2006/relationships/hyperlink" Target="https://www.upwork.com/fl/andriilitvinov" TargetMode="External"/><Relationship Id="rId4" Type="http://schemas.openxmlformats.org/officeDocument/2006/relationships/hyperlink" Target="https://github.com/andrii-litvinov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58" y="272636"/>
            <a:ext cx="3827222" cy="382722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923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920" y="279382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8715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More efforts to implement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"majority" }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895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Proven, reliable, widely used in production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6652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Emit event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 </a:t>
            </a:r>
            <a:r>
              <a:rPr lang="en-US" sz="32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Private undocumented API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6436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FFC000"/>
                </a:solidFill>
              </a:rPr>
              <a:t>Advised against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8152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emit from Primary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34" y="568280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8308" y="3520773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778307" y="2597443"/>
            <a:ext cx="957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8308" y="3059108"/>
            <a:ext cx="9361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Subscribe to </a:t>
            </a:r>
            <a:r>
              <a:rPr lang="en-US" sz="3200" dirty="0" smtClean="0"/>
              <a:t>database </a:t>
            </a:r>
            <a:r>
              <a:rPr lang="en-US" sz="3200" dirty="0"/>
              <a:t>or entire </a:t>
            </a:r>
            <a:r>
              <a:rPr lang="en-US" sz="3200" dirty="0" smtClean="0"/>
              <a:t>deployment</a:t>
            </a: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0734" y="2135778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Pros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40734" y="4444103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</a:t>
            </a:r>
            <a:endParaRPr lang="en-US" sz="32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8307" y="4905768"/>
            <a:ext cx="8590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Only supports </a:t>
            </a:r>
            <a:r>
              <a:rPr lang="en-US" sz="3200" dirty="0" smtClean="0">
                <a:solidFill>
                  <a:srgbClr val="FFFF00"/>
                </a:solidFill>
              </a:rPr>
              <a:t>{ w: "majority" }</a:t>
            </a:r>
            <a:r>
              <a:rPr lang="en-US" sz="3200" dirty="0" smtClean="0"/>
              <a:t>, no </a:t>
            </a:r>
            <a:r>
              <a:rPr lang="en-US" sz="3200" dirty="0" smtClean="0">
                <a:solidFill>
                  <a:srgbClr val="FFFF00"/>
                </a:solidFill>
              </a:rPr>
              <a:t>{ </a:t>
            </a:r>
            <a:r>
              <a:rPr lang="en-US" sz="3200" dirty="0">
                <a:solidFill>
                  <a:srgbClr val="FFFF00"/>
                </a:solidFill>
              </a:rPr>
              <a:t>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78308" y="3982438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8866" y="243513"/>
            <a:ext cx="8465442" cy="6370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@object 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switch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operation[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"op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])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case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"u"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object.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TryGetValue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"$set"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out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set))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</a:t>
            </a:r>
            <a:r>
              <a:rPr lang="en-US" altLang="en-US" sz="2400" dirty="0" err="1" smtClean="0">
                <a:solidFill>
                  <a:srgbClr val="00FFFF"/>
                </a:solidFill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BsonDocument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set);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EmitDomainEvents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(@object);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8892" y="1351508"/>
            <a:ext cx="9761647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handler 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container.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GetInstance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IEventHandler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&lt;</a:t>
            </a:r>
            <a:r>
              <a:rPr lang="en-US" altLang="en-US" sz="2400" dirty="0" err="1">
                <a:solidFill>
                  <a:srgbClr val="ADD8E6"/>
                </a:solidFill>
                <a:latin typeface="Fira Code"/>
              </a:rPr>
              <a:t>OrderPlaced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&gt;&gt;();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DD8E6"/>
              </a:solidFill>
              <a:effectLst/>
              <a:latin typeface="Fira Code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Lifestyle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Singleton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CreateRegistration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(() =&gt;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EventHandlersConsumer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69D85"/>
                </a:solidFill>
                <a:effectLst/>
                <a:latin typeface="Fira Code"/>
              </a:rPr>
              <a:t>"payments"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database,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Dictionary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Func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DomainEvent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&gt;&gt;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nameof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),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    @event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}, logger), container));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166843"/>
            <a:ext cx="11077071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async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OrderPlaced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@event)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200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delay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Random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Next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Task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Delay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(delay);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ObjectId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GenerateNewId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(), 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SourceId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payment.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(@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event.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payments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Create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(payment);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3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7138" y="612845"/>
            <a:ext cx="8974573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public void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decimal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amount)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amount;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if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B5CEA8"/>
                </a:solidFill>
                <a:effectLst/>
                <a:latin typeface="Fira Code"/>
              </a:rPr>
              <a:t>300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PaymentRejected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else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PaymentStatus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RecordEvent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new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PaymentAccepted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Amount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415" y="184898"/>
            <a:ext cx="11624336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observable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FirstOfType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OrderFulfilled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OrderDiscarded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orderId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command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request.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Body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ReadAs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&lt;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PlaceOrder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&gt;();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handler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Fira Code"/>
              </a:rPr>
              <a:t>Handle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(command);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try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await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futureEvent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Created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catch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TimeoutException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{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response.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StatusCode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=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569CD6"/>
                </a:solidFill>
                <a:effectLst/>
                <a:latin typeface="Fira Code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DD8E6"/>
                </a:solidFill>
                <a:effectLst/>
                <a:latin typeface="Fira Code"/>
              </a:rPr>
              <a:t>HttpStatusCode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.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EE82EE"/>
                </a:solidFill>
                <a:effectLst/>
                <a:latin typeface="Fira Code"/>
              </a:rPr>
              <a:t>Accepted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;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>}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DCDCDC"/>
                </a:solidFill>
                <a:effectLst/>
                <a:latin typeface="Fira Code"/>
              </a:rPr>
            </a:br>
            <a:r>
              <a:rPr lang="en-US" altLang="en-US" sz="2400" dirty="0" err="1">
                <a:solidFill>
                  <a:srgbClr val="569CD6"/>
                </a:solidFill>
                <a:latin typeface="Fira Code"/>
              </a:rPr>
              <a:t>var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order = </a:t>
            </a: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orders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Find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 =&gt;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Id</a:t>
            </a:r>
            <a:r>
              <a:rPr lang="en-US" altLang="en-US" sz="2400" dirty="0">
                <a:solidFill>
                  <a:srgbClr val="EE82EE"/>
                </a:solidFill>
                <a:latin typeface="Fira Code"/>
              </a:rPr>
              <a:t> 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==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orderId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).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FirstAsync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();</a:t>
            </a:r>
            <a:br>
              <a:rPr lang="en-US" altLang="en-US" sz="2400" dirty="0">
                <a:solidFill>
                  <a:srgbClr val="DCDCDC"/>
                </a:solidFill>
                <a:latin typeface="Fira Code"/>
              </a:rPr>
            </a:br>
            <a:r>
              <a:rPr lang="en-US" altLang="en-US" sz="2400" dirty="0">
                <a:solidFill>
                  <a:srgbClr val="569CD6"/>
                </a:solidFill>
                <a:latin typeface="Fira Code"/>
              </a:rPr>
              <a:t>await 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response.</a:t>
            </a:r>
            <a:r>
              <a:rPr lang="en-US" altLang="en-US" sz="2400" dirty="0" err="1">
                <a:solidFill>
                  <a:srgbClr val="EE82EE"/>
                </a:solidFill>
                <a:latin typeface="Fira Code"/>
              </a:rPr>
              <a:t>Body</a:t>
            </a:r>
            <a:r>
              <a:rPr lang="en-US" altLang="en-US" sz="2400" dirty="0" err="1">
                <a:solidFill>
                  <a:srgbClr val="DCDCDC"/>
                </a:solidFill>
                <a:latin typeface="Fira Code"/>
              </a:rPr>
              <a:t>.</a:t>
            </a:r>
            <a:r>
              <a:rPr lang="en-US" altLang="en-US" sz="2400" dirty="0" err="1">
                <a:solidFill>
                  <a:srgbClr val="00FFFF"/>
                </a:solidFill>
                <a:latin typeface="Fira Code"/>
              </a:rPr>
              <a:t>Write</a:t>
            </a:r>
            <a:r>
              <a:rPr lang="en-US" altLang="en-US" sz="2400" dirty="0">
                <a:solidFill>
                  <a:srgbClr val="DCDCDC"/>
                </a:solidFill>
                <a:latin typeface="Fira Code"/>
              </a:rPr>
              <a:t>(order);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9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Summary</a:t>
            </a:r>
            <a:endParaRPr lang="en-US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473977"/>
            <a:ext cx="8613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smtClean="0">
                <a:solidFill>
                  <a:schemeClr val="accent3"/>
                </a:solidFill>
              </a:rPr>
              <a:t>change streams </a:t>
            </a:r>
            <a:r>
              <a:rPr lang="en-US" sz="3200" dirty="0" smtClean="0"/>
              <a:t>with MongoDB 4.0 	and 3+ data-bearing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659695"/>
            <a:ext cx="8648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Write state and publish event </a:t>
            </a:r>
            <a:r>
              <a:rPr lang="en-US" sz="3200" dirty="0" smtClean="0">
                <a:solidFill>
                  <a:schemeClr val="accent3"/>
                </a:solidFill>
              </a:rPr>
              <a:t>atomically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1413" y="3396759"/>
            <a:ext cx="7686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Use </a:t>
            </a:r>
            <a:r>
              <a:rPr lang="en-US" sz="3200" dirty="0" err="1" smtClean="0">
                <a:solidFill>
                  <a:schemeClr val="accent3"/>
                </a:solidFill>
              </a:rPr>
              <a:t>oplog</a:t>
            </a:r>
            <a:r>
              <a:rPr lang="en-US" sz="3200" dirty="0" smtClean="0">
                <a:solidFill>
                  <a:schemeClr val="accent3"/>
                </a:solidFill>
              </a:rPr>
              <a:t> tailing</a:t>
            </a:r>
            <a:r>
              <a:rPr lang="en-US" sz="3200" dirty="0"/>
              <a:t> </a:t>
            </a:r>
            <a:r>
              <a:rPr lang="en-US" sz="3200" dirty="0" smtClean="0"/>
              <a:t>prior MongoDB 4.0 	or with 2 data-bearing nodes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287386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86" y="128954"/>
            <a:ext cx="9905998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Contacts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513286" y="2157515"/>
            <a:ext cx="6664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https://twitter.com/andriilitvinov</a:t>
            </a:r>
            <a:endParaRPr lang="en-US" sz="3200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513286" y="3058626"/>
            <a:ext cx="11502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3"/>
              </a:rPr>
              <a:t>https://stackoverflow.com/users/2138959/andrii-litvinov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13287" y="3959737"/>
            <a:ext cx="68467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4"/>
              </a:rPr>
              <a:t>https://github.com/andrii-litvinov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551037" y="5761960"/>
            <a:ext cx="84253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5"/>
              </a:rPr>
              <a:t>https://www.upwork.com/fl/andriilitvinov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1037" y="4860848"/>
            <a:ext cx="88519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6"/>
              </a:rPr>
              <a:t>https://dou.ua/users/andrii.litvinov/articles/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92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1799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6143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Duplicate records matching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6644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Game statistics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7013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Reports read model </a:t>
            </a:r>
            <a:r>
              <a:rPr lang="en-US" sz="3200" dirty="0" smtClean="0"/>
              <a:t>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928</TotalTime>
  <Words>563</Words>
  <Application>Microsoft Office PowerPoint</Application>
  <PresentationFormat>Widescreen</PresentationFormat>
  <Paragraphs>174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Unicode MS</vt:lpstr>
      <vt:lpstr>Arial</vt:lpstr>
      <vt:lpstr>Bradley Hand ITC</vt:lpstr>
      <vt:lpstr>Calibri</vt:lpstr>
      <vt:lpstr>Century Gothic</vt:lpstr>
      <vt:lpstr>Fira Code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</vt:lpstr>
      <vt:lpstr>Our considerations</vt:lpstr>
      <vt:lpstr>Oplog tailing</vt:lpstr>
      <vt:lpstr>Change Streams 3.6</vt:lpstr>
      <vt:lpstr>PowerPoint Presentation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Resources</vt:lpstr>
      <vt:lpstr>Contacts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50</cp:revision>
  <dcterms:created xsi:type="dcterms:W3CDTF">2018-12-04T04:41:10Z</dcterms:created>
  <dcterms:modified xsi:type="dcterms:W3CDTF">2018-12-06T11:50:14Z</dcterms:modified>
</cp:coreProperties>
</file>