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2"/>
  </p:notesMasterIdLst>
  <p:sldIdLst>
    <p:sldId id="258" r:id="rId2"/>
    <p:sldId id="276" r:id="rId3"/>
    <p:sldId id="260" r:id="rId4"/>
    <p:sldId id="259" r:id="rId5"/>
    <p:sldId id="261" r:id="rId6"/>
    <p:sldId id="262" r:id="rId7"/>
    <p:sldId id="264" r:id="rId8"/>
    <p:sldId id="263" r:id="rId9"/>
    <p:sldId id="265" r:id="rId10"/>
    <p:sldId id="266" r:id="rId11"/>
    <p:sldId id="275" r:id="rId12"/>
    <p:sldId id="267" r:id="rId13"/>
    <p:sldId id="268" r:id="rId14"/>
    <p:sldId id="269" r:id="rId15"/>
    <p:sldId id="277" r:id="rId16"/>
    <p:sldId id="270" r:id="rId17"/>
    <p:sldId id="271" r:id="rId18"/>
    <p:sldId id="272" r:id="rId19"/>
    <p:sldId id="274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A9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70304" autoAdjust="0"/>
  </p:normalViewPr>
  <p:slideViewPr>
    <p:cSldViewPr snapToGrid="0">
      <p:cViewPr varScale="1">
        <p:scale>
          <a:sx n="82" d="100"/>
          <a:sy n="82" d="100"/>
        </p:scale>
        <p:origin x="93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CC800D-31EB-4931-99D3-EDB5CCBB0CE8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A4F9F-6CEF-4B9D-BEB3-40FCF0DF7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5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Talk </a:t>
            </a:r>
            <a:r>
              <a:rPr lang="en-US" baseline="0" dirty="0" smtClean="0"/>
              <a:t>intro:</a:t>
            </a:r>
          </a:p>
          <a:p>
            <a:r>
              <a:rPr lang="en-US" baseline="0" dirty="0" smtClean="0"/>
              <a:t>    - Event-Driven systems and challenges</a:t>
            </a:r>
          </a:p>
          <a:p>
            <a:r>
              <a:rPr lang="en-US" baseline="0" dirty="0" smtClean="0"/>
              <a:t>    - MongoDB replication internals</a:t>
            </a:r>
          </a:p>
          <a:p>
            <a:r>
              <a:rPr lang="en-US" baseline="0" dirty="0" smtClean="0"/>
              <a:t>    - Reference implementation with MongoDB and C</a:t>
            </a:r>
            <a:r>
              <a:rPr lang="en-US" baseline="0" dirty="0" smtClean="0"/>
              <a:t>#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43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 with most No-SQL</a:t>
            </a:r>
          </a:p>
          <a:p>
            <a:endParaRPr lang="en-US" dirty="0" smtClean="0"/>
          </a:p>
          <a:p>
            <a:r>
              <a:rPr lang="en-US" dirty="0" smtClean="0"/>
              <a:t>No explicit event publishing</a:t>
            </a:r>
            <a:r>
              <a:rPr lang="en-US" baseline="0" dirty="0" smtClean="0"/>
              <a:t> in the app code</a:t>
            </a:r>
          </a:p>
          <a:p>
            <a:endParaRPr lang="en-US" baseline="0" dirty="0" smtClean="0"/>
          </a:p>
          <a:p>
            <a:r>
              <a:rPr lang="en-US" dirty="0" smtClean="0"/>
              <a:t>Can</a:t>
            </a:r>
            <a:r>
              <a:rPr lang="en-US" baseline="0" dirty="0" smtClean="0"/>
              <a:t> be hard to revers-engineer the event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15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05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990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207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Went with Change Streams for </a:t>
            </a:r>
            <a:r>
              <a:rPr lang="en-US" dirty="0" err="1" smtClean="0"/>
              <a:t>PoC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Stale</a:t>
            </a:r>
            <a:r>
              <a:rPr lang="en-US" baseline="0" dirty="0" smtClean="0"/>
              <a:t> collection r</a:t>
            </a:r>
            <a:r>
              <a:rPr lang="en-US" dirty="0" smtClean="0"/>
              <a:t>esume issue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731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534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3.4</a:t>
            </a:r>
            <a:r>
              <a:rPr lang="en-US" baseline="0" dirty="0" smtClean="0"/>
              <a:t> to 3.6 upgrade issue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541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479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899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43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Company creates </a:t>
            </a:r>
            <a:r>
              <a:rPr lang="en-US" dirty="0" smtClean="0"/>
              <a:t>analytics of sport events based</a:t>
            </a:r>
            <a:r>
              <a:rPr lang="en-US" baseline="0" dirty="0" smtClean="0"/>
              <a:t> on videos.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855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Capped collection</a:t>
            </a:r>
          </a:p>
          <a:p>
            <a:r>
              <a:rPr lang="ru-RU" dirty="0" smtClean="0"/>
              <a:t>50</a:t>
            </a:r>
            <a:r>
              <a:rPr lang="ru-RU" baseline="0" dirty="0" smtClean="0"/>
              <a:t> </a:t>
            </a:r>
            <a:r>
              <a:rPr lang="en-US" baseline="0" dirty="0" smtClean="0"/>
              <a:t>GB size limit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57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53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Multiple</a:t>
            </a:r>
            <a:r>
              <a:rPr lang="en-US" baseline="0" dirty="0" smtClean="0"/>
              <a:t> components involved in business transaction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28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State change notifications</a:t>
            </a:r>
          </a:p>
          <a:p>
            <a:endParaRPr lang="en-US" dirty="0" smtClean="0"/>
          </a:p>
          <a:p>
            <a:r>
              <a:rPr lang="en-US" dirty="0" smtClean="0"/>
              <a:t>Reactive</a:t>
            </a:r>
          </a:p>
          <a:p>
            <a:endParaRPr lang="en-US" dirty="0" smtClean="0"/>
          </a:p>
          <a:p>
            <a:r>
              <a:rPr lang="en-US" dirty="0" smtClean="0"/>
              <a:t>Can make decisions independently (in isolation)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90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Failure scenario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25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TPC</a:t>
            </a:r>
          </a:p>
          <a:p>
            <a:r>
              <a:rPr lang="en-US" dirty="0" smtClean="0"/>
              <a:t>    Degraded</a:t>
            </a:r>
            <a:r>
              <a:rPr lang="en-US" baseline="0" dirty="0" smtClean="0"/>
              <a:t> performance</a:t>
            </a:r>
          </a:p>
          <a:p>
            <a:r>
              <a:rPr lang="en-US" baseline="0" dirty="0" smtClean="0"/>
              <a:t>    No support by message brokers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Write</a:t>
            </a:r>
            <a:r>
              <a:rPr lang="en-US" baseline="0" dirty="0" smtClean="0"/>
              <a:t> ahead logging</a:t>
            </a:r>
          </a:p>
          <a:p>
            <a:r>
              <a:rPr lang="en-US" baseline="0" dirty="0" smtClean="0"/>
              <a:t>    To complex for simple cases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Options?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30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Best option where applicable</a:t>
            </a:r>
          </a:p>
          <a:p>
            <a:endParaRPr lang="en-US" dirty="0" smtClean="0"/>
          </a:p>
          <a:p>
            <a:r>
              <a:rPr lang="en-US" dirty="0" smtClean="0"/>
              <a:t>Kafka?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63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ll ACID SQL DB engines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Some No-SQL DB engines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4F9F-6CEF-4B9D-BEB3-40FCF0DF71A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4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EE630CB-3638-41B1-AFF1-A77D5CAA11B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1957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2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14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17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8978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29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28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2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06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02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630CB-3638-41B1-AFF1-A77D5CAA11B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55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EE630CB-3638-41B1-AFF1-A77D5CAA11B6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A8ADA59-D7BD-47C8-8003-9A8929C90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4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363531"/>
            <a:ext cx="9418320" cy="19224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Event-Driven systems backed by </a:t>
            </a:r>
            <a:r>
              <a:rPr lang="en-US" dirty="0"/>
              <a:t>MongoDB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61872" y="5560541"/>
            <a:ext cx="5203368" cy="1044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bit.ly/2DUYXNF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518" y="2494518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66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383065"/>
            <a:ext cx="9418320" cy="1062681"/>
          </a:xfrm>
        </p:spPr>
        <p:txBody>
          <a:bodyPr>
            <a:normAutofit/>
          </a:bodyPr>
          <a:lstStyle/>
          <a:p>
            <a:r>
              <a:rPr lang="en-US" dirty="0" smtClean="0"/>
              <a:t>Transaction log tailing</a:t>
            </a:r>
            <a:endParaRPr lang="en-US" dirty="0"/>
          </a:p>
        </p:txBody>
      </p:sp>
      <p:sp>
        <p:nvSpPr>
          <p:cNvPr id="4" name="Hexagon 3"/>
          <p:cNvSpPr/>
          <p:nvPr/>
        </p:nvSpPr>
        <p:spPr>
          <a:xfrm rot="5400000">
            <a:off x="2305427" y="1791970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/>
          <p:cNvSpPr/>
          <p:nvPr/>
        </p:nvSpPr>
        <p:spPr>
          <a:xfrm>
            <a:off x="2418079" y="1667844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12591" y="2514163"/>
            <a:ext cx="8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Service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8" name="Straight Arrow Connector 7"/>
          <p:cNvCxnSpPr>
            <a:stCxn id="4" idx="0"/>
            <a:endCxn id="7" idx="0"/>
          </p:cNvCxnSpPr>
          <p:nvPr/>
        </p:nvCxnSpPr>
        <p:spPr>
          <a:xfrm flipH="1">
            <a:off x="3137391" y="3349008"/>
            <a:ext cx="2881" cy="1346562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9308592" y="2035571"/>
            <a:ext cx="1371600" cy="3950370"/>
          </a:xfrm>
          <a:prstGeom prst="rect">
            <a:avLst/>
          </a:prstGeom>
          <a:ln w="57150"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Message broker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476646"/>
              </p:ext>
            </p:extLst>
          </p:nvPr>
        </p:nvGraphicFramePr>
        <p:xfrm>
          <a:off x="1912074" y="4695570"/>
          <a:ext cx="2450635" cy="742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127"/>
                <a:gridCol w="490127"/>
                <a:gridCol w="490127"/>
                <a:gridCol w="490127"/>
                <a:gridCol w="490127"/>
              </a:tblGrid>
              <a:tr h="2644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Flowchart: Document 45"/>
          <p:cNvSpPr/>
          <p:nvPr/>
        </p:nvSpPr>
        <p:spPr>
          <a:xfrm>
            <a:off x="1932830" y="3551998"/>
            <a:ext cx="964736" cy="574752"/>
          </a:xfrm>
          <a:prstGeom prst="flowChartDocumen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7330560" y="3729814"/>
            <a:ext cx="1965121" cy="0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Hexagon 53"/>
          <p:cNvSpPr/>
          <p:nvPr/>
        </p:nvSpPr>
        <p:spPr>
          <a:xfrm rot="5400000">
            <a:off x="5773522" y="3007621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Diamond 54"/>
          <p:cNvSpPr/>
          <p:nvPr/>
        </p:nvSpPr>
        <p:spPr>
          <a:xfrm>
            <a:off x="5886174" y="2883495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6066386" y="3615514"/>
            <a:ext cx="1059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Event</a:t>
            </a:r>
          </a:p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Publisher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4870956" y="4339494"/>
            <a:ext cx="1195430" cy="1241329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383878" y="5580823"/>
            <a:ext cx="3501271" cy="478591"/>
          </a:xfrm>
          <a:prstGeom prst="rect">
            <a:avLst/>
          </a:prstGeom>
          <a:ln w="57150"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Transaction Log</a:t>
            </a:r>
          </a:p>
        </p:txBody>
      </p:sp>
      <p:sp>
        <p:nvSpPr>
          <p:cNvPr id="40" name="Flowchart: Magnetic Disk 39"/>
          <p:cNvSpPr/>
          <p:nvPr/>
        </p:nvSpPr>
        <p:spPr>
          <a:xfrm>
            <a:off x="988550" y="4488758"/>
            <a:ext cx="4522606" cy="1834872"/>
          </a:xfrm>
          <a:prstGeom prst="flowChartMagneticDisk">
            <a:avLst/>
          </a:prstGeom>
          <a:noFill/>
          <a:ln w="38100">
            <a:prstDash val="sys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5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383065"/>
            <a:ext cx="9418320" cy="1062681"/>
          </a:xfrm>
        </p:spPr>
        <p:txBody>
          <a:bodyPr>
            <a:normAutofit/>
          </a:bodyPr>
          <a:lstStyle/>
          <a:p>
            <a:r>
              <a:rPr lang="en-US" dirty="0" smtClean="0"/>
              <a:t>Write concern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922" y="1445746"/>
            <a:ext cx="4968106" cy="514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74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383065"/>
            <a:ext cx="9418320" cy="1062681"/>
          </a:xfrm>
        </p:spPr>
        <p:txBody>
          <a:bodyPr>
            <a:normAutofit/>
          </a:bodyPr>
          <a:lstStyle/>
          <a:p>
            <a:r>
              <a:rPr lang="en-US" dirty="0" smtClean="0"/>
              <a:t>Our considerations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68531" y="4296455"/>
            <a:ext cx="4458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We have to go with </a:t>
            </a:r>
            <a:r>
              <a:rPr lang="en-US" sz="2400" dirty="0" err="1" smtClean="0"/>
              <a:t>Oplog</a:t>
            </a:r>
            <a:r>
              <a:rPr lang="en-US" sz="2400" dirty="0" smtClean="0"/>
              <a:t> tailing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268531" y="3559391"/>
            <a:ext cx="4849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No ACID transactions support so far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261872" y="5033519"/>
            <a:ext cx="9711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MongoDB 3.6 with Change Streams just released and available for upgrade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268531" y="2085263"/>
            <a:ext cx="7289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MongoDB 3.4, primary-secondary-arbiter (PSA), </a:t>
            </a:r>
            <a:r>
              <a:rPr lang="en-US" sz="2400" dirty="0">
                <a:solidFill>
                  <a:srgbClr val="FFFF00"/>
                </a:solidFill>
              </a:rPr>
              <a:t>{ w: 1 </a:t>
            </a:r>
            <a:r>
              <a:rPr lang="en-US" sz="2400" dirty="0" smtClean="0">
                <a:solidFill>
                  <a:srgbClr val="FFFF00"/>
                </a:solidFill>
              </a:rPr>
              <a:t>}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268531" y="2822327"/>
            <a:ext cx="5266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Event sourcing requires major redesign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254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383065"/>
            <a:ext cx="9418320" cy="1062681"/>
          </a:xfrm>
        </p:spPr>
        <p:txBody>
          <a:bodyPr>
            <a:normAutofit/>
          </a:bodyPr>
          <a:lstStyle/>
          <a:p>
            <a:r>
              <a:rPr lang="en-US" dirty="0" err="1" smtClean="0"/>
              <a:t>Oplog</a:t>
            </a:r>
            <a:r>
              <a:rPr lang="en-US" dirty="0" smtClean="0"/>
              <a:t> tailing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99446" y="4754789"/>
            <a:ext cx="8838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Move efforts to implement stronger durability with </a:t>
            </a:r>
            <a:r>
              <a:rPr lang="en-US" sz="2400" dirty="0">
                <a:solidFill>
                  <a:srgbClr val="FFFF00"/>
                </a:solidFill>
              </a:rPr>
              <a:t>{ w: "majority" }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999446" y="3831459"/>
            <a:ext cx="4181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Undocumented low-level API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999446" y="5212247"/>
            <a:ext cx="4523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Even more difficult with </a:t>
            </a:r>
            <a:r>
              <a:rPr lang="en-US" sz="2400" dirty="0" err="1" smtClean="0"/>
              <a:t>sharding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999446" y="2298620"/>
            <a:ext cx="5897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Proven, reliable, widely used in production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999446" y="2760285"/>
            <a:ext cx="3916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Weak durability with </a:t>
            </a:r>
            <a:r>
              <a:rPr lang="en-US" sz="2400" dirty="0">
                <a:solidFill>
                  <a:srgbClr val="FFFF00"/>
                </a:solidFill>
              </a:rPr>
              <a:t>{ w: </a:t>
            </a:r>
            <a:r>
              <a:rPr lang="en-US" sz="2400" dirty="0" smtClean="0">
                <a:solidFill>
                  <a:srgbClr val="FFFF00"/>
                </a:solidFill>
              </a:rPr>
              <a:t>1 </a:t>
            </a:r>
            <a:r>
              <a:rPr lang="en-US" sz="2400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61872" y="1836955"/>
            <a:ext cx="73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Proc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261872" y="3369794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999446" y="4293124"/>
            <a:ext cx="7281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Private API, can change with next releases of MongoDB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999446" y="5673912"/>
            <a:ext cx="4041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</a:t>
            </a:r>
            <a:r>
              <a:rPr lang="en-US" sz="2400" dirty="0" err="1" smtClean="0">
                <a:solidFill>
                  <a:srgbClr val="FFC000"/>
                </a:solidFill>
              </a:rPr>
              <a:t>Adviced</a:t>
            </a:r>
            <a:r>
              <a:rPr lang="en-US" sz="2400" dirty="0" smtClean="0">
                <a:solidFill>
                  <a:srgbClr val="FFC000"/>
                </a:solidFill>
              </a:rPr>
              <a:t> against</a:t>
            </a:r>
            <a:r>
              <a:rPr lang="en-US" sz="2400" dirty="0" smtClean="0"/>
              <a:t> by MongoDB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724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383065"/>
            <a:ext cx="9418320" cy="1062681"/>
          </a:xfrm>
        </p:spPr>
        <p:txBody>
          <a:bodyPr>
            <a:normAutofit/>
          </a:bodyPr>
          <a:lstStyle/>
          <a:p>
            <a:r>
              <a:rPr lang="en-US" dirty="0"/>
              <a:t>Change </a:t>
            </a:r>
            <a:r>
              <a:rPr lang="en-US" dirty="0" smtClean="0"/>
              <a:t>Streams 3.6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99446" y="5530275"/>
            <a:ext cx="6809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Only subscribe to a single collection per connection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999446" y="4606945"/>
            <a:ext cx="6554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New API that is not yet widely used in production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999446" y="3221950"/>
            <a:ext cx="4231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</a:t>
            </a:r>
            <a:r>
              <a:rPr lang="en-US" sz="2400" dirty="0">
                <a:solidFill>
                  <a:srgbClr val="FFFF00"/>
                </a:solidFill>
              </a:rPr>
              <a:t>{ w: "majority" }</a:t>
            </a:r>
            <a:r>
              <a:rPr lang="en-US" sz="2400" dirty="0"/>
              <a:t> </a:t>
            </a:r>
            <a:r>
              <a:rPr lang="en-US" sz="2400" dirty="0" smtClean="0"/>
              <a:t>out of the box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999446" y="2298620"/>
            <a:ext cx="7094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Fixated, well-documented API that guarantied to stay 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999446" y="2760285"/>
            <a:ext cx="4083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Way easier to implement </a:t>
            </a:r>
            <a:r>
              <a:rPr lang="en-US" sz="2400" dirty="0" err="1" smtClean="0"/>
              <a:t>PoC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261872" y="1836955"/>
            <a:ext cx="73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Proc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261872" y="4145280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Cons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999446" y="5068610"/>
            <a:ext cx="8516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• Only supports </a:t>
            </a:r>
            <a:r>
              <a:rPr lang="en-US" sz="2400" dirty="0" smtClean="0">
                <a:solidFill>
                  <a:srgbClr val="FFFF00"/>
                </a:solidFill>
              </a:rPr>
              <a:t>{ w: "majority" }</a:t>
            </a:r>
            <a:r>
              <a:rPr lang="en-US" sz="2400" dirty="0" smtClean="0"/>
              <a:t>, no way to achieve </a:t>
            </a:r>
            <a:r>
              <a:rPr lang="en-US" sz="2400" dirty="0">
                <a:solidFill>
                  <a:srgbClr val="FFFF00"/>
                </a:solidFill>
              </a:rPr>
              <a:t>{ w: </a:t>
            </a:r>
            <a:r>
              <a:rPr lang="en-US" sz="2400" dirty="0" smtClean="0">
                <a:solidFill>
                  <a:srgbClr val="FFFF00"/>
                </a:solidFill>
              </a:rPr>
              <a:t>1}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99446" y="5991940"/>
            <a:ext cx="9809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Cannot resume subscription if latest observed operation is gone from </a:t>
            </a:r>
            <a:r>
              <a:rPr lang="en-US" sz="2400" dirty="0" err="1" smtClean="0"/>
              <a:t>oplog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999446" y="3683615"/>
            <a:ext cx="3980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</a:t>
            </a:r>
            <a:r>
              <a:rPr lang="en-US" sz="2400" dirty="0" smtClean="0">
                <a:solidFill>
                  <a:srgbClr val="92D050"/>
                </a:solidFill>
              </a:rPr>
              <a:t>Recommended</a:t>
            </a:r>
            <a:r>
              <a:rPr lang="en-US" sz="2400" dirty="0" smtClean="0"/>
              <a:t> by MongoDB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7444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2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reat-success.jpg (600Ã302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4660" y="0"/>
            <a:ext cx="1362516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69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Takeaway:</a:t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/>
              <a:t>for MongoDB 3.6 </a:t>
            </a:r>
            <a:r>
              <a:rPr lang="en-US" dirty="0" smtClean="0"/>
              <a:t>use </a:t>
            </a:r>
            <a:r>
              <a:rPr lang="en-US" dirty="0" err="1" smtClean="0">
                <a:solidFill>
                  <a:srgbClr val="92D050"/>
                </a:solidFill>
              </a:rPr>
              <a:t>Oplog</a:t>
            </a:r>
            <a:r>
              <a:rPr lang="en-US" dirty="0" smtClean="0">
                <a:solidFill>
                  <a:srgbClr val="92D050"/>
                </a:solidFill>
              </a:rPr>
              <a:t> tailing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08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Takeaway:</a:t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/>
              <a:t>for primary-secondary-arbiter (PSA</a:t>
            </a:r>
            <a:r>
              <a:rPr lang="en-US" dirty="0" smtClean="0"/>
              <a:t>) replica set use </a:t>
            </a:r>
            <a:r>
              <a:rPr lang="en-US" dirty="0" err="1" smtClean="0">
                <a:solidFill>
                  <a:srgbClr val="92D050"/>
                </a:solidFill>
              </a:rPr>
              <a:t>Oplog</a:t>
            </a:r>
            <a:r>
              <a:rPr lang="en-US" dirty="0" smtClean="0">
                <a:solidFill>
                  <a:srgbClr val="92D050"/>
                </a:solidFill>
              </a:rPr>
              <a:t> tailing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50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383065"/>
            <a:ext cx="9418320" cy="1062681"/>
          </a:xfrm>
        </p:spPr>
        <p:txBody>
          <a:bodyPr>
            <a:normAutofit/>
          </a:bodyPr>
          <a:lstStyle/>
          <a:p>
            <a:r>
              <a:rPr lang="en-US" dirty="0"/>
              <a:t>Change </a:t>
            </a:r>
            <a:r>
              <a:rPr lang="en-US" dirty="0" smtClean="0"/>
              <a:t>Streams 4.0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99446" y="3221950"/>
            <a:ext cx="4231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</a:t>
            </a:r>
            <a:r>
              <a:rPr lang="en-US" sz="2400" dirty="0">
                <a:solidFill>
                  <a:srgbClr val="FFFF00"/>
                </a:solidFill>
              </a:rPr>
              <a:t>{ w: "majority" }</a:t>
            </a:r>
            <a:r>
              <a:rPr lang="en-US" sz="2400" dirty="0"/>
              <a:t> </a:t>
            </a:r>
            <a:r>
              <a:rPr lang="en-US" sz="2400" dirty="0" smtClean="0"/>
              <a:t>out of the box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999446" y="2298620"/>
            <a:ext cx="6534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• Option to resume from a given Timestamp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99446" y="2760285"/>
            <a:ext cx="7637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</a:t>
            </a:r>
            <a:r>
              <a:rPr lang="en-US" sz="2400" dirty="0"/>
              <a:t>Subscribe to changes from </a:t>
            </a:r>
            <a:r>
              <a:rPr lang="en-US" sz="2400" dirty="0" smtClean="0"/>
              <a:t>database </a:t>
            </a:r>
            <a:r>
              <a:rPr lang="en-US" sz="2400" dirty="0"/>
              <a:t>or entire </a:t>
            </a:r>
            <a:r>
              <a:rPr lang="en-US" sz="2400" dirty="0" smtClean="0"/>
              <a:t>deployment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261872" y="1836955"/>
            <a:ext cx="73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Proc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261872" y="4145280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Cos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999446" y="4606945"/>
            <a:ext cx="8516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• Only supports </a:t>
            </a:r>
            <a:r>
              <a:rPr lang="en-US" sz="2400" dirty="0" smtClean="0">
                <a:solidFill>
                  <a:srgbClr val="FFFF00"/>
                </a:solidFill>
              </a:rPr>
              <a:t>{ w: "majority" }</a:t>
            </a:r>
            <a:r>
              <a:rPr lang="en-US" sz="2400" dirty="0" smtClean="0"/>
              <a:t>, no way to achieve </a:t>
            </a:r>
            <a:r>
              <a:rPr lang="en-US" sz="2400" dirty="0">
                <a:solidFill>
                  <a:srgbClr val="FFFF00"/>
                </a:solidFill>
              </a:rPr>
              <a:t>{ w: </a:t>
            </a:r>
            <a:r>
              <a:rPr lang="en-US" sz="2400" dirty="0" smtClean="0">
                <a:solidFill>
                  <a:srgbClr val="FFFF00"/>
                </a:solidFill>
              </a:rPr>
              <a:t>1}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99446" y="3683615"/>
            <a:ext cx="3980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</a:t>
            </a:r>
            <a:r>
              <a:rPr lang="en-US" sz="2400" dirty="0" smtClean="0">
                <a:solidFill>
                  <a:srgbClr val="92D050"/>
                </a:solidFill>
              </a:rPr>
              <a:t>Recommended</a:t>
            </a:r>
            <a:r>
              <a:rPr lang="en-US" sz="2400" dirty="0" smtClean="0"/>
              <a:t> by MongoDB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0267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Takeaway:</a:t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smtClean="0"/>
              <a:t>for MongoDB 4.0 replica set with 3+ data-bearing nodes use </a:t>
            </a:r>
            <a:r>
              <a:rPr lang="en-US" dirty="0" smtClean="0">
                <a:solidFill>
                  <a:srgbClr val="92D050"/>
                </a:solidFill>
              </a:rPr>
              <a:t>Change Streams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5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611181"/>
            <a:ext cx="9418320" cy="1041936"/>
          </a:xfrm>
        </p:spPr>
        <p:txBody>
          <a:bodyPr>
            <a:normAutofit/>
          </a:bodyPr>
          <a:lstStyle/>
          <a:p>
            <a:r>
              <a:rPr lang="en-US" dirty="0" smtClean="0"/>
              <a:t>About </a:t>
            </a:r>
            <a:r>
              <a:rPr lang="en-US" dirty="0" smtClean="0"/>
              <a:t>me</a:t>
            </a:r>
            <a:endParaRPr lang="en-US" dirty="0"/>
          </a:p>
        </p:txBody>
      </p:sp>
      <p:pic>
        <p:nvPicPr>
          <p:cNvPr id="1026" name="Picture 2" descr="https://scontent.fiev12-1.fna.fbcdn.net/v/t1.0-9/c0.0.215.215/12494928_1139995499368714_8989582005896967223_n.png?_nc_cat=109&amp;_nc_ht=scontent.fiev12-1.fna&amp;oh=ee4c679202e74d6262c8803b45612cb9&amp;oe=5C7304D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436" y="3846720"/>
            <a:ext cx="2047875" cy="204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61872" y="2847608"/>
            <a:ext cx="71658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Andrii Litvinov</a:t>
            </a:r>
          </a:p>
          <a:p>
            <a:endParaRPr lang="en-US" sz="4800" dirty="0" smtClean="0"/>
          </a:p>
          <a:p>
            <a:r>
              <a:rPr lang="en-US" sz="4800" dirty="0" smtClean="0"/>
              <a:t>Platform engineer at Synergy Sports Technology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95320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779" y="665167"/>
            <a:ext cx="9418320" cy="1069848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3074" name="Picture 2" descr="Image result for draw  ow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941" y="0"/>
            <a:ext cx="842505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317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587502"/>
            <a:ext cx="9418320" cy="1184148"/>
          </a:xfrm>
        </p:spPr>
        <p:txBody>
          <a:bodyPr/>
          <a:lstStyle/>
          <a:p>
            <a:r>
              <a:rPr lang="en-US" dirty="0" smtClean="0"/>
              <a:t>Challenges we face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2548581"/>
            <a:ext cx="9418320" cy="330852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</a:rPr>
              <a:t>• Large c</a:t>
            </a:r>
            <a:r>
              <a:rPr lang="en-US" sz="4000" dirty="0" smtClean="0">
                <a:solidFill>
                  <a:schemeClr val="tx1"/>
                </a:solidFill>
              </a:rPr>
              <a:t>odebase </a:t>
            </a:r>
          </a:p>
          <a:p>
            <a:r>
              <a:rPr lang="en-US" sz="4000" dirty="0">
                <a:solidFill>
                  <a:schemeClr val="tx1"/>
                </a:solidFill>
              </a:rPr>
              <a:t>• </a:t>
            </a:r>
            <a:r>
              <a:rPr lang="en-US" sz="4000" dirty="0" smtClean="0">
                <a:solidFill>
                  <a:schemeClr val="tx1"/>
                </a:solidFill>
              </a:rPr>
              <a:t>Complex domain rules</a:t>
            </a:r>
          </a:p>
          <a:p>
            <a:r>
              <a:rPr lang="en-US" sz="4000" dirty="0">
                <a:solidFill>
                  <a:schemeClr val="tx1"/>
                </a:solidFill>
              </a:rPr>
              <a:t>• </a:t>
            </a:r>
            <a:r>
              <a:rPr lang="en-US" sz="4000" dirty="0" smtClean="0">
                <a:solidFill>
                  <a:schemeClr val="tx1"/>
                </a:solidFill>
              </a:rPr>
              <a:t>Request processing time</a:t>
            </a:r>
          </a:p>
          <a:p>
            <a:r>
              <a:rPr lang="en-US" sz="4000" dirty="0">
                <a:solidFill>
                  <a:schemeClr val="tx1"/>
                </a:solidFill>
              </a:rPr>
              <a:t>• Multiple </a:t>
            </a:r>
            <a:r>
              <a:rPr lang="en-US" sz="4000" dirty="0" smtClean="0">
                <a:solidFill>
                  <a:schemeClr val="tx1"/>
                </a:solidFill>
              </a:rPr>
              <a:t>subsystems to keep in-sync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78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Event-Driven </a:t>
            </a:r>
            <a:r>
              <a:rPr lang="en-US" dirty="0" smtClean="0"/>
              <a:t>architecture is all about</a:t>
            </a:r>
            <a:r>
              <a:rPr lang="en-US" dirty="0"/>
              <a:t>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62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Arrow Connector 36"/>
          <p:cNvCxnSpPr/>
          <p:nvPr/>
        </p:nvCxnSpPr>
        <p:spPr>
          <a:xfrm>
            <a:off x="7952185" y="1854227"/>
            <a:ext cx="1961878" cy="6501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Hexagon 3"/>
          <p:cNvSpPr/>
          <p:nvPr/>
        </p:nvSpPr>
        <p:spPr>
          <a:xfrm rot="5400000">
            <a:off x="1431130" y="1417446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/>
          <p:cNvSpPr/>
          <p:nvPr/>
        </p:nvSpPr>
        <p:spPr>
          <a:xfrm>
            <a:off x="1543782" y="1293320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51795" y="2139639"/>
            <a:ext cx="10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Service 1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Hexagon 5"/>
          <p:cNvSpPr/>
          <p:nvPr/>
        </p:nvSpPr>
        <p:spPr>
          <a:xfrm rot="5400000">
            <a:off x="9801412" y="1397529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iamond 6"/>
          <p:cNvSpPr/>
          <p:nvPr/>
        </p:nvSpPr>
        <p:spPr>
          <a:xfrm>
            <a:off x="9914064" y="1273403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122077" y="2119722"/>
            <a:ext cx="10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Service 2</a:t>
            </a:r>
          </a:p>
        </p:txBody>
      </p:sp>
      <p:sp>
        <p:nvSpPr>
          <p:cNvPr id="3" name="Flowchart: Magnetic Disk 2"/>
          <p:cNvSpPr/>
          <p:nvPr/>
        </p:nvSpPr>
        <p:spPr>
          <a:xfrm>
            <a:off x="1543781" y="5146447"/>
            <a:ext cx="1444387" cy="1324708"/>
          </a:xfrm>
          <a:prstGeom prst="flowChartMagneticDisk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4" idx="0"/>
            <a:endCxn id="3" idx="1"/>
          </p:cNvCxnSpPr>
          <p:nvPr/>
        </p:nvCxnSpPr>
        <p:spPr>
          <a:xfrm>
            <a:off x="2265975" y="2974484"/>
            <a:ext cx="0" cy="2171963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988167" y="1855777"/>
            <a:ext cx="3592416" cy="11473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580584" y="242393"/>
            <a:ext cx="1371600" cy="6154615"/>
          </a:xfrm>
          <a:prstGeom prst="rect">
            <a:avLst/>
          </a:prstGeom>
          <a:ln w="57150"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Message broker</a:t>
            </a:r>
          </a:p>
        </p:txBody>
      </p:sp>
      <p:cxnSp>
        <p:nvCxnSpPr>
          <p:cNvPr id="21" name="Straight Arrow Connector 20"/>
          <p:cNvCxnSpPr>
            <a:endCxn id="4" idx="3"/>
          </p:cNvCxnSpPr>
          <p:nvPr/>
        </p:nvCxnSpPr>
        <p:spPr>
          <a:xfrm>
            <a:off x="2265973" y="342735"/>
            <a:ext cx="2" cy="962060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ocument 23"/>
          <p:cNvSpPr/>
          <p:nvPr/>
        </p:nvSpPr>
        <p:spPr>
          <a:xfrm>
            <a:off x="750399" y="430895"/>
            <a:ext cx="1251115" cy="785740"/>
          </a:xfrm>
          <a:prstGeom prst="flowChartDocumen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Command</a:t>
            </a:r>
          </a:p>
        </p:txBody>
      </p:sp>
      <p:sp>
        <p:nvSpPr>
          <p:cNvPr id="25" name="Flowchart: Document 24"/>
          <p:cNvSpPr/>
          <p:nvPr/>
        </p:nvSpPr>
        <p:spPr>
          <a:xfrm>
            <a:off x="2559456" y="3900783"/>
            <a:ext cx="1251115" cy="785740"/>
          </a:xfrm>
          <a:prstGeom prst="flowChartDocumen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 1</a:t>
            </a:r>
          </a:p>
        </p:txBody>
      </p:sp>
      <p:sp>
        <p:nvSpPr>
          <p:cNvPr id="26" name="Flowchart: Document 25"/>
          <p:cNvSpPr/>
          <p:nvPr/>
        </p:nvSpPr>
        <p:spPr>
          <a:xfrm>
            <a:off x="4156024" y="846947"/>
            <a:ext cx="1251115" cy="785740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27" name="Flowchart: Document 26"/>
          <p:cNvSpPr/>
          <p:nvPr/>
        </p:nvSpPr>
        <p:spPr>
          <a:xfrm>
            <a:off x="8307566" y="846947"/>
            <a:ext cx="1251115" cy="785740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rot="10800000">
            <a:off x="7952184" y="2180092"/>
            <a:ext cx="1961878" cy="6501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Document 28"/>
          <p:cNvSpPr/>
          <p:nvPr/>
        </p:nvSpPr>
        <p:spPr>
          <a:xfrm>
            <a:off x="8307565" y="2505958"/>
            <a:ext cx="1251115" cy="785740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2</a:t>
            </a:r>
          </a:p>
        </p:txBody>
      </p:sp>
      <p:sp>
        <p:nvSpPr>
          <p:cNvPr id="30" name="Flowchart: Magnetic Disk 29"/>
          <p:cNvSpPr/>
          <p:nvPr/>
        </p:nvSpPr>
        <p:spPr>
          <a:xfrm>
            <a:off x="9914062" y="5072300"/>
            <a:ext cx="1444387" cy="1324708"/>
          </a:xfrm>
          <a:prstGeom prst="flowChartMagneticDisk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6" idx="0"/>
            <a:endCxn id="30" idx="1"/>
          </p:cNvCxnSpPr>
          <p:nvPr/>
        </p:nvCxnSpPr>
        <p:spPr>
          <a:xfrm flipH="1">
            <a:off x="10636256" y="2954567"/>
            <a:ext cx="1" cy="2117733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Document 35"/>
          <p:cNvSpPr/>
          <p:nvPr/>
        </p:nvSpPr>
        <p:spPr>
          <a:xfrm>
            <a:off x="9125629" y="3821047"/>
            <a:ext cx="1251115" cy="785740"/>
          </a:xfrm>
          <a:prstGeom prst="flowChartDocumen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 2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3012209" y="2180093"/>
            <a:ext cx="3568374" cy="6501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Document 39"/>
          <p:cNvSpPr/>
          <p:nvPr/>
        </p:nvSpPr>
        <p:spPr>
          <a:xfrm>
            <a:off x="4165124" y="2510646"/>
            <a:ext cx="1251115" cy="785740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2</a:t>
            </a:r>
          </a:p>
        </p:txBody>
      </p:sp>
    </p:spTree>
    <p:extLst>
      <p:ext uri="{BB962C8B-B14F-4D97-AF65-F5344CB8AC3E}">
        <p14:creationId xmlns:p14="http://schemas.microsoft.com/office/powerpoint/2010/main" val="286274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9" grpId="0" animBg="1"/>
      <p:bldP spid="36" grpId="0" animBg="1"/>
      <p:bldP spid="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Arrow Connector 36"/>
          <p:cNvCxnSpPr/>
          <p:nvPr/>
        </p:nvCxnSpPr>
        <p:spPr>
          <a:xfrm>
            <a:off x="7952184" y="2027224"/>
            <a:ext cx="1961878" cy="6501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Hexagon 3"/>
          <p:cNvSpPr/>
          <p:nvPr/>
        </p:nvSpPr>
        <p:spPr>
          <a:xfrm rot="5400000">
            <a:off x="1431130" y="1417446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/>
          <p:cNvSpPr/>
          <p:nvPr/>
        </p:nvSpPr>
        <p:spPr>
          <a:xfrm>
            <a:off x="1543782" y="1293320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51795" y="2139639"/>
            <a:ext cx="10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Service 1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Hexagon 5"/>
          <p:cNvSpPr/>
          <p:nvPr/>
        </p:nvSpPr>
        <p:spPr>
          <a:xfrm rot="5400000">
            <a:off x="9801412" y="1397529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iamond 6"/>
          <p:cNvSpPr/>
          <p:nvPr/>
        </p:nvSpPr>
        <p:spPr>
          <a:xfrm>
            <a:off x="9914064" y="1273403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122077" y="2119722"/>
            <a:ext cx="10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Service 2</a:t>
            </a:r>
          </a:p>
        </p:txBody>
      </p:sp>
      <p:sp>
        <p:nvSpPr>
          <p:cNvPr id="3" name="Flowchart: Magnetic Disk 2"/>
          <p:cNvSpPr/>
          <p:nvPr/>
        </p:nvSpPr>
        <p:spPr>
          <a:xfrm>
            <a:off x="1543780" y="4466496"/>
            <a:ext cx="1444387" cy="1324708"/>
          </a:xfrm>
          <a:prstGeom prst="flowChartMagneticDisk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4" idx="0"/>
            <a:endCxn id="3" idx="1"/>
          </p:cNvCxnSpPr>
          <p:nvPr/>
        </p:nvCxnSpPr>
        <p:spPr>
          <a:xfrm flipH="1">
            <a:off x="2265974" y="2974484"/>
            <a:ext cx="1" cy="1492012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988167" y="2028774"/>
            <a:ext cx="3592416" cy="11473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Document 14"/>
          <p:cNvSpPr/>
          <p:nvPr/>
        </p:nvSpPr>
        <p:spPr>
          <a:xfrm>
            <a:off x="4345143" y="1298117"/>
            <a:ext cx="853345" cy="515815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  <p:sp>
        <p:nvSpPr>
          <p:cNvPr id="16" name="Flowchart: Document 15"/>
          <p:cNvSpPr/>
          <p:nvPr/>
        </p:nvSpPr>
        <p:spPr>
          <a:xfrm>
            <a:off x="2461846" y="3413886"/>
            <a:ext cx="853345" cy="515815"/>
          </a:xfrm>
          <a:prstGeom prst="flowChartDocumen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</a:p>
        </p:txBody>
      </p:sp>
      <p:sp>
        <p:nvSpPr>
          <p:cNvPr id="17" name="Explosion 1 16"/>
          <p:cNvSpPr/>
          <p:nvPr/>
        </p:nvSpPr>
        <p:spPr>
          <a:xfrm>
            <a:off x="2021528" y="1320973"/>
            <a:ext cx="1518840" cy="1457398"/>
          </a:xfrm>
          <a:prstGeom prst="irregularSeal1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Crash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980742" y="670708"/>
            <a:ext cx="120909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6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✕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888518" y="3315166"/>
            <a:ext cx="10182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92D050"/>
                </a:solidFill>
                <a:latin typeface="Bradley Hand ITC" panose="03070402050302030203" pitchFamily="66" charset="0"/>
              </a:rPr>
              <a:t>✓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580584" y="242393"/>
            <a:ext cx="1371600" cy="6154615"/>
          </a:xfrm>
          <a:prstGeom prst="rect">
            <a:avLst/>
          </a:prstGeom>
          <a:ln w="57150"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Message broker</a:t>
            </a:r>
          </a:p>
        </p:txBody>
      </p:sp>
      <p:sp>
        <p:nvSpPr>
          <p:cNvPr id="39" name="Flowchart: Document 38"/>
          <p:cNvSpPr/>
          <p:nvPr/>
        </p:nvSpPr>
        <p:spPr>
          <a:xfrm>
            <a:off x="8457491" y="1289869"/>
            <a:ext cx="853345" cy="515815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115619" y="508540"/>
            <a:ext cx="155363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?</a:t>
            </a:r>
            <a:endParaRPr lang="en-US" sz="19200" dirty="0">
              <a:solidFill>
                <a:srgbClr val="FF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7956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2" grpId="0"/>
      <p:bldP spid="34" grpId="0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Key takeaway:</a:t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smtClean="0"/>
              <a:t>persist state and publish event </a:t>
            </a:r>
            <a:r>
              <a:rPr lang="en-US" dirty="0" smtClean="0">
                <a:solidFill>
                  <a:srgbClr val="92D050"/>
                </a:solidFill>
              </a:rPr>
              <a:t>atomically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1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383065"/>
            <a:ext cx="9418320" cy="1062681"/>
          </a:xfrm>
        </p:spPr>
        <p:txBody>
          <a:bodyPr>
            <a:normAutofit/>
          </a:bodyPr>
          <a:lstStyle/>
          <a:p>
            <a:r>
              <a:rPr lang="en-US" dirty="0" smtClean="0"/>
              <a:t>Event Sourcing</a:t>
            </a:r>
            <a:endParaRPr lang="en-US" dirty="0"/>
          </a:p>
        </p:txBody>
      </p:sp>
      <p:sp>
        <p:nvSpPr>
          <p:cNvPr id="4" name="Hexagon 3"/>
          <p:cNvSpPr/>
          <p:nvPr/>
        </p:nvSpPr>
        <p:spPr>
          <a:xfrm rot="5400000">
            <a:off x="1431129" y="1874646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/>
          <p:cNvSpPr/>
          <p:nvPr/>
        </p:nvSpPr>
        <p:spPr>
          <a:xfrm>
            <a:off x="1543781" y="1750520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51794" y="2596839"/>
            <a:ext cx="10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Service 1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" name="Flowchart: Document 10"/>
          <p:cNvSpPr/>
          <p:nvPr/>
        </p:nvSpPr>
        <p:spPr>
          <a:xfrm>
            <a:off x="2727861" y="3666950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12" name="Flowchart: Document 11"/>
          <p:cNvSpPr/>
          <p:nvPr/>
        </p:nvSpPr>
        <p:spPr>
          <a:xfrm>
            <a:off x="2880261" y="3819350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13" name="Flowchart: Document 12"/>
          <p:cNvSpPr/>
          <p:nvPr/>
        </p:nvSpPr>
        <p:spPr>
          <a:xfrm>
            <a:off x="3032661" y="3971750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14" name="Flowchart: Document 13"/>
          <p:cNvSpPr/>
          <p:nvPr/>
        </p:nvSpPr>
        <p:spPr>
          <a:xfrm>
            <a:off x="3185061" y="4124150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15" name="Flowchart: Document 14"/>
          <p:cNvSpPr/>
          <p:nvPr/>
        </p:nvSpPr>
        <p:spPr>
          <a:xfrm>
            <a:off x="3337461" y="4276550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  <p:sp>
        <p:nvSpPr>
          <p:cNvPr id="16" name="Chevron 15"/>
          <p:cNvSpPr/>
          <p:nvPr/>
        </p:nvSpPr>
        <p:spPr>
          <a:xfrm>
            <a:off x="915766" y="5310331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hevron 17"/>
          <p:cNvSpPr/>
          <p:nvPr/>
        </p:nvSpPr>
        <p:spPr>
          <a:xfrm>
            <a:off x="1782973" y="5298847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>
            <a:off x="2642179" y="5298846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3509386" y="5310331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hevron 20"/>
          <p:cNvSpPr/>
          <p:nvPr/>
        </p:nvSpPr>
        <p:spPr>
          <a:xfrm>
            <a:off x="4376593" y="5310331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hevron 21"/>
          <p:cNvSpPr/>
          <p:nvPr/>
        </p:nvSpPr>
        <p:spPr>
          <a:xfrm>
            <a:off x="5243800" y="5298847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hevron 22"/>
          <p:cNvSpPr/>
          <p:nvPr/>
        </p:nvSpPr>
        <p:spPr>
          <a:xfrm>
            <a:off x="6103006" y="5298846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hevron 23"/>
          <p:cNvSpPr/>
          <p:nvPr/>
        </p:nvSpPr>
        <p:spPr>
          <a:xfrm>
            <a:off x="6970213" y="5310331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hevron 24"/>
          <p:cNvSpPr/>
          <p:nvPr/>
        </p:nvSpPr>
        <p:spPr>
          <a:xfrm>
            <a:off x="7829419" y="5301564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hevron 25"/>
          <p:cNvSpPr/>
          <p:nvPr/>
        </p:nvSpPr>
        <p:spPr>
          <a:xfrm>
            <a:off x="8696626" y="5290080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9555832" y="5290079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hevron 27"/>
          <p:cNvSpPr/>
          <p:nvPr/>
        </p:nvSpPr>
        <p:spPr>
          <a:xfrm>
            <a:off x="10423039" y="5301564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Hexagon 29"/>
          <p:cNvSpPr/>
          <p:nvPr/>
        </p:nvSpPr>
        <p:spPr>
          <a:xfrm rot="5400000">
            <a:off x="8284531" y="1863977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Diamond 30"/>
          <p:cNvSpPr/>
          <p:nvPr/>
        </p:nvSpPr>
        <p:spPr>
          <a:xfrm>
            <a:off x="8397183" y="1739851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605196" y="2586170"/>
            <a:ext cx="10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Service 2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" name="Flowchart: Document 40"/>
          <p:cNvSpPr/>
          <p:nvPr/>
        </p:nvSpPr>
        <p:spPr>
          <a:xfrm>
            <a:off x="6928696" y="3673797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42" name="Flowchart: Document 41"/>
          <p:cNvSpPr/>
          <p:nvPr/>
        </p:nvSpPr>
        <p:spPr>
          <a:xfrm>
            <a:off x="7081096" y="3826197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43" name="Flowchart: Document 42"/>
          <p:cNvSpPr/>
          <p:nvPr/>
        </p:nvSpPr>
        <p:spPr>
          <a:xfrm>
            <a:off x="7233496" y="3978597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44" name="Flowchart: Document 43"/>
          <p:cNvSpPr/>
          <p:nvPr/>
        </p:nvSpPr>
        <p:spPr>
          <a:xfrm>
            <a:off x="7385896" y="4130997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45" name="Flowchart: Document 44"/>
          <p:cNvSpPr/>
          <p:nvPr/>
        </p:nvSpPr>
        <p:spPr>
          <a:xfrm>
            <a:off x="7538296" y="4283397"/>
            <a:ext cx="1119192" cy="623294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  <p:cxnSp>
        <p:nvCxnSpPr>
          <p:cNvPr id="60" name="Straight Arrow Connector 59"/>
          <p:cNvCxnSpPr>
            <a:stCxn id="4" idx="0"/>
          </p:cNvCxnSpPr>
          <p:nvPr/>
        </p:nvCxnSpPr>
        <p:spPr>
          <a:xfrm flipH="1">
            <a:off x="2265973" y="3431684"/>
            <a:ext cx="1" cy="1847727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9119375" y="3430869"/>
            <a:ext cx="1" cy="1847727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1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383065"/>
            <a:ext cx="9418320" cy="10626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Application events (Outbox)</a:t>
            </a:r>
            <a:endParaRPr lang="en-US" dirty="0"/>
          </a:p>
        </p:txBody>
      </p:sp>
      <p:sp>
        <p:nvSpPr>
          <p:cNvPr id="4" name="Hexagon 3"/>
          <p:cNvSpPr/>
          <p:nvPr/>
        </p:nvSpPr>
        <p:spPr>
          <a:xfrm rot="5400000">
            <a:off x="2305427" y="1791970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/>
          <p:cNvSpPr/>
          <p:nvPr/>
        </p:nvSpPr>
        <p:spPr>
          <a:xfrm>
            <a:off x="2418079" y="1667844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12591" y="2514163"/>
            <a:ext cx="8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Service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8" name="Straight Arrow Connector 7"/>
          <p:cNvCxnSpPr>
            <a:endCxn id="7" idx="0"/>
          </p:cNvCxnSpPr>
          <p:nvPr/>
        </p:nvCxnSpPr>
        <p:spPr>
          <a:xfrm flipH="1">
            <a:off x="2723919" y="3157538"/>
            <a:ext cx="32700" cy="1822342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9308592" y="2035571"/>
            <a:ext cx="1371600" cy="3950370"/>
          </a:xfrm>
          <a:prstGeom prst="rect">
            <a:avLst/>
          </a:prstGeom>
          <a:ln w="57150"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Message broker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510596"/>
              </p:ext>
            </p:extLst>
          </p:nvPr>
        </p:nvGraphicFramePr>
        <p:xfrm>
          <a:off x="1498602" y="4979880"/>
          <a:ext cx="2450635" cy="1130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127"/>
                <a:gridCol w="490127"/>
                <a:gridCol w="490127"/>
                <a:gridCol w="490127"/>
                <a:gridCol w="490127"/>
              </a:tblGrid>
              <a:tr h="3768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376164"/>
              </p:ext>
            </p:extLst>
          </p:nvPr>
        </p:nvGraphicFramePr>
        <p:xfrm>
          <a:off x="4977595" y="4979880"/>
          <a:ext cx="2450635" cy="1130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127"/>
                <a:gridCol w="490127"/>
                <a:gridCol w="490127"/>
                <a:gridCol w="490127"/>
                <a:gridCol w="490127"/>
              </a:tblGrid>
              <a:tr h="3768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9" name="Straight Arrow Connector 38"/>
          <p:cNvCxnSpPr/>
          <p:nvPr/>
        </p:nvCxnSpPr>
        <p:spPr>
          <a:xfrm>
            <a:off x="3457707" y="3175000"/>
            <a:ext cx="1519888" cy="1804880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ocument 45"/>
          <p:cNvSpPr/>
          <p:nvPr/>
        </p:nvSpPr>
        <p:spPr>
          <a:xfrm>
            <a:off x="1540463" y="3815849"/>
            <a:ext cx="964736" cy="574752"/>
          </a:xfrm>
          <a:prstGeom prst="flowChartDocumen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</a:p>
        </p:txBody>
      </p:sp>
      <p:sp>
        <p:nvSpPr>
          <p:cNvPr id="47" name="Flowchart: Document 46"/>
          <p:cNvSpPr/>
          <p:nvPr/>
        </p:nvSpPr>
        <p:spPr>
          <a:xfrm>
            <a:off x="4536408" y="3815849"/>
            <a:ext cx="964736" cy="574752"/>
          </a:xfrm>
          <a:prstGeom prst="flowChart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196546" y="3571108"/>
            <a:ext cx="4426164" cy="1041642"/>
          </a:xfrm>
          <a:prstGeom prst="rect">
            <a:avLst/>
          </a:prstGeom>
          <a:noFill/>
          <a:ln w="38100"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888467" y="3894071"/>
            <a:ext cx="1241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Local</a:t>
            </a:r>
          </a:p>
          <a:p>
            <a:pPr algn="ctr"/>
            <a:r>
              <a:rPr lang="en-US" dirty="0" smtClean="0"/>
              <a:t>transaction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7731036" y="2600984"/>
            <a:ext cx="1577556" cy="0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Hexagon 53"/>
          <p:cNvSpPr/>
          <p:nvPr/>
        </p:nvSpPr>
        <p:spPr>
          <a:xfrm rot="5400000">
            <a:off x="6173998" y="1878791"/>
            <a:ext cx="1669689" cy="1444386"/>
          </a:xfrm>
          <a:prstGeom prst="hexagon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Diamond 54"/>
          <p:cNvSpPr/>
          <p:nvPr/>
        </p:nvSpPr>
        <p:spPr>
          <a:xfrm>
            <a:off x="6286650" y="1754665"/>
            <a:ext cx="1444386" cy="7354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6466862" y="2486684"/>
            <a:ext cx="1059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Event</a:t>
            </a:r>
          </a:p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Publisher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65" name="Straight Arrow Connector 64"/>
          <p:cNvCxnSpPr>
            <a:stCxn id="36" idx="0"/>
          </p:cNvCxnSpPr>
          <p:nvPr/>
        </p:nvCxnSpPr>
        <p:spPr>
          <a:xfrm flipV="1">
            <a:off x="6202912" y="3286125"/>
            <a:ext cx="466969" cy="1693755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92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1996</TotalTime>
  <Words>540</Words>
  <Application>Microsoft Office PowerPoint</Application>
  <PresentationFormat>Widescreen</PresentationFormat>
  <Paragraphs>159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 Unicode MS</vt:lpstr>
      <vt:lpstr>Arial</vt:lpstr>
      <vt:lpstr>Bradley Hand ITC</vt:lpstr>
      <vt:lpstr>Calibri</vt:lpstr>
      <vt:lpstr>Wingdings 2</vt:lpstr>
      <vt:lpstr>View</vt:lpstr>
      <vt:lpstr>Event-Driven systems backed by MongoDB</vt:lpstr>
      <vt:lpstr>About me</vt:lpstr>
      <vt:lpstr>Challenges we face</vt:lpstr>
      <vt:lpstr>What Event-Driven architecture is all about?</vt:lpstr>
      <vt:lpstr>PowerPoint Presentation</vt:lpstr>
      <vt:lpstr>PowerPoint Presentation</vt:lpstr>
      <vt:lpstr>Key takeaway: persist state and publish event atomically</vt:lpstr>
      <vt:lpstr>Event Sourcing</vt:lpstr>
      <vt:lpstr>Application events (Outbox)</vt:lpstr>
      <vt:lpstr>Transaction log tailing</vt:lpstr>
      <vt:lpstr>Write concern</vt:lpstr>
      <vt:lpstr>Our considerations</vt:lpstr>
      <vt:lpstr>Oplog tailing</vt:lpstr>
      <vt:lpstr>Change Streams 3.6</vt:lpstr>
      <vt:lpstr>PowerPoint Presentation</vt:lpstr>
      <vt:lpstr>Takeaway: for MongoDB 3.6 use Oplog tailing</vt:lpstr>
      <vt:lpstr>Takeaway: for primary-secondary-arbiter (PSA) replica set use Oplog tailing</vt:lpstr>
      <vt:lpstr>Change Streams 4.0</vt:lpstr>
      <vt:lpstr>Takeaway: for MongoDB 4.0 replica set with 3+ data-bearing nodes use Change Streams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Andrii Litvinov</dc:creator>
  <cp:lastModifiedBy>Andrii Litvinov</cp:lastModifiedBy>
  <cp:revision>77</cp:revision>
  <dcterms:created xsi:type="dcterms:W3CDTF">2018-10-18T15:17:51Z</dcterms:created>
  <dcterms:modified xsi:type="dcterms:W3CDTF">2018-11-29T14:56:18Z</dcterms:modified>
</cp:coreProperties>
</file>