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0"/>
  </p:notesMasterIdLst>
  <p:sldIdLst>
    <p:sldId id="258" r:id="rId2"/>
    <p:sldId id="260" r:id="rId3"/>
    <p:sldId id="259" r:id="rId4"/>
    <p:sldId id="261" r:id="rId5"/>
    <p:sldId id="262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311" autoAdjust="0"/>
  </p:normalViewPr>
  <p:slideViewPr>
    <p:cSldViewPr snapToGrid="0">
      <p:cViewPr varScale="1">
        <p:scale>
          <a:sx n="78" d="100"/>
          <a:sy n="78" d="100"/>
        </p:scale>
        <p:origin x="17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C800D-31EB-4931-99D3-EDB5CCBB0CE8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A4F9F-6CEF-4B9D-BEB3-40FCF0DF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/>
              <a:t>Greatings</a:t>
            </a:r>
            <a:endParaRPr lang="en-US" sz="1200" dirty="0" smtClean="0"/>
          </a:p>
          <a:p>
            <a:endParaRPr lang="en-US" dirty="0" smtClean="0"/>
          </a:p>
          <a:p>
            <a:r>
              <a:rPr lang="en-US" baseline="0" dirty="0" smtClean="0"/>
              <a:t>Talk intro:</a:t>
            </a:r>
          </a:p>
          <a:p>
            <a:r>
              <a:rPr lang="en-US" baseline="0" dirty="0" smtClean="0"/>
              <a:t>    - Event-Driven systems and challenges</a:t>
            </a:r>
          </a:p>
          <a:p>
            <a:r>
              <a:rPr lang="en-US" baseline="0" dirty="0" smtClean="0"/>
              <a:t>    - Atomic writes and event publishing</a:t>
            </a:r>
          </a:p>
          <a:p>
            <a:r>
              <a:rPr lang="en-US" baseline="0" dirty="0" smtClean="0"/>
              <a:t>    - MongoDB replication internals</a:t>
            </a:r>
          </a:p>
          <a:p>
            <a:r>
              <a:rPr lang="en-US" baseline="0" dirty="0" smtClean="0"/>
              <a:t>    - Implementation with MongoDB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Andrii Litvinov</a:t>
            </a:r>
            <a:r>
              <a:rPr lang="en-US" baseline="0" dirty="0" smtClean="0"/>
              <a:t>, p</a:t>
            </a:r>
            <a:r>
              <a:rPr lang="en-US" dirty="0" smtClean="0"/>
              <a:t>latform engineer</a:t>
            </a:r>
            <a:r>
              <a:rPr lang="en-US" baseline="0" dirty="0" smtClean="0"/>
              <a:t> in sports video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4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system</a:t>
            </a:r>
          </a:p>
          <a:p>
            <a:r>
              <a:rPr lang="en-US" dirty="0" smtClean="0"/>
              <a:t>    -&gt; many</a:t>
            </a:r>
            <a:r>
              <a:rPr lang="en-US" baseline="0" dirty="0" smtClean="0"/>
              <a:t> components</a:t>
            </a:r>
          </a:p>
          <a:p>
            <a:r>
              <a:rPr lang="en-US" baseline="0" dirty="0" smtClean="0"/>
              <a:t>        -&gt; client apps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Multiple verticals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Operations tools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Reporting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Complex domain rules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-&gt;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53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Multiple</a:t>
            </a:r>
            <a:r>
              <a:rPr lang="en-US" baseline="0" smtClean="0"/>
              <a:t> components, same goal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2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components</a:t>
            </a:r>
          </a:p>
          <a:p>
            <a:endParaRPr lang="en-US" dirty="0" smtClean="0"/>
          </a:p>
          <a:p>
            <a:r>
              <a:rPr lang="en-US" dirty="0" smtClean="0"/>
              <a:t>State change notifications</a:t>
            </a:r>
          </a:p>
          <a:p>
            <a:endParaRPr lang="en-US" dirty="0" smtClean="0"/>
          </a:p>
          <a:p>
            <a:r>
              <a:rPr lang="en-US" dirty="0" smtClean="0"/>
              <a:t>Reactive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90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Failure 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25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TPC</a:t>
            </a:r>
          </a:p>
          <a:p>
            <a:r>
              <a:rPr lang="en-US" dirty="0" smtClean="0"/>
              <a:t>    Degraded</a:t>
            </a:r>
            <a:r>
              <a:rPr lang="en-US" baseline="0" dirty="0" smtClean="0"/>
              <a:t> performance</a:t>
            </a:r>
          </a:p>
          <a:p>
            <a:r>
              <a:rPr lang="en-US" baseline="0" dirty="0" smtClean="0"/>
              <a:t>    No support by message brokers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</a:t>
            </a:r>
            <a:r>
              <a:rPr lang="en-US" baseline="0" dirty="0" smtClean="0"/>
              <a:t> ahead logging</a:t>
            </a:r>
          </a:p>
          <a:p>
            <a:r>
              <a:rPr lang="en-US" baseline="0" dirty="0" smtClean="0"/>
              <a:t>    To complex for simple cases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30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Best where applicable</a:t>
            </a:r>
          </a:p>
          <a:p>
            <a:endParaRPr lang="en-US" dirty="0" smtClean="0"/>
          </a:p>
          <a:p>
            <a:r>
              <a:rPr lang="en-US" dirty="0" smtClean="0"/>
              <a:t>No applicable for us</a:t>
            </a:r>
          </a:p>
          <a:p>
            <a:r>
              <a:rPr lang="en-US" baseline="0" dirty="0" smtClean="0"/>
              <a:t>    Required significant code rewrite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63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</a:t>
            </a:r>
            <a:r>
              <a:rPr lang="en-US" baseline="0" dirty="0" smtClean="0"/>
              <a:t>ll ACID SQL DB engines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No-SQL DB engines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Only supported </a:t>
            </a:r>
            <a:r>
              <a:rPr lang="en-US" baseline="0" smtClean="0"/>
              <a:t>in MongoDB 4.0+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1957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2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1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1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897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2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0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0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5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4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Event-Driven </a:t>
            </a:r>
            <a:r>
              <a:rPr lang="en-US" dirty="0" smtClean="0"/>
              <a:t>systems backed by </a:t>
            </a:r>
            <a:r>
              <a:rPr lang="en-US" dirty="0"/>
              <a:t>MongoDB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Challenges we 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Event-Driven </a:t>
            </a:r>
            <a:r>
              <a:rPr lang="en-US" dirty="0" smtClean="0"/>
              <a:t>architecture</a:t>
            </a:r>
            <a:r>
              <a:rPr lang="en-US" dirty="0" smtClean="0"/>
              <a:t> </a:t>
            </a:r>
            <a:r>
              <a:rPr lang="en-US" dirty="0" smtClean="0"/>
              <a:t>is all about</a:t>
            </a:r>
            <a:r>
              <a:rPr lang="en-US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>
            <a:off x="7952185" y="1854227"/>
            <a:ext cx="1961878" cy="650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xagon 3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1795" y="21396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22077" y="2119722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0"/>
            <a:endCxn id="3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1855777"/>
            <a:ext cx="3592416" cy="1147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cxnSp>
        <p:nvCxnSpPr>
          <p:cNvPr id="21" name="Straight Arrow Connector 20"/>
          <p:cNvCxnSpPr>
            <a:endCxn id="4" idx="3"/>
          </p:cNvCxnSpPr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</a:t>
            </a:r>
            <a:endParaRPr lang="en-US" dirty="0" smtClean="0"/>
          </a:p>
        </p:txBody>
      </p:sp>
      <p:sp>
        <p:nvSpPr>
          <p:cNvPr id="25" name="Flowchart: Document 24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1</a:t>
            </a:r>
            <a:endParaRPr lang="en-US" dirty="0" smtClean="0"/>
          </a:p>
        </p:txBody>
      </p:sp>
      <p:sp>
        <p:nvSpPr>
          <p:cNvPr id="26" name="Flowchart: Document 25"/>
          <p:cNvSpPr/>
          <p:nvPr/>
        </p:nvSpPr>
        <p:spPr>
          <a:xfrm>
            <a:off x="4156024" y="846947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7" name="Flowchart: Document 26"/>
          <p:cNvSpPr/>
          <p:nvPr/>
        </p:nvSpPr>
        <p:spPr>
          <a:xfrm>
            <a:off x="8307566" y="846947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10800000">
            <a:off x="7952184" y="2180092"/>
            <a:ext cx="1961878" cy="650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/>
          <p:cNvSpPr/>
          <p:nvPr/>
        </p:nvSpPr>
        <p:spPr>
          <a:xfrm>
            <a:off x="8307565" y="2505958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2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9914062" y="5072300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6" idx="0"/>
            <a:endCxn id="30" idx="1"/>
          </p:cNvCxnSpPr>
          <p:nvPr/>
        </p:nvCxnSpPr>
        <p:spPr>
          <a:xfrm flipH="1">
            <a:off x="10636256" y="2954567"/>
            <a:ext cx="1" cy="211773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ocument 35"/>
          <p:cNvSpPr/>
          <p:nvPr/>
        </p:nvSpPr>
        <p:spPr>
          <a:xfrm>
            <a:off x="9125629" y="3821047"/>
            <a:ext cx="1251115" cy="785740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2</a:t>
            </a:r>
            <a:endParaRPr lang="en-US" dirty="0" smtClean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3012209" y="2180093"/>
            <a:ext cx="3568374" cy="650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ocument 39"/>
          <p:cNvSpPr/>
          <p:nvPr/>
        </p:nvSpPr>
        <p:spPr>
          <a:xfrm>
            <a:off x="4170838" y="2581614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2</a:t>
            </a:r>
          </a:p>
        </p:txBody>
      </p:sp>
    </p:spTree>
    <p:extLst>
      <p:ext uri="{BB962C8B-B14F-4D97-AF65-F5344CB8AC3E}">
        <p14:creationId xmlns:p14="http://schemas.microsoft.com/office/powerpoint/2010/main" val="286274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>
            <a:off x="7952184" y="2027224"/>
            <a:ext cx="1961878" cy="650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xagon 3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1795" y="21396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22077" y="2119722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1543780" y="4466496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0"/>
            <a:endCxn id="3" idx="1"/>
          </p:cNvCxnSpPr>
          <p:nvPr/>
        </p:nvCxnSpPr>
        <p:spPr>
          <a:xfrm flipH="1">
            <a:off x="2265974" y="2974484"/>
            <a:ext cx="1" cy="149201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2028774"/>
            <a:ext cx="3592416" cy="1147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ocument 14"/>
          <p:cNvSpPr/>
          <p:nvPr/>
        </p:nvSpPr>
        <p:spPr>
          <a:xfrm>
            <a:off x="4345143" y="1298117"/>
            <a:ext cx="853345" cy="515815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2461846" y="3413886"/>
            <a:ext cx="853345" cy="515815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 smtClean="0"/>
          </a:p>
        </p:txBody>
      </p:sp>
      <p:sp>
        <p:nvSpPr>
          <p:cNvPr id="17" name="Explosion 1 16"/>
          <p:cNvSpPr/>
          <p:nvPr/>
        </p:nvSpPr>
        <p:spPr>
          <a:xfrm>
            <a:off x="2021528" y="1320973"/>
            <a:ext cx="1518840" cy="1457398"/>
          </a:xfrm>
          <a:prstGeom prst="irregularSeal1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Failure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769627" y="-529429"/>
            <a:ext cx="2026517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400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?</a:t>
            </a:r>
            <a:endParaRPr lang="en-US" sz="38400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95704" y="267106"/>
            <a:ext cx="1720332" cy="306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00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  <a:endParaRPr lang="en-US" sz="19200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88518" y="3315166"/>
            <a:ext cx="1018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92D050"/>
                </a:solidFill>
                <a:latin typeface="Bradley Hand ITC" panose="03070402050302030203" pitchFamily="66" charset="0"/>
              </a:rPr>
              <a:t>✓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sp>
        <p:nvSpPr>
          <p:cNvPr id="39" name="Flowchart: Document 38"/>
          <p:cNvSpPr/>
          <p:nvPr/>
        </p:nvSpPr>
        <p:spPr>
          <a:xfrm>
            <a:off x="8457491" y="1289869"/>
            <a:ext cx="853345" cy="515815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413795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1" grpId="0"/>
      <p:bldP spid="32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Key takeaway: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persist state and publish event </a:t>
            </a:r>
            <a:r>
              <a:rPr lang="en-US" dirty="0" smtClean="0">
                <a:solidFill>
                  <a:srgbClr val="92D050"/>
                </a:solidFill>
              </a:rPr>
              <a:t>atomically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Event Sourcing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1431129" y="18746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1" y="17505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1794" y="25968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4" idx="0"/>
          </p:cNvCxnSpPr>
          <p:nvPr/>
        </p:nvCxnSpPr>
        <p:spPr>
          <a:xfrm>
            <a:off x="2265974" y="3431684"/>
            <a:ext cx="15108" cy="185393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ocument 10"/>
          <p:cNvSpPr/>
          <p:nvPr/>
        </p:nvSpPr>
        <p:spPr>
          <a:xfrm>
            <a:off x="2733935" y="36737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2886335" y="38261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3" name="Flowchart: Document 12"/>
          <p:cNvSpPr/>
          <p:nvPr/>
        </p:nvSpPr>
        <p:spPr>
          <a:xfrm>
            <a:off x="3038735" y="39785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4" name="Flowchart: Document 13"/>
          <p:cNvSpPr/>
          <p:nvPr/>
        </p:nvSpPr>
        <p:spPr>
          <a:xfrm>
            <a:off x="3191135" y="41309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3343535" y="42833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6" name="Chevron 15"/>
          <p:cNvSpPr/>
          <p:nvPr/>
        </p:nvSpPr>
        <p:spPr>
          <a:xfrm>
            <a:off x="915766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1782973" y="5298847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2642179" y="5298846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3509386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4376593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5243800" y="5298847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6103006" y="5298846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970213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7829419" y="530156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8696626" y="5290080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9555832" y="529007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10423039" y="530156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Hexagon 29"/>
          <p:cNvSpPr/>
          <p:nvPr/>
        </p:nvSpPr>
        <p:spPr>
          <a:xfrm rot="5400000">
            <a:off x="8284531" y="1863977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Diamond 30"/>
          <p:cNvSpPr/>
          <p:nvPr/>
        </p:nvSpPr>
        <p:spPr>
          <a:xfrm>
            <a:off x="8397183" y="1739851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605196" y="2586170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 flipV="1">
            <a:off x="9114688" y="3421015"/>
            <a:ext cx="4688" cy="185839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ocument 40"/>
          <p:cNvSpPr/>
          <p:nvPr/>
        </p:nvSpPr>
        <p:spPr>
          <a:xfrm>
            <a:off x="6928696" y="36737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2" name="Flowchart: Document 41"/>
          <p:cNvSpPr/>
          <p:nvPr/>
        </p:nvSpPr>
        <p:spPr>
          <a:xfrm>
            <a:off x="7081096" y="38261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3" name="Flowchart: Document 42"/>
          <p:cNvSpPr/>
          <p:nvPr/>
        </p:nvSpPr>
        <p:spPr>
          <a:xfrm>
            <a:off x="7233496" y="39785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4" name="Flowchart: Document 43"/>
          <p:cNvSpPr/>
          <p:nvPr/>
        </p:nvSpPr>
        <p:spPr>
          <a:xfrm>
            <a:off x="7385896" y="41309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5" name="Flowchart: Document 44"/>
          <p:cNvSpPr/>
          <p:nvPr/>
        </p:nvSpPr>
        <p:spPr>
          <a:xfrm>
            <a:off x="7538296" y="42833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244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events (Outbox)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3247572" y="1569872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3360224" y="1445746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68237" y="2292065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 flipH="1">
            <a:off x="2342919" y="2928551"/>
            <a:ext cx="1327038" cy="171769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570919" y="1717590"/>
            <a:ext cx="1371600" cy="3950370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558562"/>
              </p:ext>
            </p:extLst>
          </p:nvPr>
        </p:nvGraphicFramePr>
        <p:xfrm>
          <a:off x="1117602" y="4646243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315843"/>
              </p:ext>
            </p:extLst>
          </p:nvPr>
        </p:nvGraphicFramePr>
        <p:xfrm>
          <a:off x="4596595" y="4646243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4494875" y="2928551"/>
            <a:ext cx="1327037" cy="171769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ocument 45"/>
          <p:cNvSpPr/>
          <p:nvPr/>
        </p:nvSpPr>
        <p:spPr>
          <a:xfrm>
            <a:off x="1481326" y="3780649"/>
            <a:ext cx="964736" cy="574752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 smtClean="0"/>
          </a:p>
        </p:txBody>
      </p:sp>
      <p:sp>
        <p:nvSpPr>
          <p:cNvPr id="47" name="Flowchart: Document 46"/>
          <p:cNvSpPr/>
          <p:nvPr/>
        </p:nvSpPr>
        <p:spPr>
          <a:xfrm>
            <a:off x="5800993" y="3768703"/>
            <a:ext cx="964736" cy="574752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15546" y="3237470"/>
            <a:ext cx="6932140" cy="2842054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269557" y="3757191"/>
            <a:ext cx="177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transaction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6" idx="3"/>
          </p:cNvCxnSpPr>
          <p:nvPr/>
        </p:nvCxnSpPr>
        <p:spPr>
          <a:xfrm>
            <a:off x="7047230" y="5211489"/>
            <a:ext cx="2523689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ocument 51"/>
          <p:cNvSpPr/>
          <p:nvPr/>
        </p:nvSpPr>
        <p:spPr>
          <a:xfrm>
            <a:off x="8090236" y="4467643"/>
            <a:ext cx="964736" cy="574752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54192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</TotalTime>
  <Words>215</Words>
  <Application>Microsoft Office PowerPoint</Application>
  <PresentationFormat>Widescreen</PresentationFormat>
  <Paragraphs>99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Bradley Hand ITC</vt:lpstr>
      <vt:lpstr>Calibri</vt:lpstr>
      <vt:lpstr>Wingdings 2</vt:lpstr>
      <vt:lpstr>View</vt:lpstr>
      <vt:lpstr>Event-Driven systems backed by MongoDB</vt:lpstr>
      <vt:lpstr>Challenges we face</vt:lpstr>
      <vt:lpstr>What Event-Driven architecture is all about?</vt:lpstr>
      <vt:lpstr>PowerPoint Presentation</vt:lpstr>
      <vt:lpstr>PowerPoint Presentation</vt:lpstr>
      <vt:lpstr>Key takeaway:  persist state and publish event atomically</vt:lpstr>
      <vt:lpstr>Event Sourcing</vt:lpstr>
      <vt:lpstr>Application events (Outbox)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Litvinov</dc:creator>
  <cp:lastModifiedBy>Andrii Litvinov</cp:lastModifiedBy>
  <cp:revision>33</cp:revision>
  <dcterms:created xsi:type="dcterms:W3CDTF">2018-10-18T15:17:51Z</dcterms:created>
  <dcterms:modified xsi:type="dcterms:W3CDTF">2018-11-24T13:34:02Z</dcterms:modified>
</cp:coreProperties>
</file>