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77" r:id="rId13"/>
    <p:sldId id="268" r:id="rId14"/>
    <p:sldId id="269" r:id="rId15"/>
    <p:sldId id="271" r:id="rId16"/>
    <p:sldId id="272" r:id="rId17"/>
    <p:sldId id="273" r:id="rId18"/>
    <p:sldId id="265" r:id="rId19"/>
    <p:sldId id="279" r:id="rId20"/>
    <p:sldId id="278" r:id="rId21"/>
    <p:sldId id="281" r:id="rId22"/>
    <p:sldId id="282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0541" autoAdjust="0"/>
  </p:normalViewPr>
  <p:slideViewPr>
    <p:cSldViewPr snapToGrid="0">
      <p:cViewPr varScale="1">
        <p:scale>
          <a:sx n="82" d="100"/>
          <a:sy n="82" d="100"/>
        </p:scale>
        <p:origin x="17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652B7-3AE9-4B68-8899-8042A7E05A17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E00E6-22F5-4BC7-85E6-3DBC816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1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37F5D-8EED-4947-BE1B-6329FDDEF37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79973-E0F4-4AD1-8DEC-9AEE404E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1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Company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</a:t>
            </a:r>
            <a:r>
              <a:rPr lang="en-US" baseline="0" dirty="0" smtClean="0"/>
              <a:t> components involved in business transaction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No Kafka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 do with No-SQL?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Searching conferences/talking to people. Not right-away obvious.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  <a:r>
              <a:rPr lang="en-US" baseline="0" dirty="0" smtClean="0"/>
              <a:t> </a:t>
            </a:r>
            <a:r>
              <a:rPr lang="en-US" dirty="0" smtClean="0"/>
              <a:t>on staging</a:t>
            </a:r>
          </a:p>
          <a:p>
            <a:endParaRPr lang="en-US" dirty="0" smtClean="0"/>
          </a:p>
          <a:p>
            <a:r>
              <a:rPr lang="en-US" dirty="0" smtClean="0"/>
              <a:t>Failed to upgrade to MongoDB</a:t>
            </a:r>
            <a:r>
              <a:rPr lang="en-US" baseline="0" dirty="0" smtClean="0"/>
              <a:t> 3.6.2 on prod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4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9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9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7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0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5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54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.ly/2DUYXN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ervices.io/" TargetMode="External"/><Relationship Id="rId3" Type="http://schemas.openxmlformats.org/officeDocument/2006/relationships/hyperlink" Target="https://www.slideshare.net/Stripe_talks/mongo-db-oplog" TargetMode="External"/><Relationship Id="rId7" Type="http://schemas.openxmlformats.org/officeDocument/2006/relationships/hyperlink" Target="https://www.nginx.com/blog/event-driven-data-management-microservic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ckoverflow.com/questions/26935419/what-do-the-oplog-fields-actually-mean" TargetMode="External"/><Relationship Id="rId5" Type="http://schemas.openxmlformats.org/officeDocument/2006/relationships/hyperlink" Target="https://stackoverflow.com/questions/17878835/what-does-the-h-in-oplog-rs-document-stand-for" TargetMode="External"/><Relationship Id="rId10" Type="http://schemas.openxmlformats.org/officeDocument/2006/relationships/hyperlink" Target="http://dddcommunity.org/library/vernon_2011/" TargetMode="External"/><Relationship Id="rId4" Type="http://schemas.openxmlformats.org/officeDocument/2006/relationships/hyperlink" Target="https://www.compose.com/articles/the-mongodb-oplog-and-node-js/" TargetMode="External"/><Relationship Id="rId9" Type="http://schemas.openxmlformats.org/officeDocument/2006/relationships/hyperlink" Target="https://skillsmatter.com/skillscasts/12115-keynote-not-just-events-developing-asynchronous-microservic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users/2138959/andrii-litvinov" TargetMode="External"/><Relationship Id="rId2" Type="http://schemas.openxmlformats.org/officeDocument/2006/relationships/hyperlink" Target="https://twitter.com/andriilitvinov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u.ua/users/andrii.litvinov/articles/" TargetMode="External"/><Relationship Id="rId5" Type="http://schemas.openxmlformats.org/officeDocument/2006/relationships/hyperlink" Target="https://www.upwork.com/fl/andriilitvinov" TargetMode="External"/><Relationship Id="rId4" Type="http://schemas.openxmlformats.org/officeDocument/2006/relationships/hyperlink" Target="https://github.com/andrii-litvinov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23954"/>
            <a:ext cx="9905998" cy="1905000"/>
          </a:xfrm>
        </p:spPr>
        <p:txBody>
          <a:bodyPr>
            <a:noAutofit/>
          </a:bodyPr>
          <a:lstStyle/>
          <a:p>
            <a:r>
              <a:rPr lang="en-US" sz="6000" dirty="0"/>
              <a:t>Event-Driven systems backed by 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58" y="272636"/>
            <a:ext cx="3827222" cy="382722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20661" y="1424122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4"/>
              </a:rPr>
              <a:t>bit.ly/2DUYXNF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790" y="609600"/>
            <a:ext cx="539001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1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67" y="0"/>
            <a:ext cx="6691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Our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262" y="4296455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Go with </a:t>
            </a:r>
            <a:r>
              <a:rPr lang="en-US" sz="3200" dirty="0" err="1" smtClean="0"/>
              <a:t>Oplog</a:t>
            </a:r>
            <a:r>
              <a:rPr lang="en-US" sz="3200" dirty="0" smtClean="0"/>
              <a:t> tailing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89262" y="3559391"/>
            <a:ext cx="817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Event </a:t>
            </a:r>
            <a:r>
              <a:rPr lang="en-US" sz="3200" dirty="0"/>
              <a:t>sourcing requires major </a:t>
            </a:r>
            <a:r>
              <a:rPr lang="en-US" sz="3200" dirty="0" smtClean="0"/>
              <a:t>redesign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2603" y="5033519"/>
            <a:ext cx="9236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3.6 change Streams just released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9262" y="2085263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3.4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9262" y="2822327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No ACID transactions support so </a:t>
            </a:r>
            <a:r>
              <a:rPr lang="en-US" sz="3200" dirty="0" smtClean="0"/>
              <a:t>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8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920" y="279382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err="1"/>
              <a:t>Oplog</a:t>
            </a:r>
            <a:r>
              <a:rPr lang="en-US" sz="7200" dirty="0"/>
              <a:t> tailing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9446" y="4440968"/>
            <a:ext cx="8715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More efforts to implement </a:t>
            </a:r>
            <a:r>
              <a:rPr lang="en-US" sz="3200" dirty="0" smtClean="0">
                <a:solidFill>
                  <a:srgbClr val="FFFF00"/>
                </a:solidFill>
              </a:rPr>
              <a:t>{ </a:t>
            </a:r>
            <a:r>
              <a:rPr lang="en-US" sz="3200" dirty="0">
                <a:solidFill>
                  <a:srgbClr val="FFFF00"/>
                </a:solidFill>
              </a:rPr>
              <a:t>w: "majority" }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9446" y="2298620"/>
            <a:ext cx="8954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Proven, reliable, widely used in production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99446" y="2760285"/>
            <a:ext cx="6652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Emit event from Primary </a:t>
            </a:r>
            <a:r>
              <a:rPr lang="en-US" sz="3200" dirty="0">
                <a:solidFill>
                  <a:srgbClr val="FFFF00"/>
                </a:solidFill>
              </a:rPr>
              <a:t>{ w: </a:t>
            </a:r>
            <a:r>
              <a:rPr lang="en-US" sz="3200" dirty="0" smtClean="0">
                <a:solidFill>
                  <a:srgbClr val="FFFF00"/>
                </a:solidFill>
              </a:rPr>
              <a:t>1 </a:t>
            </a:r>
            <a:r>
              <a:rPr lang="en-US" sz="32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1872" y="1836955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61872" y="3369794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9446" y="3979303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Private undocumented API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99446" y="4944042"/>
            <a:ext cx="6436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FFC000"/>
                </a:solidFill>
              </a:rPr>
              <a:t>Advised against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532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3.6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9446" y="5068610"/>
            <a:ext cx="699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Single collection per connection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99446" y="4145280"/>
            <a:ext cx="7221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Not yet widely used in production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99446" y="2760285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>
                <a:solidFill>
                  <a:srgbClr val="FFFF00"/>
                </a:solidFill>
              </a:rPr>
              <a:t>{ w: "majority" }</a:t>
            </a:r>
            <a:r>
              <a:rPr lang="en-US" sz="3200" dirty="0"/>
              <a:t> </a:t>
            </a:r>
            <a:r>
              <a:rPr lang="en-US" sz="3200" dirty="0" smtClean="0"/>
              <a:t>out of the box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99446" y="2298620"/>
            <a:ext cx="6341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Stable, well-documented API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261872" y="1836955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61872" y="36836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Cons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99446" y="4606945"/>
            <a:ext cx="8152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No way to emit from Primary </a:t>
            </a:r>
            <a:r>
              <a:rPr lang="en-US" sz="3200" dirty="0">
                <a:solidFill>
                  <a:srgbClr val="FFFF00"/>
                </a:solidFill>
              </a:rPr>
              <a:t>{ w: </a:t>
            </a:r>
            <a:r>
              <a:rPr lang="en-US" sz="3200" dirty="0" smtClean="0">
                <a:solidFill>
                  <a:srgbClr val="FFFF00"/>
                </a:solidFill>
              </a:rPr>
              <a:t>1}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9446" y="3221950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92D050"/>
                </a:solidFill>
              </a:rPr>
              <a:t>Recommended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97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eat-success.jpg (600Ã30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660" y="0"/>
            <a:ext cx="136251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primary-secondary-arbiter (PSA) replica set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297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34" y="568280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</a:t>
            </a:r>
            <a:r>
              <a:rPr lang="en-US" sz="7200" dirty="0" smtClean="0"/>
              <a:t>4.0</a:t>
            </a:r>
            <a:endParaRPr lang="en-US" sz="7200" dirty="0"/>
          </a:p>
        </p:txBody>
      </p:sp>
      <p:sp>
        <p:nvSpPr>
          <p:cNvPr id="19" name="TextBox 18"/>
          <p:cNvSpPr txBox="1"/>
          <p:nvPr/>
        </p:nvSpPr>
        <p:spPr>
          <a:xfrm>
            <a:off x="1778308" y="3520773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>
                <a:solidFill>
                  <a:srgbClr val="FFFF00"/>
                </a:solidFill>
              </a:rPr>
              <a:t>{ w: "majority" }</a:t>
            </a:r>
            <a:r>
              <a:rPr lang="en-US" sz="3200" dirty="0"/>
              <a:t> </a:t>
            </a:r>
            <a:r>
              <a:rPr lang="en-US" sz="3200" dirty="0" smtClean="0"/>
              <a:t>out of the box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778307" y="2597443"/>
            <a:ext cx="9571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Option to resume from a given Timestamp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8308" y="3059108"/>
            <a:ext cx="9361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Subscribe to </a:t>
            </a:r>
            <a:r>
              <a:rPr lang="en-US" sz="3200" dirty="0" smtClean="0"/>
              <a:t>database </a:t>
            </a:r>
            <a:r>
              <a:rPr lang="en-US" sz="3200" dirty="0"/>
              <a:t>or entire </a:t>
            </a:r>
            <a:r>
              <a:rPr lang="en-US" sz="3200" dirty="0" smtClean="0"/>
              <a:t>deployment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34" y="2135778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040734" y="4444103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1778307" y="4905768"/>
            <a:ext cx="8590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Only supports </a:t>
            </a:r>
            <a:r>
              <a:rPr lang="en-US" sz="3200" dirty="0" smtClean="0">
                <a:solidFill>
                  <a:srgbClr val="FFFF00"/>
                </a:solidFill>
              </a:rPr>
              <a:t>{ w: "majority" }</a:t>
            </a:r>
            <a:r>
              <a:rPr lang="en-US" sz="3200" dirty="0" smtClean="0"/>
              <a:t>, no </a:t>
            </a:r>
            <a:r>
              <a:rPr lang="en-US" sz="3200" dirty="0" smtClean="0">
                <a:solidFill>
                  <a:srgbClr val="FFFF00"/>
                </a:solidFill>
              </a:rPr>
              <a:t>{ </a:t>
            </a:r>
            <a:r>
              <a:rPr lang="en-US" sz="3200" dirty="0">
                <a:solidFill>
                  <a:srgbClr val="FFFF00"/>
                </a:solidFill>
              </a:rPr>
              <a:t>w: </a:t>
            </a:r>
            <a:r>
              <a:rPr lang="en-US" sz="3200" dirty="0" smtClean="0">
                <a:solidFill>
                  <a:srgbClr val="FFFF00"/>
                </a:solidFill>
              </a:rPr>
              <a:t>1}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8308" y="3982438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92D050"/>
                </a:solidFill>
              </a:rPr>
              <a:t>Recommended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57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4.0 replica set with 3+ data-bearing nodes use </a:t>
            </a:r>
            <a:r>
              <a:rPr lang="en-US" sz="6000" dirty="0">
                <a:solidFill>
                  <a:srgbClr val="92D050"/>
                </a:solidFill>
              </a:rPr>
              <a:t>Change Streams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1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796" y="609600"/>
            <a:ext cx="435369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2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824" y="0"/>
            <a:ext cx="5980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Summary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4473977"/>
            <a:ext cx="86133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Use </a:t>
            </a:r>
            <a:r>
              <a:rPr lang="en-US" sz="3200" dirty="0" smtClean="0">
                <a:solidFill>
                  <a:schemeClr val="accent3"/>
                </a:solidFill>
              </a:rPr>
              <a:t>change streams </a:t>
            </a:r>
            <a:r>
              <a:rPr lang="en-US" sz="3200" dirty="0" smtClean="0"/>
              <a:t>with MongoDB 4.0 	and 3+ data-bearing nodes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2659695"/>
            <a:ext cx="8648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Write state and publish event </a:t>
            </a:r>
            <a:r>
              <a:rPr lang="en-US" sz="3200" dirty="0" smtClean="0">
                <a:solidFill>
                  <a:schemeClr val="accent3"/>
                </a:solidFill>
              </a:rPr>
              <a:t>atomically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1413" y="3396759"/>
            <a:ext cx="7686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Use </a:t>
            </a:r>
            <a:r>
              <a:rPr lang="en-US" sz="3200" dirty="0" err="1" smtClean="0">
                <a:solidFill>
                  <a:schemeClr val="accent3"/>
                </a:solidFill>
              </a:rPr>
              <a:t>oplog</a:t>
            </a:r>
            <a:r>
              <a:rPr lang="en-US" sz="3200" dirty="0" smtClean="0">
                <a:solidFill>
                  <a:schemeClr val="accent3"/>
                </a:solidFill>
              </a:rPr>
              <a:t> tailing</a:t>
            </a:r>
            <a:r>
              <a:rPr lang="en-US" sz="3200" dirty="0"/>
              <a:t> </a:t>
            </a:r>
            <a:r>
              <a:rPr lang="en-US" sz="3200" dirty="0" smtClean="0"/>
              <a:t>prior MongoDB 4.0 	or with 2 data-bearing nodes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43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Andrii </a:t>
            </a:r>
            <a:r>
              <a:rPr lang="en-US" sz="6000" dirty="0" smtClean="0"/>
              <a:t>Litvinov</a:t>
            </a:r>
            <a:endParaRPr lang="en-US" sz="6000" dirty="0"/>
          </a:p>
        </p:txBody>
      </p:sp>
      <p:pic>
        <p:nvPicPr>
          <p:cNvPr id="3" name="Picture 2" descr="https://scontent.fiev12-1.fna.fbcdn.net/v/t1.0-9/c0.0.215.215/12494928_1139995499368714_8989582005896967223_n.png?_nc_cat=109&amp;_nc_ht=scontent.fiev12-1.fna&amp;oh=ee4c679202e74d6262c8803b45612cb9&amp;oe=5C7304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33" y="3679654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413" y="3918762"/>
            <a:ext cx="8464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Platform engineer at Synergy Sports Technology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9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8" y="287386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smtClean="0"/>
              <a:t>Resources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140678" y="1836400"/>
            <a:ext cx="120044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Replication</a:t>
            </a:r>
          </a:p>
          <a:p>
            <a:r>
              <a:rPr lang="en-US" dirty="0"/>
              <a:t>    </a:t>
            </a:r>
            <a:r>
              <a:rPr lang="en-US" dirty="0">
                <a:hlinkClick r:id="rId3"/>
              </a:rPr>
              <a:t>https://www.slideshare.net/Stripe_talks/mongo-db-oplog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https://www.compose.com/articles/the-mongodb-oplog-and-node-js/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5"/>
              </a:rPr>
              <a:t>https://stackoverflow.com/questions/17878835/what-does-the-h-in-oplog-rs-document-stand-for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6"/>
              </a:rPr>
              <a:t>https://stackoverflow.com/questions/26935419/what-do-the-oplog-fields-actually-mean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Event-Driven-Architecture</a:t>
            </a:r>
          </a:p>
          <a:p>
            <a:r>
              <a:rPr lang="en-US" dirty="0"/>
              <a:t>    </a:t>
            </a:r>
            <a:r>
              <a:rPr lang="en-US" dirty="0">
                <a:hlinkClick r:id="rId7"/>
              </a:rPr>
              <a:t>https://www.nginx.com/blog/event-driven-data-management-microservices/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8"/>
              </a:rPr>
              <a:t>https://microservices.io/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9"/>
              </a:rPr>
              <a:t>https://</a:t>
            </a:r>
            <a:r>
              <a:rPr lang="en-US" dirty="0">
                <a:solidFill>
                  <a:schemeClr val="accent3"/>
                </a:solidFill>
                <a:hlinkClick r:id="rId9"/>
              </a:rPr>
              <a:t>skillsmatter.com/skillscasts/12115-keynote-not-just-events-developing-asynchronous-microservices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Domain model</a:t>
            </a:r>
          </a:p>
          <a:p>
            <a:r>
              <a:rPr lang="en-US" dirty="0"/>
              <a:t>    </a:t>
            </a:r>
            <a:r>
              <a:rPr lang="en-US" dirty="0">
                <a:hlinkClick r:id="rId10"/>
              </a:rPr>
              <a:t>http://dddcommunity.org/library/vernon_2011/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86" y="128954"/>
            <a:ext cx="9905998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Contacts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513286" y="2157515"/>
            <a:ext cx="66647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https://twitter.com/andriilitvinov</a:t>
            </a:r>
            <a:endParaRPr lang="en-US" sz="3200" dirty="0"/>
          </a:p>
        </p:txBody>
      </p:sp>
      <p:sp>
        <p:nvSpPr>
          <p:cNvPr id="4" name="Rectangle 3">
            <a:hlinkClick r:id="rId3"/>
          </p:cNvPr>
          <p:cNvSpPr/>
          <p:nvPr/>
        </p:nvSpPr>
        <p:spPr>
          <a:xfrm>
            <a:off x="513286" y="3058626"/>
            <a:ext cx="11502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3"/>
              </a:rPr>
              <a:t>https://stackoverflow.com/users/2138959/andrii-litvinov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13287" y="3959737"/>
            <a:ext cx="68467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4"/>
              </a:rPr>
              <a:t>https://github.com/andrii-litvinov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51037" y="5761960"/>
            <a:ext cx="84253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5"/>
              </a:rPr>
              <a:t>https://www.upwork.com/fl/andriilitvinov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1037" y="4860848"/>
            <a:ext cx="8851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6"/>
              </a:rPr>
              <a:t>https://dou.ua/users/andrii.litvinov/articles/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92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179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421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4708922"/>
            <a:ext cx="6143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Duplicate records matching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3234794"/>
            <a:ext cx="664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Game statistics </a:t>
            </a:r>
            <a:r>
              <a:rPr lang="en-US" sz="3200" dirty="0" smtClean="0"/>
              <a:t>calculations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3" y="3971858"/>
            <a:ext cx="7013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Reports read model </a:t>
            </a:r>
            <a:r>
              <a:rPr lang="en-US" sz="3200" dirty="0" smtClean="0"/>
              <a:t>calculations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0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9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cxnSp>
        <p:nvCxnSpPr>
          <p:cNvPr id="13" name="Straight Arrow Connector 12"/>
          <p:cNvCxnSpPr>
            <a:endCxn id="3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7" name="Flowchart: Document 1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8254683" y="2505958"/>
            <a:ext cx="1346984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Accepted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6" idx="0"/>
            <a:endCxn id="2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Payment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4092256" y="2512301"/>
            <a:ext cx="1384238" cy="7810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</a:t>
            </a:r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25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156850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22" name="Flowchart: Document 21"/>
          <p:cNvSpPr/>
          <p:nvPr/>
        </p:nvSpPr>
        <p:spPr>
          <a:xfrm>
            <a:off x="8307565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8595" y="4171921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</p:spTree>
    <p:extLst>
      <p:ext uri="{BB962C8B-B14F-4D97-AF65-F5344CB8AC3E}">
        <p14:creationId xmlns:p14="http://schemas.microsoft.com/office/powerpoint/2010/main" val="11306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Key 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persist state and publish event </a:t>
            </a:r>
            <a:r>
              <a:rPr lang="en-US" sz="6000" dirty="0">
                <a:solidFill>
                  <a:srgbClr val="92D050"/>
                </a:solidFill>
              </a:rPr>
              <a:t>atomically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1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Event Sourcing</a:t>
            </a:r>
          </a:p>
        </p:txBody>
      </p:sp>
      <p:sp>
        <p:nvSpPr>
          <p:cNvPr id="3" name="Hexagon 2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5999" y="259683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1" name="Chevron 10"/>
          <p:cNvSpPr/>
          <p:nvPr/>
        </p:nvSpPr>
        <p:spPr>
          <a:xfrm>
            <a:off x="941894" y="5292913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26818" y="25861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9" name="Flowchart: Document 28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hevron 32"/>
          <p:cNvSpPr/>
          <p:nvPr/>
        </p:nvSpPr>
        <p:spPr>
          <a:xfrm>
            <a:off x="1821502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2704476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3584084" y="5291225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446369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360718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243692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7123300" y="529638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8002908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88588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9765490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Application </a:t>
            </a:r>
            <a:r>
              <a:rPr lang="en-US" sz="7200" dirty="0" smtClean="0"/>
              <a:t>events</a:t>
            </a:r>
            <a:endParaRPr lang="en-US" sz="7200" dirty="0"/>
          </a:p>
        </p:txBody>
      </p:sp>
      <p:sp>
        <p:nvSpPr>
          <p:cNvPr id="34" name="Hexagon 3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iamond 43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48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38117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06156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iamond 56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5566" y="2486684"/>
            <a:ext cx="1162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49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78" y="10771"/>
            <a:ext cx="11207342" cy="1480457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Transaction </a:t>
            </a:r>
            <a:r>
              <a:rPr lang="en-US" sz="7200" dirty="0"/>
              <a:t>log tailing</a:t>
            </a:r>
          </a:p>
        </p:txBody>
      </p:sp>
      <p:sp>
        <p:nvSpPr>
          <p:cNvPr id="20" name="Hexagon 19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20" idx="0"/>
            <a:endCxn id="25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16568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66386" y="3615514"/>
            <a:ext cx="116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Transaction Log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/>
          <p:cNvSpPr/>
          <p:nvPr/>
        </p:nvSpPr>
        <p:spPr>
          <a:xfrm>
            <a:off x="1744192" y="3631507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18523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6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7C7C7C"/>
      </a:accent1>
      <a:accent2>
        <a:srgbClr val="BFBFA5"/>
      </a:accent2>
      <a:accent3>
        <a:srgbClr val="90C226"/>
      </a:accent3>
      <a:accent4>
        <a:srgbClr val="FFC000"/>
      </a:accent4>
      <a:accent5>
        <a:srgbClr val="FF8416"/>
      </a:accent5>
      <a:accent6>
        <a:srgbClr val="5B9BD5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895</TotalTime>
  <Words>526</Words>
  <Application>Microsoft Office PowerPoint</Application>
  <PresentationFormat>Widescreen</PresentationFormat>
  <Paragraphs>168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Unicode MS</vt:lpstr>
      <vt:lpstr>Arial</vt:lpstr>
      <vt:lpstr>Bradley Hand ITC</vt:lpstr>
      <vt:lpstr>Calibri</vt:lpstr>
      <vt:lpstr>Century Gothic</vt:lpstr>
      <vt:lpstr>Mesh</vt:lpstr>
      <vt:lpstr>Event-Driven systems backed by MongoDB</vt:lpstr>
      <vt:lpstr>Andrii Litvinov</vt:lpstr>
      <vt:lpstr>Challenges</vt:lpstr>
      <vt:lpstr>PowerPoint Presentation</vt:lpstr>
      <vt:lpstr>PowerPoint Presentation</vt:lpstr>
      <vt:lpstr>Key takeaway: persist state and publish event atomically</vt:lpstr>
      <vt:lpstr>Event Sourcing</vt:lpstr>
      <vt:lpstr>Application events</vt:lpstr>
      <vt:lpstr>Transaction log tailing</vt:lpstr>
      <vt:lpstr>Demo 1</vt:lpstr>
      <vt:lpstr>Our considerations</vt:lpstr>
      <vt:lpstr>Oplog tailing</vt:lpstr>
      <vt:lpstr>Change Streams 3.6</vt:lpstr>
      <vt:lpstr>PowerPoint Presentation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Demo 2</vt:lpstr>
      <vt:lpstr>Summary</vt:lpstr>
      <vt:lpstr>Resources</vt:lpstr>
      <vt:lpstr>Contacts</vt:lpstr>
      <vt:lpstr>Thank You!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45</cp:revision>
  <dcterms:created xsi:type="dcterms:W3CDTF">2018-12-04T04:41:10Z</dcterms:created>
  <dcterms:modified xsi:type="dcterms:W3CDTF">2018-12-06T10:02:17Z</dcterms:modified>
</cp:coreProperties>
</file>