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5"/>
  </p:notesMasterIdLst>
  <p:handoutMasterIdLst>
    <p:handoutMasterId r:id="rId26"/>
  </p:handoutMasterIdLst>
  <p:sldIdLst>
    <p:sldId id="274" r:id="rId2"/>
    <p:sldId id="275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7" r:id="rId14"/>
    <p:sldId id="268" r:id="rId15"/>
    <p:sldId id="269" r:id="rId16"/>
    <p:sldId id="270" r:id="rId17"/>
    <p:sldId id="271" r:id="rId18"/>
    <p:sldId id="272" r:id="rId19"/>
    <p:sldId id="273" r:id="rId20"/>
    <p:sldId id="265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0541" autoAdjust="0"/>
  </p:normalViewPr>
  <p:slideViewPr>
    <p:cSldViewPr snapToGrid="0">
      <p:cViewPr varScale="1">
        <p:scale>
          <a:sx n="82" d="100"/>
          <a:sy n="82" d="100"/>
        </p:scale>
        <p:origin x="17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652B7-3AE9-4B68-8899-8042A7E05A17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E00E6-22F5-4BC7-85E6-3DBC81608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1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37F5D-8EED-4947-BE1B-6329FDDEF37E}" type="datetimeFigureOut">
              <a:rPr lang="en-US" smtClean="0"/>
              <a:t>12/4/2018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79973-E0F4-4AD1-8DEC-9AEE404E80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8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intro:</a:t>
            </a:r>
          </a:p>
          <a:p>
            <a:r>
              <a:rPr lang="en-US" baseline="0" dirty="0" smtClean="0"/>
              <a:t>    - Event-Driven systems and challenges</a:t>
            </a:r>
          </a:p>
          <a:p>
            <a:r>
              <a:rPr lang="en-US" baseline="0" dirty="0" smtClean="0"/>
              <a:t>    - MongoDB replication internals</a:t>
            </a:r>
          </a:p>
          <a:p>
            <a:r>
              <a:rPr lang="en-US" baseline="0" dirty="0" smtClean="0"/>
              <a:t>    - Reference implementation with MongoDB and C#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3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  <a:r>
              <a:rPr lang="en-US" baseline="0" dirty="0" smtClean="0"/>
              <a:t> </a:t>
            </a:r>
            <a:r>
              <a:rPr lang="en-US" dirty="0" smtClean="0"/>
              <a:t>on staging</a:t>
            </a:r>
          </a:p>
          <a:p>
            <a:endParaRPr lang="en-US" dirty="0" smtClean="0"/>
          </a:p>
          <a:p>
            <a:r>
              <a:rPr lang="en-US" dirty="0" smtClean="0"/>
              <a:t>Failed to upgrade to MongoDB</a:t>
            </a:r>
            <a:r>
              <a:rPr lang="en-US" baseline="0" dirty="0" smtClean="0"/>
              <a:t> 3.6.2 on prod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1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Stale</a:t>
            </a:r>
            <a:r>
              <a:rPr lang="en-US" baseline="0" dirty="0" smtClean="0"/>
              <a:t> r</a:t>
            </a:r>
            <a:r>
              <a:rPr lang="en-US" dirty="0" smtClean="0"/>
              <a:t>esume token issue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27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3.4</a:t>
            </a:r>
            <a:r>
              <a:rPr lang="en-US" baseline="0" dirty="0" smtClean="0"/>
              <a:t> to 3.6 upgrade issue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1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46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2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Company creates </a:t>
            </a:r>
            <a:r>
              <a:rPr lang="en-US" dirty="0" smtClean="0"/>
              <a:t>analytics of sport events based</a:t>
            </a:r>
            <a:r>
              <a:rPr lang="en-US" baseline="0" dirty="0" smtClean="0"/>
              <a:t> on videos.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0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Multiple</a:t>
            </a:r>
            <a:r>
              <a:rPr lang="en-US" baseline="0" dirty="0" smtClean="0"/>
              <a:t> components involved in business transaction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 change notifications</a:t>
            </a:r>
          </a:p>
          <a:p>
            <a:endParaRPr lang="en-US" dirty="0" smtClean="0"/>
          </a:p>
          <a:p>
            <a:r>
              <a:rPr lang="en-US" dirty="0" smtClean="0"/>
              <a:t>Reactive</a:t>
            </a:r>
          </a:p>
          <a:p>
            <a:endParaRPr lang="en-US" dirty="0" smtClean="0"/>
          </a:p>
          <a:p>
            <a:r>
              <a:rPr lang="en-US" dirty="0" smtClean="0"/>
              <a:t>Can make decisions independently (in isolation)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0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TPC</a:t>
            </a:r>
          </a:p>
          <a:p>
            <a:r>
              <a:rPr lang="en-US" dirty="0" smtClean="0"/>
              <a:t>    Degraded</a:t>
            </a:r>
            <a:r>
              <a:rPr lang="en-US" baseline="0" dirty="0" smtClean="0"/>
              <a:t> performance</a:t>
            </a:r>
          </a:p>
          <a:p>
            <a:r>
              <a:rPr lang="en-US" baseline="0" dirty="0" smtClean="0"/>
              <a:t>    No support by message brokers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Write</a:t>
            </a:r>
            <a:r>
              <a:rPr lang="en-US" baseline="0" dirty="0" smtClean="0"/>
              <a:t> ahead logging</a:t>
            </a:r>
          </a:p>
          <a:p>
            <a:r>
              <a:rPr lang="en-US" baseline="0" dirty="0" smtClean="0"/>
              <a:t>    To complex for simple cases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6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Best option where applicable</a:t>
            </a:r>
          </a:p>
          <a:p>
            <a:endParaRPr lang="en-US" dirty="0" smtClean="0"/>
          </a:p>
          <a:p>
            <a:r>
              <a:rPr lang="en-US" dirty="0" smtClean="0"/>
              <a:t>No Kafka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78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ll ACID SQL DB engines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No-SQL DB engines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with most No-SQL</a:t>
            </a:r>
          </a:p>
          <a:p>
            <a:endParaRPr lang="en-US" dirty="0" smtClean="0"/>
          </a:p>
          <a:p>
            <a:r>
              <a:rPr lang="en-US" dirty="0" smtClean="0"/>
              <a:t>No explicit event publishing</a:t>
            </a:r>
            <a:r>
              <a:rPr lang="en-US" baseline="0" dirty="0" smtClean="0"/>
              <a:t> in the app code</a:t>
            </a:r>
          </a:p>
          <a:p>
            <a:endParaRPr lang="en-US" baseline="0" dirty="0" smtClean="0"/>
          </a:p>
          <a:p>
            <a:r>
              <a:rPr lang="en-US" dirty="0" smtClean="0"/>
              <a:t>Can</a:t>
            </a:r>
            <a:r>
              <a:rPr lang="en-US" baseline="0" dirty="0" smtClean="0"/>
              <a:t> be hard to revers-engineer the event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79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Oplog</a:t>
            </a:r>
            <a:r>
              <a:rPr lang="en-US" dirty="0" smtClean="0"/>
              <a:t> size limit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07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Went with Change Streams for </a:t>
            </a:r>
            <a:r>
              <a:rPr lang="en-US" dirty="0" err="1" smtClean="0"/>
              <a:t>PoC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679973-E0F4-4AD1-8DEC-9AEE404E80A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497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388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53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998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796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561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14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456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96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403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9759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70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9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54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2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2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454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t.ly/2DUYXN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microservices.io/" TargetMode="External"/><Relationship Id="rId3" Type="http://schemas.openxmlformats.org/officeDocument/2006/relationships/hyperlink" Target="https://www.slideshare.net/Stripe_talks/mongo-db-oplog" TargetMode="External"/><Relationship Id="rId7" Type="http://schemas.openxmlformats.org/officeDocument/2006/relationships/hyperlink" Target="https://www.nginx.com/blog/event-driven-data-management-microservices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stackoverflow.com/questions/26935419/what-do-the-oplog-fields-actually-mean" TargetMode="External"/><Relationship Id="rId5" Type="http://schemas.openxmlformats.org/officeDocument/2006/relationships/hyperlink" Target="https://stackoverflow.com/questions/17878835/what-does-the-h-in-oplog-rs-document-stand-for" TargetMode="External"/><Relationship Id="rId10" Type="http://schemas.openxmlformats.org/officeDocument/2006/relationships/hyperlink" Target="http://dddcommunity.org/library/vernon_2011/" TargetMode="External"/><Relationship Id="rId4" Type="http://schemas.openxmlformats.org/officeDocument/2006/relationships/hyperlink" Target="https://www.compose.com/articles/the-mongodb-oplog-and-node-js/" TargetMode="External"/><Relationship Id="rId9" Type="http://schemas.openxmlformats.org/officeDocument/2006/relationships/hyperlink" Target="https://skillsmatter.com/skillscasts/12115-keynote-not-just-events-developing-asynchronous-microservice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423954"/>
            <a:ext cx="9905998" cy="1905000"/>
          </a:xfrm>
        </p:spPr>
        <p:txBody>
          <a:bodyPr>
            <a:noAutofit/>
          </a:bodyPr>
          <a:lstStyle/>
          <a:p>
            <a:r>
              <a:rPr lang="en-US" sz="6000" dirty="0"/>
              <a:t>Event-Driven systems backed by MongoDB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2" y="517672"/>
            <a:ext cx="2857500" cy="2857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20661" y="1424122"/>
            <a:ext cx="5203368" cy="104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hlinkClick r:id="rId4"/>
              </a:rPr>
              <a:t>bit.ly/2DUYXNF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219790" y="609600"/>
            <a:ext cx="539001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1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67" y="0"/>
            <a:ext cx="6691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1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8706"/>
            <a:ext cx="9905998" cy="1132117"/>
          </a:xfrm>
        </p:spPr>
        <p:txBody>
          <a:bodyPr>
            <a:normAutofit fontScale="90000"/>
          </a:bodyPr>
          <a:lstStyle/>
          <a:p>
            <a:r>
              <a:rPr lang="en-US" sz="7200" dirty="0"/>
              <a:t>Write concern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922" y="1445746"/>
            <a:ext cx="4968106" cy="514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0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Our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9262" y="4296455"/>
            <a:ext cx="4783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Go with </a:t>
            </a:r>
            <a:r>
              <a:rPr lang="en-US" sz="3200" dirty="0" err="1" smtClean="0"/>
              <a:t>Oplog</a:t>
            </a:r>
            <a:r>
              <a:rPr lang="en-US" sz="3200" dirty="0" smtClean="0"/>
              <a:t> tailing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89262" y="3559391"/>
            <a:ext cx="817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Event </a:t>
            </a:r>
            <a:r>
              <a:rPr lang="en-US" sz="3200" dirty="0"/>
              <a:t>sourcing requires major </a:t>
            </a:r>
            <a:r>
              <a:rPr lang="en-US" sz="3200" dirty="0" smtClean="0"/>
              <a:t>redesign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82603" y="5033519"/>
            <a:ext cx="1016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3.6 with Change Streams just released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89262" y="2085263"/>
            <a:ext cx="11327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MongoDB 3.4, primary-secondary-arbiter (PSA), </a:t>
            </a:r>
            <a:r>
              <a:rPr lang="en-US" sz="3200" dirty="0">
                <a:solidFill>
                  <a:srgbClr val="FFFF00"/>
                </a:solidFill>
              </a:rPr>
              <a:t>{ w: 1 </a:t>
            </a:r>
            <a:r>
              <a:rPr lang="en-US" sz="3200" dirty="0" smtClean="0">
                <a:solidFill>
                  <a:srgbClr val="FFFF00"/>
                </a:solidFill>
              </a:rPr>
              <a:t>}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589262" y="2822327"/>
            <a:ext cx="7584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/>
              <a:t>No ACID transactions support so </a:t>
            </a:r>
            <a:r>
              <a:rPr lang="en-US" sz="3200" dirty="0" smtClean="0"/>
              <a:t>far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8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272151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err="1"/>
              <a:t>Oplog</a:t>
            </a:r>
            <a:r>
              <a:rPr lang="en-US" sz="7200" dirty="0"/>
              <a:t> tailing</a:t>
            </a:r>
            <a:endParaRPr lang="en-US" sz="7200" dirty="0"/>
          </a:p>
        </p:txBody>
      </p:sp>
      <p:sp>
        <p:nvSpPr>
          <p:cNvPr id="8" name="TextBox 7"/>
          <p:cNvSpPr txBox="1"/>
          <p:nvPr/>
        </p:nvSpPr>
        <p:spPr>
          <a:xfrm>
            <a:off x="1999446" y="4440968"/>
            <a:ext cx="665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Move efforts to implement </a:t>
            </a:r>
            <a:r>
              <a:rPr lang="en-US" sz="2400" dirty="0" smtClean="0">
                <a:solidFill>
                  <a:srgbClr val="FFFF00"/>
                </a:solidFill>
              </a:rPr>
              <a:t>{ </a:t>
            </a:r>
            <a:r>
              <a:rPr lang="en-US" sz="2400" dirty="0">
                <a:solidFill>
                  <a:srgbClr val="FFFF00"/>
                </a:solidFill>
              </a:rPr>
              <a:t>w: "majority" }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99446" y="2298620"/>
            <a:ext cx="5897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Proven, reliable, widely used in production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999446" y="2760285"/>
            <a:ext cx="391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Weak durability with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 </a:t>
            </a:r>
            <a:r>
              <a:rPr lang="en-US" sz="2400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61872" y="3369794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999446" y="3979303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/>
              <a:t>Private undocumented API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1999446" y="4944042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err="1" smtClean="0">
                <a:solidFill>
                  <a:srgbClr val="FFC000"/>
                </a:solidFill>
              </a:rPr>
              <a:t>Adviced</a:t>
            </a:r>
            <a:r>
              <a:rPr lang="en-US" sz="2400" dirty="0" smtClean="0">
                <a:solidFill>
                  <a:srgbClr val="FFC000"/>
                </a:solidFill>
              </a:rPr>
              <a:t> against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32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3.6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99446" y="5068610"/>
            <a:ext cx="6999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Single collection per connection</a:t>
            </a:r>
            <a:endParaRPr lang="en-US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1999446" y="4145280"/>
            <a:ext cx="7221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Not yet widely used in production</a:t>
            </a:r>
            <a:endParaRPr lang="en-US" sz="3200" dirty="0"/>
          </a:p>
        </p:txBody>
      </p:sp>
      <p:sp>
        <p:nvSpPr>
          <p:cNvPr id="26" name="TextBox 25"/>
          <p:cNvSpPr txBox="1"/>
          <p:nvPr/>
        </p:nvSpPr>
        <p:spPr>
          <a:xfrm>
            <a:off x="1999446" y="2760285"/>
            <a:ext cx="6381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>
                <a:solidFill>
                  <a:srgbClr val="FFFF00"/>
                </a:solidFill>
              </a:rPr>
              <a:t>{ w: "majority" }</a:t>
            </a:r>
            <a:r>
              <a:rPr lang="en-US" sz="3200" dirty="0"/>
              <a:t> </a:t>
            </a:r>
            <a:r>
              <a:rPr lang="en-US" sz="3200" dirty="0" smtClean="0"/>
              <a:t>out of the box</a:t>
            </a:r>
            <a:endParaRPr lang="en-US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1999446" y="2298620"/>
            <a:ext cx="6341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Stable, well-documented API</a:t>
            </a:r>
            <a:endParaRPr lang="en-US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1261872" y="1836955"/>
            <a:ext cx="1087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Proc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1261872" y="3683615"/>
            <a:ext cx="11961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mtClean="0"/>
              <a:t>Cons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1999446" y="4606945"/>
            <a:ext cx="6554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• No way to achieve </a:t>
            </a:r>
            <a:r>
              <a:rPr lang="en-US" sz="3200" dirty="0">
                <a:solidFill>
                  <a:srgbClr val="FFFF00"/>
                </a:solidFill>
              </a:rPr>
              <a:t>{ w: </a:t>
            </a:r>
            <a:r>
              <a:rPr lang="en-US" sz="3200" dirty="0" smtClean="0">
                <a:solidFill>
                  <a:srgbClr val="FFFF00"/>
                </a:solidFill>
              </a:rPr>
              <a:t>1}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99446" y="3221950"/>
            <a:ext cx="64203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</a:t>
            </a:r>
            <a:r>
              <a:rPr lang="en-US" sz="3200" dirty="0" smtClean="0">
                <a:solidFill>
                  <a:srgbClr val="92D050"/>
                </a:solidFill>
              </a:rPr>
              <a:t>Recommended</a:t>
            </a:r>
            <a:r>
              <a:rPr lang="en-US" sz="3200" dirty="0" smtClean="0"/>
              <a:t> by MongoDB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972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great-success.jpg (600Ã302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4660" y="0"/>
            <a:ext cx="136251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3.6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260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primary-secondary-arbiter (PSA) replica set use </a:t>
            </a:r>
            <a:r>
              <a:rPr lang="en-US" sz="6000" dirty="0" err="1">
                <a:solidFill>
                  <a:srgbClr val="92D050"/>
                </a:solidFill>
              </a:rPr>
              <a:t>Oplog</a:t>
            </a:r>
            <a:r>
              <a:rPr lang="en-US" sz="6000" dirty="0">
                <a:solidFill>
                  <a:srgbClr val="92D050"/>
                </a:solidFill>
              </a:rPr>
              <a:t> tailing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297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/>
              <a:t>Change Streams </a:t>
            </a:r>
            <a:r>
              <a:rPr lang="en-US" sz="7200" dirty="0" smtClean="0"/>
              <a:t>4.0</a:t>
            </a:r>
            <a:endParaRPr lang="en-US" sz="7200" dirty="0"/>
          </a:p>
        </p:txBody>
      </p:sp>
      <p:sp>
        <p:nvSpPr>
          <p:cNvPr id="19" name="TextBox 18"/>
          <p:cNvSpPr txBox="1"/>
          <p:nvPr/>
        </p:nvSpPr>
        <p:spPr>
          <a:xfrm>
            <a:off x="1999446" y="3221950"/>
            <a:ext cx="4231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>
                <a:solidFill>
                  <a:srgbClr val="FFFF00"/>
                </a:solidFill>
              </a:rPr>
              <a:t>{ w: "majority" }</a:t>
            </a:r>
            <a:r>
              <a:rPr lang="en-US" sz="2400" dirty="0"/>
              <a:t> </a:t>
            </a:r>
            <a:r>
              <a:rPr lang="en-US" sz="2400" dirty="0" smtClean="0"/>
              <a:t>out of the box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999446" y="2298620"/>
            <a:ext cx="7572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 Option to resume from a given Timestamp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99446" y="2760285"/>
            <a:ext cx="763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Subscribe to changes from </a:t>
            </a:r>
            <a:r>
              <a:rPr lang="en-US" sz="2400" dirty="0" smtClean="0"/>
              <a:t>database </a:t>
            </a:r>
            <a:r>
              <a:rPr lang="en-US" sz="2400" dirty="0"/>
              <a:t>or entire </a:t>
            </a:r>
            <a:r>
              <a:rPr lang="en-US" sz="2400" dirty="0" smtClean="0"/>
              <a:t>deployment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1261872" y="1836955"/>
            <a:ext cx="73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Proc</a:t>
            </a:r>
            <a:endParaRPr lang="en-US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1261872" y="4145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Cons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999445" y="4606945"/>
            <a:ext cx="9147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• Only supports </a:t>
            </a:r>
            <a:r>
              <a:rPr lang="en-US" sz="2400" dirty="0" smtClean="0">
                <a:solidFill>
                  <a:srgbClr val="FFFF00"/>
                </a:solidFill>
              </a:rPr>
              <a:t>{ w: "majority" }</a:t>
            </a:r>
            <a:r>
              <a:rPr lang="en-US" sz="2400" dirty="0" smtClean="0"/>
              <a:t>, no way to achieve </a:t>
            </a:r>
            <a:r>
              <a:rPr lang="en-US" sz="2400" dirty="0">
                <a:solidFill>
                  <a:srgbClr val="FFFF00"/>
                </a:solidFill>
              </a:rPr>
              <a:t>{ w: </a:t>
            </a:r>
            <a:r>
              <a:rPr lang="en-US" sz="2400" dirty="0" smtClean="0">
                <a:solidFill>
                  <a:srgbClr val="FFFF00"/>
                </a:solidFill>
              </a:rPr>
              <a:t>1}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99446" y="3683615"/>
            <a:ext cx="3980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• </a:t>
            </a:r>
            <a:r>
              <a:rPr lang="en-US" sz="2400" dirty="0" smtClean="0">
                <a:solidFill>
                  <a:srgbClr val="92D050"/>
                </a:solidFill>
              </a:rPr>
              <a:t>Recommended</a:t>
            </a:r>
            <a:r>
              <a:rPr lang="en-US" sz="2400" dirty="0" smtClean="0"/>
              <a:t> by MongoDB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572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547360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for MongoDB 4.0 replica set with 3+ data-bearing nodes use </a:t>
            </a:r>
            <a:r>
              <a:rPr lang="en-US" sz="6000" dirty="0">
                <a:solidFill>
                  <a:srgbClr val="92D050"/>
                </a:solidFill>
              </a:rPr>
              <a:t>Change Streams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2117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Andrii </a:t>
            </a:r>
            <a:r>
              <a:rPr lang="en-US" sz="6000" dirty="0" smtClean="0"/>
              <a:t>Litvinov</a:t>
            </a:r>
            <a:endParaRPr lang="en-US" sz="6000" dirty="0"/>
          </a:p>
        </p:txBody>
      </p:sp>
      <p:pic>
        <p:nvPicPr>
          <p:cNvPr id="3" name="Picture 2" descr="https://scontent.fiev12-1.fna.fbcdn.net/v/t1.0-9/c0.0.215.215/12494928_1139995499368714_8989582005896967223_n.png?_nc_cat=109&amp;_nc_ht=scontent.fiev12-1.fna&amp;oh=ee4c679202e74d6262c8803b45612cb9&amp;oe=5C7304D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733" y="3679654"/>
            <a:ext cx="2047875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1413" y="3918762"/>
            <a:ext cx="84647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Platform engineer at Synergy Sports Technology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9944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796" y="609600"/>
            <a:ext cx="4353694" cy="190500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Demo 2</a:t>
            </a:r>
            <a:endParaRPr lang="en-US" sz="7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24" y="0"/>
            <a:ext cx="59801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58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269457"/>
            <a:ext cx="10467113" cy="1262743"/>
          </a:xfrm>
        </p:spPr>
        <p:txBody>
          <a:bodyPr>
            <a:noAutofit/>
          </a:bodyPr>
          <a:lstStyle/>
          <a:p>
            <a:r>
              <a:rPr lang="en-US" sz="7200" dirty="0" smtClean="0"/>
              <a:t>Resources</a:t>
            </a:r>
            <a:endParaRPr lang="en-US" sz="7200" dirty="0"/>
          </a:p>
        </p:txBody>
      </p:sp>
      <p:sp>
        <p:nvSpPr>
          <p:cNvPr id="3" name="Rectangle 2"/>
          <p:cNvSpPr/>
          <p:nvPr/>
        </p:nvSpPr>
        <p:spPr>
          <a:xfrm>
            <a:off x="140678" y="1836400"/>
            <a:ext cx="1200443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Replication</a:t>
            </a:r>
          </a:p>
          <a:p>
            <a:r>
              <a:rPr lang="en-US" dirty="0"/>
              <a:t>    </a:t>
            </a:r>
            <a:r>
              <a:rPr lang="en-US" dirty="0">
                <a:hlinkClick r:id="rId3"/>
              </a:rPr>
              <a:t>https://www.slideshare.net/Stripe_talks/mongo-db-oplog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4"/>
              </a:rPr>
              <a:t>https://www.compose.com/articles/the-mongodb-oplog-and-node-js/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5"/>
              </a:rPr>
              <a:t>https://stackoverflow.com/questions/17878835/what-does-the-h-in-oplog-rs-document-stand-for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6"/>
              </a:rPr>
              <a:t>https://stackoverflow.com/questions/26935419/what-do-the-oplog-fields-actually-mean</a:t>
            </a:r>
            <a:endParaRPr lang="en-US" dirty="0"/>
          </a:p>
          <a:p>
            <a:endParaRPr lang="en-US" dirty="0"/>
          </a:p>
          <a:p>
            <a:r>
              <a:rPr lang="en-US" dirty="0"/>
              <a:t>Event-Driven-Architecture</a:t>
            </a:r>
          </a:p>
          <a:p>
            <a:r>
              <a:rPr lang="en-US" dirty="0"/>
              <a:t>    </a:t>
            </a:r>
            <a:r>
              <a:rPr lang="en-US" dirty="0">
                <a:hlinkClick r:id="rId7"/>
              </a:rPr>
              <a:t>https://www.nginx.com/blog/event-driven-data-management-microservices/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8"/>
              </a:rPr>
              <a:t>https://microservices.io/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hlinkClick r:id="rId9"/>
              </a:rPr>
              <a:t>https://</a:t>
            </a:r>
            <a:r>
              <a:rPr lang="en-US" dirty="0">
                <a:solidFill>
                  <a:schemeClr val="accent3"/>
                </a:solidFill>
                <a:hlinkClick r:id="rId9"/>
              </a:rPr>
              <a:t>skillsmatter.com/skillscasts/12115-keynote-not-just-events-developing-asynchronous-microservices</a:t>
            </a:r>
            <a:endParaRPr lang="en-US" dirty="0">
              <a:solidFill>
                <a:schemeClr val="accent3"/>
              </a:solidFill>
            </a:endParaRP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/>
              <a:t>Domain model</a:t>
            </a:r>
          </a:p>
          <a:p>
            <a:r>
              <a:rPr lang="en-US" dirty="0"/>
              <a:t>    </a:t>
            </a:r>
            <a:r>
              <a:rPr lang="en-US" dirty="0">
                <a:hlinkClick r:id="rId10"/>
              </a:rPr>
              <a:t>http://dddcommunity.org/library/vernon_2011/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0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Thank You!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4438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Questions?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421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1413" y="4708922"/>
            <a:ext cx="41729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Keep data in-sync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141413" y="3234794"/>
            <a:ext cx="9451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Expensive calculations for report read model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141413" y="3971858"/>
            <a:ext cx="6074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• Game statistics calculations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02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5" y="1854227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9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1855777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cxnSp>
        <p:nvCxnSpPr>
          <p:cNvPr id="13" name="Straight Arrow Connector 12"/>
          <p:cNvCxnSpPr>
            <a:endCxn id="3" idx="3"/>
          </p:cNvCxnSpPr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ocument 13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  <p:sp>
        <p:nvSpPr>
          <p:cNvPr id="15" name="Flowchart: Document 14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sp>
        <p:nvSpPr>
          <p:cNvPr id="16" name="Flowchart: Document 15"/>
          <p:cNvSpPr/>
          <p:nvPr/>
        </p:nvSpPr>
        <p:spPr>
          <a:xfrm>
            <a:off x="4156024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7" name="Flowchart: Document 16"/>
          <p:cNvSpPr/>
          <p:nvPr/>
        </p:nvSpPr>
        <p:spPr>
          <a:xfrm>
            <a:off x="8307566" y="846947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7952184" y="2180092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ocument 18"/>
          <p:cNvSpPr/>
          <p:nvPr/>
        </p:nvSpPr>
        <p:spPr>
          <a:xfrm>
            <a:off x="8254683" y="2505958"/>
            <a:ext cx="1346984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Payment Accepted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9914062" y="5072300"/>
            <a:ext cx="1444387" cy="1324708"/>
          </a:xfrm>
          <a:prstGeom prst="flowChartMagneticDisk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6" idx="0"/>
            <a:endCxn id="20" idx="1"/>
          </p:cNvCxnSpPr>
          <p:nvPr/>
        </p:nvCxnSpPr>
        <p:spPr>
          <a:xfrm flipH="1">
            <a:off x="10636256" y="2954567"/>
            <a:ext cx="1" cy="211773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lowchart: Document 21"/>
          <p:cNvSpPr/>
          <p:nvPr/>
        </p:nvSpPr>
        <p:spPr>
          <a:xfrm>
            <a:off x="9125629" y="3821047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Payment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3012209" y="2180093"/>
            <a:ext cx="3568374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/>
          <p:cNvSpPr/>
          <p:nvPr/>
        </p:nvSpPr>
        <p:spPr>
          <a:xfrm>
            <a:off x="4092256" y="2512301"/>
            <a:ext cx="1384238" cy="7810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</a:t>
            </a:r>
            <a:r>
              <a:rPr lang="en-US" dirty="0" smtClean="0"/>
              <a:t>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38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9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7952184" y="2027224"/>
            <a:ext cx="1961878" cy="650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/>
          <p:cNvSpPr/>
          <p:nvPr/>
        </p:nvSpPr>
        <p:spPr>
          <a:xfrm rot="5400000">
            <a:off x="1431130" y="14174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2" y="12933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exagon 5"/>
          <p:cNvSpPr/>
          <p:nvPr/>
        </p:nvSpPr>
        <p:spPr>
          <a:xfrm rot="5400000">
            <a:off x="9801412" y="1397529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iamond 6"/>
          <p:cNvSpPr/>
          <p:nvPr/>
        </p:nvSpPr>
        <p:spPr>
          <a:xfrm>
            <a:off x="9914064" y="1273403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3" idx="0"/>
            <a:endCxn id="25" idx="1"/>
          </p:cNvCxnSpPr>
          <p:nvPr/>
        </p:nvCxnSpPr>
        <p:spPr>
          <a:xfrm>
            <a:off x="2265975" y="2974484"/>
            <a:ext cx="0" cy="217196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988167" y="2028774"/>
            <a:ext cx="3592416" cy="11473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580584" y="242393"/>
            <a:ext cx="1371600" cy="61546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15361" y="213963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Orders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Explosion 1 13"/>
          <p:cNvSpPr/>
          <p:nvPr/>
        </p:nvSpPr>
        <p:spPr>
          <a:xfrm>
            <a:off x="2021528" y="1320973"/>
            <a:ext cx="1518840" cy="1457398"/>
          </a:xfrm>
          <a:prstGeom prst="irregularSeal1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Crash</a:t>
            </a:r>
          </a:p>
        </p:txBody>
      </p:sp>
      <p:sp>
        <p:nvSpPr>
          <p:cNvPr id="21" name="Flowchart: Document 20"/>
          <p:cNvSpPr/>
          <p:nvPr/>
        </p:nvSpPr>
        <p:spPr>
          <a:xfrm>
            <a:off x="4156850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 Placed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80742" y="670708"/>
            <a:ext cx="12090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600" dirty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✕</a:t>
            </a:r>
          </a:p>
        </p:txBody>
      </p:sp>
      <p:sp>
        <p:nvSpPr>
          <p:cNvPr id="22" name="Flowchart: Document 21"/>
          <p:cNvSpPr/>
          <p:nvPr/>
        </p:nvSpPr>
        <p:spPr>
          <a:xfrm>
            <a:off x="8307565" y="956871"/>
            <a:ext cx="1251115" cy="785740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15619" y="508540"/>
            <a:ext cx="15536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0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?</a:t>
            </a:r>
            <a:endParaRPr lang="en-US" sz="19200" dirty="0">
              <a:solidFill>
                <a:srgbClr val="FF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007216" y="2119722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Payments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38595" y="4171921"/>
            <a:ext cx="10182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92D050"/>
                </a:solidFill>
                <a:latin typeface="Bradley Hand ITC" panose="03070402050302030203" pitchFamily="66" charset="0"/>
              </a:rPr>
              <a:t>✓</a:t>
            </a:r>
          </a:p>
        </p:txBody>
      </p:sp>
      <p:sp>
        <p:nvSpPr>
          <p:cNvPr id="25" name="Flowchart: Magnetic Disk 24"/>
          <p:cNvSpPr/>
          <p:nvPr/>
        </p:nvSpPr>
        <p:spPr>
          <a:xfrm>
            <a:off x="1543781" y="5146447"/>
            <a:ext cx="1444387" cy="1324708"/>
          </a:xfrm>
          <a:prstGeom prst="flowChartMagneticDisk">
            <a:avLst/>
          </a:prstGeom>
          <a:solidFill>
            <a:schemeClr val="accent1"/>
          </a:solidFill>
          <a:ln w="38100"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/>
          <p:cNvSpPr/>
          <p:nvPr/>
        </p:nvSpPr>
        <p:spPr>
          <a:xfrm>
            <a:off x="2559456" y="3900783"/>
            <a:ext cx="1251115" cy="785740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Order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65973" y="342735"/>
            <a:ext cx="2" cy="96206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owchart: Document 28"/>
          <p:cNvSpPr/>
          <p:nvPr/>
        </p:nvSpPr>
        <p:spPr>
          <a:xfrm>
            <a:off x="750399" y="430895"/>
            <a:ext cx="1251115" cy="785740"/>
          </a:xfrm>
          <a:prstGeom prst="flowChartDocumen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Order</a:t>
            </a:r>
          </a:p>
        </p:txBody>
      </p:sp>
    </p:spTree>
    <p:extLst>
      <p:ext uri="{BB962C8B-B14F-4D97-AF65-F5344CB8AC3E}">
        <p14:creationId xmlns:p14="http://schemas.microsoft.com/office/powerpoint/2010/main" val="113069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9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4720046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Key takeaway: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/>
              <a:t>persist state and publish event </a:t>
            </a:r>
            <a:r>
              <a:rPr lang="en-US" sz="6000" dirty="0">
                <a:solidFill>
                  <a:srgbClr val="92D050"/>
                </a:solidFill>
              </a:rPr>
              <a:t>atomically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41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Event Sourcing</a:t>
            </a:r>
          </a:p>
        </p:txBody>
      </p:sp>
      <p:sp>
        <p:nvSpPr>
          <p:cNvPr id="3" name="Hexagon 2"/>
          <p:cNvSpPr/>
          <p:nvPr/>
        </p:nvSpPr>
        <p:spPr>
          <a:xfrm rot="5400000">
            <a:off x="1431129" y="1874646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1543781" y="1750520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5999" y="259683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1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2727861" y="36669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2880261" y="38193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8" name="Flowchart: Document 7"/>
          <p:cNvSpPr/>
          <p:nvPr/>
        </p:nvSpPr>
        <p:spPr>
          <a:xfrm>
            <a:off x="3032661" y="39717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9" name="Flowchart: Document 8"/>
          <p:cNvSpPr/>
          <p:nvPr/>
        </p:nvSpPr>
        <p:spPr>
          <a:xfrm>
            <a:off x="3185061" y="41241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10" name="Flowchart: Document 9"/>
          <p:cNvSpPr/>
          <p:nvPr/>
        </p:nvSpPr>
        <p:spPr>
          <a:xfrm>
            <a:off x="3337461" y="4276550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11" name="Chevron 10"/>
          <p:cNvSpPr/>
          <p:nvPr/>
        </p:nvSpPr>
        <p:spPr>
          <a:xfrm>
            <a:off x="941894" y="5292913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exagon 22"/>
          <p:cNvSpPr/>
          <p:nvPr/>
        </p:nvSpPr>
        <p:spPr>
          <a:xfrm rot="5400000">
            <a:off x="8284531" y="1863977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iamond 23"/>
          <p:cNvSpPr/>
          <p:nvPr/>
        </p:nvSpPr>
        <p:spPr>
          <a:xfrm>
            <a:off x="8397183" y="1739851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526818" y="258617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 2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6" name="Flowchart: Document 25"/>
          <p:cNvSpPr/>
          <p:nvPr/>
        </p:nvSpPr>
        <p:spPr>
          <a:xfrm>
            <a:off x="6928696" y="36737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7" name="Flowchart: Document 26"/>
          <p:cNvSpPr/>
          <p:nvPr/>
        </p:nvSpPr>
        <p:spPr>
          <a:xfrm>
            <a:off x="7081096" y="38261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8" name="Flowchart: Document 27"/>
          <p:cNvSpPr/>
          <p:nvPr/>
        </p:nvSpPr>
        <p:spPr>
          <a:xfrm>
            <a:off x="7233496" y="39785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29" name="Flowchart: Document 28"/>
          <p:cNvSpPr/>
          <p:nvPr/>
        </p:nvSpPr>
        <p:spPr>
          <a:xfrm>
            <a:off x="7385896" y="41309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 1</a:t>
            </a:r>
          </a:p>
        </p:txBody>
      </p:sp>
      <p:sp>
        <p:nvSpPr>
          <p:cNvPr id="30" name="Flowchart: Document 29"/>
          <p:cNvSpPr/>
          <p:nvPr/>
        </p:nvSpPr>
        <p:spPr>
          <a:xfrm>
            <a:off x="7538296" y="4283397"/>
            <a:ext cx="1119192" cy="623294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cxnSp>
        <p:nvCxnSpPr>
          <p:cNvPr id="31" name="Straight Arrow Connector 30"/>
          <p:cNvCxnSpPr>
            <a:stCxn id="3" idx="0"/>
          </p:cNvCxnSpPr>
          <p:nvPr/>
        </p:nvCxnSpPr>
        <p:spPr>
          <a:xfrm flipH="1">
            <a:off x="2265973" y="3431684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9119375" y="3430869"/>
            <a:ext cx="1" cy="1847727"/>
          </a:xfrm>
          <a:prstGeom prst="straightConnector1">
            <a:avLst/>
          </a:prstGeom>
          <a:ln w="5715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hevron 32"/>
          <p:cNvSpPr/>
          <p:nvPr/>
        </p:nvSpPr>
        <p:spPr>
          <a:xfrm>
            <a:off x="1821502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hevron 34"/>
          <p:cNvSpPr/>
          <p:nvPr/>
        </p:nvSpPr>
        <p:spPr>
          <a:xfrm>
            <a:off x="2704476" y="5292069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hevron 35"/>
          <p:cNvSpPr/>
          <p:nvPr/>
        </p:nvSpPr>
        <p:spPr>
          <a:xfrm>
            <a:off x="3584084" y="5291225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446369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hevron 37"/>
          <p:cNvSpPr/>
          <p:nvPr/>
        </p:nvSpPr>
        <p:spPr>
          <a:xfrm>
            <a:off x="5360718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6243692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hevron 39"/>
          <p:cNvSpPr/>
          <p:nvPr/>
        </p:nvSpPr>
        <p:spPr>
          <a:xfrm>
            <a:off x="7123300" y="5296384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8002908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>
            <a:off x="8885882" y="5298072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9765490" y="5297228"/>
            <a:ext cx="1144943" cy="962081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0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80457"/>
          </a:xfrm>
        </p:spPr>
        <p:txBody>
          <a:bodyPr>
            <a:normAutofit/>
          </a:bodyPr>
          <a:lstStyle/>
          <a:p>
            <a:r>
              <a:rPr lang="en-US" sz="7200" dirty="0"/>
              <a:t>Application </a:t>
            </a:r>
            <a:r>
              <a:rPr lang="en-US" sz="7200" dirty="0" smtClean="0"/>
              <a:t>events</a:t>
            </a:r>
            <a:endParaRPr lang="en-US" sz="7200" dirty="0"/>
          </a:p>
        </p:txBody>
      </p:sp>
      <p:sp>
        <p:nvSpPr>
          <p:cNvPr id="34" name="Hexagon 33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Diamond 43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6" name="Straight Arrow Connector 45"/>
          <p:cNvCxnSpPr>
            <a:endCxn id="48" idx="0"/>
          </p:cNvCxnSpPr>
          <p:nvPr/>
        </p:nvCxnSpPr>
        <p:spPr>
          <a:xfrm flipH="1">
            <a:off x="2723919" y="3157538"/>
            <a:ext cx="32700" cy="182234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Message broker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438117"/>
              </p:ext>
            </p:extLst>
          </p:nvPr>
        </p:nvGraphicFramePr>
        <p:xfrm>
          <a:off x="1498602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06156"/>
              </p:ext>
            </p:extLst>
          </p:nvPr>
        </p:nvGraphicFramePr>
        <p:xfrm>
          <a:off x="4977595" y="4979880"/>
          <a:ext cx="2450635" cy="113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37683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>
            <a:off x="3457707" y="3175000"/>
            <a:ext cx="1519888" cy="180488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owchart: Document 50"/>
          <p:cNvSpPr/>
          <p:nvPr/>
        </p:nvSpPr>
        <p:spPr>
          <a:xfrm>
            <a:off x="1540463" y="3815849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  <p:sp>
        <p:nvSpPr>
          <p:cNvPr id="52" name="Flowchart: Document 51"/>
          <p:cNvSpPr/>
          <p:nvPr/>
        </p:nvSpPr>
        <p:spPr>
          <a:xfrm>
            <a:off x="4536408" y="3815849"/>
            <a:ext cx="964736" cy="574752"/>
          </a:xfrm>
          <a:prstGeom prst="flowChartDocumen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196546" y="3571108"/>
            <a:ext cx="4426164" cy="1041642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888467" y="3894071"/>
            <a:ext cx="124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Local</a:t>
            </a:r>
          </a:p>
          <a:p>
            <a:pPr algn="ctr"/>
            <a:r>
              <a:rPr lang="en-US" dirty="0" smtClean="0"/>
              <a:t>transaction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731036" y="2600984"/>
            <a:ext cx="1577556" cy="0"/>
          </a:xfrm>
          <a:prstGeom prst="straightConnector1">
            <a:avLst/>
          </a:prstGeom>
          <a:ln w="571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Hexagon 55"/>
          <p:cNvSpPr/>
          <p:nvPr/>
        </p:nvSpPr>
        <p:spPr>
          <a:xfrm rot="5400000">
            <a:off x="6173998" y="187879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Diamond 56"/>
          <p:cNvSpPr/>
          <p:nvPr/>
        </p:nvSpPr>
        <p:spPr>
          <a:xfrm>
            <a:off x="6286650" y="175466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15566" y="2486684"/>
            <a:ext cx="1162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9" name="Straight Arrow Connector 58"/>
          <p:cNvCxnSpPr>
            <a:stCxn id="49" idx="0"/>
          </p:cNvCxnSpPr>
          <p:nvPr/>
        </p:nvCxnSpPr>
        <p:spPr>
          <a:xfrm flipV="1">
            <a:off x="6202912" y="3286125"/>
            <a:ext cx="466969" cy="169375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00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78" y="10771"/>
            <a:ext cx="11207342" cy="1480457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Transaction </a:t>
            </a:r>
            <a:r>
              <a:rPr lang="en-US" sz="7200" dirty="0"/>
              <a:t>log tailing</a:t>
            </a:r>
          </a:p>
        </p:txBody>
      </p:sp>
      <p:sp>
        <p:nvSpPr>
          <p:cNvPr id="20" name="Hexagon 19"/>
          <p:cNvSpPr/>
          <p:nvPr/>
        </p:nvSpPr>
        <p:spPr>
          <a:xfrm rot="5400000">
            <a:off x="2305427" y="1791970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iamond 20"/>
          <p:cNvSpPr/>
          <p:nvPr/>
        </p:nvSpPr>
        <p:spPr>
          <a:xfrm>
            <a:off x="2418079" y="1667844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712591" y="251416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Service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20" idx="0"/>
            <a:endCxn id="25" idx="0"/>
          </p:cNvCxnSpPr>
          <p:nvPr/>
        </p:nvCxnSpPr>
        <p:spPr>
          <a:xfrm flipH="1">
            <a:off x="3137391" y="3349008"/>
            <a:ext cx="2881" cy="1346562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308592" y="2035571"/>
            <a:ext cx="1371600" cy="39503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wordArtVert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Message broker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16568"/>
              </p:ext>
            </p:extLst>
          </p:nvPr>
        </p:nvGraphicFramePr>
        <p:xfrm>
          <a:off x="1912074" y="4695570"/>
          <a:ext cx="2450635" cy="742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127"/>
                <a:gridCol w="490127"/>
                <a:gridCol w="490127"/>
                <a:gridCol w="490127"/>
                <a:gridCol w="490127"/>
              </a:tblGrid>
              <a:tr h="2644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683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7330560" y="3729814"/>
            <a:ext cx="1965121" cy="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Hexagon 27"/>
          <p:cNvSpPr/>
          <p:nvPr/>
        </p:nvSpPr>
        <p:spPr>
          <a:xfrm rot="5400000">
            <a:off x="5773522" y="3007621"/>
            <a:ext cx="1669689" cy="1444386"/>
          </a:xfrm>
          <a:prstGeom prst="hexagon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Diamond 28"/>
          <p:cNvSpPr/>
          <p:nvPr/>
        </p:nvSpPr>
        <p:spPr>
          <a:xfrm>
            <a:off x="5886174" y="2883495"/>
            <a:ext cx="1444386" cy="735454"/>
          </a:xfrm>
          <a:prstGeom prst="diamond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66386" y="3615514"/>
            <a:ext cx="1166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Event</a:t>
            </a:r>
          </a:p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Publisher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4870956" y="4339494"/>
            <a:ext cx="1195430" cy="12413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83878" y="5580823"/>
            <a:ext cx="3501271" cy="4785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Transaction Log</a:t>
            </a:r>
          </a:p>
        </p:txBody>
      </p:sp>
      <p:sp>
        <p:nvSpPr>
          <p:cNvPr id="33" name="Flowchart: Magnetic Disk 32"/>
          <p:cNvSpPr/>
          <p:nvPr/>
        </p:nvSpPr>
        <p:spPr>
          <a:xfrm>
            <a:off x="988550" y="4488758"/>
            <a:ext cx="4522606" cy="1834872"/>
          </a:xfrm>
          <a:prstGeom prst="flowChartMagneticDisk">
            <a:avLst/>
          </a:prstGeom>
          <a:noFill/>
          <a:ln w="38100">
            <a:prstDash val="sysDot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ocument 34"/>
          <p:cNvSpPr/>
          <p:nvPr/>
        </p:nvSpPr>
        <p:spPr>
          <a:xfrm>
            <a:off x="1744192" y="3631507"/>
            <a:ext cx="964736" cy="574752"/>
          </a:xfrm>
          <a:prstGeom prst="flowChartDocument">
            <a:avLst/>
          </a:prstGeom>
          <a:solidFill>
            <a:schemeClr val="accent4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185232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Custom 6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7C7C7C"/>
      </a:accent1>
      <a:accent2>
        <a:srgbClr val="BFBFA5"/>
      </a:accent2>
      <a:accent3>
        <a:srgbClr val="90C226"/>
      </a:accent3>
      <a:accent4>
        <a:srgbClr val="FFC000"/>
      </a:accent4>
      <a:accent5>
        <a:srgbClr val="FF8416"/>
      </a:accent5>
      <a:accent6>
        <a:srgbClr val="5B9BD5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419</TotalTime>
  <Words>509</Words>
  <Application>Microsoft Office PowerPoint</Application>
  <PresentationFormat>Widescreen</PresentationFormat>
  <Paragraphs>164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 Unicode MS</vt:lpstr>
      <vt:lpstr>Arial</vt:lpstr>
      <vt:lpstr>Bradley Hand ITC</vt:lpstr>
      <vt:lpstr>Calibri</vt:lpstr>
      <vt:lpstr>Century Gothic</vt:lpstr>
      <vt:lpstr>Mesh</vt:lpstr>
      <vt:lpstr>Event-Driven systems backed by MongoDB</vt:lpstr>
      <vt:lpstr>Andrii Litvinov</vt:lpstr>
      <vt:lpstr>Challenges</vt:lpstr>
      <vt:lpstr>PowerPoint Presentation</vt:lpstr>
      <vt:lpstr>PowerPoint Presentation</vt:lpstr>
      <vt:lpstr>Key takeaway: persist state and publish event atomically</vt:lpstr>
      <vt:lpstr>Event Sourcing</vt:lpstr>
      <vt:lpstr>Application events</vt:lpstr>
      <vt:lpstr>Transaction log tailing</vt:lpstr>
      <vt:lpstr>Demo 1</vt:lpstr>
      <vt:lpstr>Write concern</vt:lpstr>
      <vt:lpstr>Our considerations</vt:lpstr>
      <vt:lpstr>Oplog tailing</vt:lpstr>
      <vt:lpstr>Change Streams 3.6</vt:lpstr>
      <vt:lpstr>PowerPoint Presentation</vt:lpstr>
      <vt:lpstr>Takeaway: for MongoDB 3.6 use Oplog tailing</vt:lpstr>
      <vt:lpstr>Takeaway: for primary-secondary-arbiter (PSA) replica set use Oplog tailing</vt:lpstr>
      <vt:lpstr>Change Streams 4.0</vt:lpstr>
      <vt:lpstr>Takeaway: for MongoDB 4.0 replica set with 3+ data-bearing nodes use Change Streams</vt:lpstr>
      <vt:lpstr>Demo 2</vt:lpstr>
      <vt:lpstr>Resources</vt:lpstr>
      <vt:lpstr>Thank You!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Litvinov</dc:creator>
  <cp:lastModifiedBy>Andrii Litvinov</cp:lastModifiedBy>
  <cp:revision>30</cp:revision>
  <dcterms:created xsi:type="dcterms:W3CDTF">2018-12-04T04:41:10Z</dcterms:created>
  <dcterms:modified xsi:type="dcterms:W3CDTF">2018-12-04T14:52:39Z</dcterms:modified>
</cp:coreProperties>
</file>