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4" r:id="rId16"/>
    <p:sldId id="266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000" autoAdjust="0"/>
  </p:normalViewPr>
  <p:slideViewPr>
    <p:cSldViewPr>
      <p:cViewPr>
        <p:scale>
          <a:sx n="75" d="100"/>
          <a:sy n="75" d="100"/>
        </p:scale>
        <p:origin x="-115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72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5A23-5A18-48CE-AC0C-047B372894DC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84E95-E537-4C84-9F2C-1B77136D08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680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A%D0%B5%D0%BD%D1%82_%D0%91%D0%B5%D0%B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k.wikipedia.org/wiki/%D0%9C%D0%B0%D1%80%D1%82%D1%96%D0%BD_%D0%A4%D0%B0%D1%83%D0%BB%D0%B5%D1%80" TargetMode="External"/><Relationship Id="rId4" Type="http://schemas.openxmlformats.org/officeDocument/2006/relationships/hyperlink" Target="https://uk.wikipedia.org/wiki/%D0%92%D0%BE%D1%80%D0%B4_%D0%9A%D0%B0%D0%BD%D0%BD%D1%96%D0%BD%D0%B3%D0%B5%D0%BC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C%D1%96%D1%81%D1%82_(%D1%88%D0%B0%D0%B1%D0%BB%D0%BE%D0%BD_%D0%BF%D1%80%D0%BE%D0%B5%D0%BA%D1%82%D1%83%D0%B2%D0%B0%D0%BD%D0%BD%D1%8F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k.wikipedia.org/wiki/%D0%9C%D0%B5%D1%82%D0%BE%D0%B4_(%D0%BF%D1%80%D0%BE%D0%B3%D1%80%D0%B0%D0%BC%D1%83%D0%B2%D0%B0%D0%BD%D0%BD%D1%8F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uk-UA" b="1" dirty="0" smtClean="0"/>
              <a:t>Що таке </a:t>
            </a:r>
            <a:r>
              <a:rPr lang="en-US" b="1" dirty="0" smtClean="0"/>
              <a:t>Agile?</a:t>
            </a:r>
            <a:r>
              <a:rPr lang="uk-UA" b="1" dirty="0" smtClean="0"/>
              <a:t> Чому </a:t>
            </a:r>
            <a:r>
              <a:rPr lang="en-US" b="1" dirty="0" smtClean="0"/>
              <a:t>Agile?</a:t>
            </a:r>
          </a:p>
          <a:p>
            <a:pPr marL="228600" indent="-228600">
              <a:buNone/>
            </a:pPr>
            <a:r>
              <a:rPr lang="uk-UA" sz="1100" b="0" dirty="0" smtClean="0"/>
              <a:t>У деяких проектах неможливо одразу зібрати всі вимоги через їх невизначеність. Для таких проектів використовують </a:t>
            </a:r>
            <a:r>
              <a:rPr lang="uk-UA" sz="1100" b="0" dirty="0" err="1" smtClean="0"/>
              <a:t>“адаптивні”</a:t>
            </a:r>
            <a:r>
              <a:rPr lang="uk-UA" sz="1100" b="0" dirty="0" smtClean="0"/>
              <a:t> методи розробки</a:t>
            </a:r>
            <a:r>
              <a:rPr lang="uk-UA" sz="1100" b="0" baseline="0" dirty="0" smtClean="0"/>
              <a:t> </a:t>
            </a:r>
            <a:r>
              <a:rPr lang="uk-UA" sz="1100" b="0" dirty="0" smtClean="0"/>
              <a:t>програмного забезпечення.</a:t>
            </a:r>
          </a:p>
          <a:p>
            <a:pPr marL="228600" indent="-228600">
              <a:buNone/>
            </a:pPr>
            <a:r>
              <a:rPr lang="uk-UA" sz="1100" b="0" dirty="0" smtClean="0"/>
              <a:t>Основна ідея полягає в тому, що ми визначаємо і плануємо короткий період часу,</a:t>
            </a:r>
            <a:r>
              <a:rPr lang="uk-UA" sz="1100" b="0" baseline="0" dirty="0" smtClean="0"/>
              <a:t> за який створюємо і використовуємо продукт, що дає можливість зрозуміти потреби і використовувати відгуки для подальшого планування, а також дає можливість додавати додаткові функціональні можливості.</a:t>
            </a:r>
          </a:p>
          <a:p>
            <a:pPr marL="228600" indent="-228600">
              <a:buNone/>
            </a:pPr>
            <a:r>
              <a:rPr lang="uk-UA" sz="1100" b="0" baseline="0" dirty="0" smtClean="0"/>
              <a:t>Робочий продукт завжди </a:t>
            </a:r>
            <a:r>
              <a:rPr lang="uk-UA" sz="1100" b="0" baseline="0" dirty="0" err="1" smtClean="0"/>
              <a:t>“інкрементальний”</a:t>
            </a:r>
            <a:r>
              <a:rPr lang="uk-UA" sz="1100" b="0" baseline="0" dirty="0" smtClean="0"/>
              <a:t>, що означає, що ми продовжуємо постійно додавати до нього нові функції.</a:t>
            </a:r>
          </a:p>
          <a:p>
            <a:pPr marL="228600" indent="-228600">
              <a:buNone/>
            </a:pPr>
            <a:r>
              <a:rPr lang="uk-UA" sz="1100" b="0" baseline="0" dirty="0" smtClean="0"/>
              <a:t>Процес повинен бути </a:t>
            </a:r>
            <a:r>
              <a:rPr lang="uk-UA" sz="1100" b="0" baseline="0" dirty="0" err="1" smtClean="0"/>
              <a:t>“ітеративний”</a:t>
            </a:r>
            <a:r>
              <a:rPr lang="uk-UA" sz="1100" b="0" baseline="0" dirty="0" smtClean="0"/>
              <a:t>, що означає, що ми повинні повторювати девелопмент процес для кожного </a:t>
            </a:r>
            <a:r>
              <a:rPr lang="uk-UA" sz="1100" b="0" baseline="0" dirty="0" err="1" smtClean="0"/>
              <a:t>інкременту</a:t>
            </a:r>
            <a:r>
              <a:rPr lang="uk-UA" sz="1100" b="0" baseline="0" dirty="0" smtClean="0"/>
              <a:t>.</a:t>
            </a:r>
          </a:p>
          <a:p>
            <a:pPr marL="228600" indent="-228600">
              <a:buNone/>
            </a:pPr>
            <a:endParaRPr lang="uk-UA" sz="1100" b="0" baseline="0" dirty="0" smtClean="0"/>
          </a:p>
          <a:p>
            <a:pPr marL="228600" indent="-228600">
              <a:buNone/>
            </a:pPr>
            <a:endParaRPr lang="uk-UA" sz="1100" b="0" dirty="0" smtClean="0"/>
          </a:p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1" dirty="0" err="1" smtClean="0"/>
              <a:t>Scrum</a:t>
            </a:r>
            <a:r>
              <a:rPr lang="ru-RU" sz="1100" dirty="0" smtClean="0"/>
              <a:t> — </a:t>
            </a:r>
            <a:r>
              <a:rPr lang="ru-RU" sz="1100" dirty="0" err="1" smtClean="0"/>
              <a:t>підхід</a:t>
            </a:r>
            <a:r>
              <a:rPr lang="ru-RU" sz="1100" dirty="0" smtClean="0"/>
              <a:t> </a:t>
            </a:r>
            <a:r>
              <a:rPr lang="ru-RU" sz="1100" dirty="0" err="1" smtClean="0"/>
              <a:t>управління</a:t>
            </a:r>
            <a:r>
              <a:rPr lang="ru-RU" sz="1100" dirty="0" smtClean="0"/>
              <a:t> проектами для </a:t>
            </a:r>
            <a:r>
              <a:rPr lang="ru-RU" sz="1100" dirty="0" err="1" smtClean="0"/>
              <a:t>гнучкої</a:t>
            </a:r>
            <a:r>
              <a:rPr lang="ru-RU" sz="1100" dirty="0" smtClean="0"/>
              <a:t> </a:t>
            </a:r>
            <a:r>
              <a:rPr lang="ru-RU" sz="1100" dirty="0" err="1" smtClean="0"/>
              <a:t>розробки</a:t>
            </a:r>
            <a:r>
              <a:rPr lang="ru-RU" sz="1100" dirty="0" smtClean="0"/>
              <a:t> </a:t>
            </a:r>
            <a:r>
              <a:rPr lang="ru-RU" sz="1100" dirty="0" err="1" smtClean="0"/>
              <a:t>програмного</a:t>
            </a:r>
            <a:r>
              <a:rPr lang="ru-RU" sz="1100" dirty="0" smtClean="0"/>
              <a:t> </a:t>
            </a:r>
            <a:r>
              <a:rPr lang="ru-RU" sz="1100" dirty="0" err="1" smtClean="0"/>
              <a:t>забезпечення</a:t>
            </a:r>
            <a:r>
              <a:rPr lang="ru-RU" sz="1100" dirty="0" smtClean="0"/>
              <a:t>. </a:t>
            </a:r>
            <a:r>
              <a:rPr lang="ru-RU" sz="1100" dirty="0" err="1" smtClean="0"/>
              <a:t>Скрам</a:t>
            </a:r>
            <a:r>
              <a:rPr lang="ru-RU" sz="1100" dirty="0" smtClean="0"/>
              <a:t> </a:t>
            </a:r>
            <a:r>
              <a:rPr lang="ru-RU" sz="1100" dirty="0" err="1" smtClean="0"/>
              <a:t>чітко</a:t>
            </a:r>
            <a:r>
              <a:rPr lang="ru-RU" sz="1100" dirty="0" smtClean="0"/>
              <a:t> </a:t>
            </a:r>
            <a:r>
              <a:rPr lang="ru-RU" sz="1100" dirty="0" err="1" smtClean="0"/>
              <a:t>робить</a:t>
            </a:r>
            <a:r>
              <a:rPr lang="ru-RU" sz="1100" dirty="0" smtClean="0"/>
              <a:t> акцент на </a:t>
            </a:r>
            <a:r>
              <a:rPr lang="ru-RU" sz="1100" dirty="0" err="1" smtClean="0"/>
              <a:t>якісному</a:t>
            </a:r>
            <a:r>
              <a:rPr lang="ru-RU" sz="1100" dirty="0" smtClean="0"/>
              <a:t> </a:t>
            </a:r>
            <a:r>
              <a:rPr lang="ru-RU" sz="1100" dirty="0" err="1" smtClean="0"/>
              <a:t>контролі</a:t>
            </a:r>
            <a:r>
              <a:rPr lang="ru-RU" sz="1100" dirty="0" smtClean="0"/>
              <a:t> </a:t>
            </a:r>
            <a:r>
              <a:rPr lang="ru-RU" sz="1100" dirty="0" err="1" smtClean="0"/>
              <a:t>процесу</a:t>
            </a:r>
            <a:r>
              <a:rPr lang="ru-RU" sz="1100" dirty="0" smtClean="0"/>
              <a:t> </a:t>
            </a:r>
            <a:r>
              <a:rPr lang="ru-RU" sz="1100" dirty="0" err="1" smtClean="0"/>
              <a:t>розробки</a:t>
            </a:r>
            <a:r>
              <a:rPr lang="ru-RU" sz="1100" dirty="0" smtClean="0"/>
              <a:t>. </a:t>
            </a:r>
          </a:p>
          <a:p>
            <a:pPr marL="228600" indent="-228600">
              <a:buNone/>
            </a:pPr>
            <a:endParaRPr lang="ru-RU" sz="1100" b="0" dirty="0" smtClean="0"/>
          </a:p>
          <a:p>
            <a:r>
              <a:rPr lang="en-US" sz="1100" dirty="0" smtClean="0"/>
              <a:t>Scrum </a:t>
            </a:r>
            <a:r>
              <a:rPr lang="uk-UA" sz="1100" dirty="0" smtClean="0"/>
              <a:t>включає набір методів і попередньо визначених ролей. Головні дійові особи — </a:t>
            </a:r>
            <a:r>
              <a:rPr lang="en-US" sz="1100" i="1" dirty="0" err="1" smtClean="0"/>
              <a:t>ScrumMaster</a:t>
            </a:r>
            <a:r>
              <a:rPr lang="en-US" sz="1100" dirty="0" smtClean="0"/>
              <a:t>, </a:t>
            </a:r>
            <a:r>
              <a:rPr lang="uk-UA" sz="1100" i="1" dirty="0" smtClean="0"/>
              <a:t>Власник </a:t>
            </a:r>
            <a:r>
              <a:rPr lang="uk-UA" sz="1100" i="1" dirty="0" err="1" smtClean="0"/>
              <a:t>Продукту</a:t>
            </a:r>
            <a:r>
              <a:rPr lang="uk-UA" sz="1100" i="0" dirty="0" err="1" smtClean="0"/>
              <a:t>,</a:t>
            </a:r>
            <a:r>
              <a:rPr lang="uk-UA" sz="1100" i="1" dirty="0" err="1" smtClean="0"/>
              <a:t>Команда</a:t>
            </a:r>
            <a:r>
              <a:rPr lang="uk-UA" sz="1100" i="1" baseline="0" dirty="0" smtClean="0"/>
              <a:t> розробників</a:t>
            </a:r>
            <a:r>
              <a:rPr lang="uk-UA" sz="1100" dirty="0" smtClean="0"/>
              <a:t>.</a:t>
            </a:r>
          </a:p>
          <a:p>
            <a:r>
              <a:rPr lang="uk-UA" sz="1100" dirty="0" smtClean="0"/>
              <a:t>Протягом кожного </a:t>
            </a:r>
            <a:r>
              <a:rPr lang="uk-UA" sz="1100" i="1" dirty="0" smtClean="0"/>
              <a:t>спринту</a:t>
            </a:r>
            <a:r>
              <a:rPr lang="uk-UA" sz="1100" baseline="30000" dirty="0" smtClean="0"/>
              <a:t>]</a:t>
            </a:r>
            <a:r>
              <a:rPr lang="uk-UA" sz="1100" dirty="0" smtClean="0"/>
              <a:t>, 15-30 денного періоду (тривалість визначається командою), працівники створюють функціональний ріст програмного забезпечення.</a:t>
            </a:r>
          </a:p>
          <a:p>
            <a:r>
              <a:rPr lang="uk-UA" sz="1100" dirty="0" smtClean="0"/>
              <a:t>Набір можливостей, які </a:t>
            </a:r>
            <a:r>
              <a:rPr lang="uk-UA" sz="1100" dirty="0" err="1" smtClean="0"/>
              <a:t>імплементуються</a:t>
            </a:r>
            <a:r>
              <a:rPr lang="uk-UA" sz="1100" dirty="0" smtClean="0"/>
              <a:t> кожного спринту, приходять з етапу, що має назву </a:t>
            </a:r>
            <a:r>
              <a:rPr lang="en-US" sz="1100" i="1" dirty="0" smtClean="0"/>
              <a:t>product backlog</a:t>
            </a:r>
            <a:r>
              <a:rPr lang="en-US" sz="1100" dirty="0" smtClean="0"/>
              <a:t> </a:t>
            </a:r>
            <a:r>
              <a:rPr lang="uk-UA" sz="1100" dirty="0" smtClean="0"/>
              <a:t>,</a:t>
            </a:r>
            <a:r>
              <a:rPr lang="uk-UA" sz="1100" baseline="0" dirty="0" smtClean="0"/>
              <a:t> </a:t>
            </a:r>
            <a:r>
              <a:rPr lang="uk-UA" sz="1100" dirty="0" smtClean="0"/>
              <a:t>який має найвищу пріоритетність за рівнем вимог до роботи, що повинна бути виконана. Запити на виконання робіт (</a:t>
            </a:r>
            <a:r>
              <a:rPr lang="en-US" sz="1100" i="1" dirty="0" smtClean="0"/>
              <a:t>backlog items</a:t>
            </a:r>
            <a:r>
              <a:rPr lang="en-US" sz="1100" dirty="0" smtClean="0"/>
              <a:t>), </a:t>
            </a:r>
            <a:r>
              <a:rPr lang="uk-UA" sz="1100" dirty="0" smtClean="0"/>
              <a:t>що визначені протягом </a:t>
            </a:r>
            <a:r>
              <a:rPr lang="uk-UA" sz="1100" i="1" dirty="0" smtClean="0"/>
              <a:t>наради з планування спринту</a:t>
            </a:r>
            <a:r>
              <a:rPr lang="uk-UA" sz="1100" dirty="0" smtClean="0"/>
              <a:t> (</a:t>
            </a:r>
            <a:r>
              <a:rPr lang="en-US" sz="1100" i="1" dirty="0" smtClean="0"/>
              <a:t>sprint planning meeting</a:t>
            </a:r>
            <a:r>
              <a:rPr lang="en-US" sz="1100" dirty="0" smtClean="0"/>
              <a:t>), </a:t>
            </a:r>
            <a:r>
              <a:rPr lang="uk-UA" sz="1100" dirty="0" smtClean="0"/>
              <a:t>переміщуються в етап спринту. Протягом цієї наради Власник Продукту інформує про завдання, які він хоче, аби були виконані. Тоді Команда визначає, скільки з бажаного вони можуть зробити, щоб завершити необхідні частини протягом наступного спринту. Протягом спринту команда виконує визначений фіксований список завдань (</a:t>
            </a:r>
            <a:r>
              <a:rPr lang="uk-UA" sz="1100" dirty="0" err="1" smtClean="0"/>
              <a:t>т.з</a:t>
            </a:r>
            <a:r>
              <a:rPr lang="uk-UA" sz="1100" dirty="0" smtClean="0"/>
              <a:t>. </a:t>
            </a:r>
            <a:r>
              <a:rPr lang="en-US" sz="1100" i="1" dirty="0" smtClean="0"/>
              <a:t>backlog items</a:t>
            </a:r>
            <a:r>
              <a:rPr lang="en-US" sz="1100" dirty="0" smtClean="0"/>
              <a:t>). </a:t>
            </a:r>
            <a:r>
              <a:rPr lang="uk-UA" sz="1100" dirty="0" smtClean="0"/>
              <a:t>Впродовж цього періоду ніхто не має права змінювати перелік запитів на виконання робіт, що слід розуміти, як заморожування вимог (</a:t>
            </a:r>
            <a:r>
              <a:rPr lang="en-US" sz="1100" i="1" dirty="0" smtClean="0"/>
              <a:t>requirements</a:t>
            </a:r>
            <a:r>
              <a:rPr lang="en-US" sz="1100" dirty="0" smtClean="0"/>
              <a:t>) </a:t>
            </a:r>
            <a:r>
              <a:rPr lang="uk-UA" sz="1100" dirty="0" smtClean="0"/>
              <a:t>протягом спринту.</a:t>
            </a:r>
          </a:p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100" b="1" dirty="0" err="1" smtClean="0"/>
              <a:t>Основні</a:t>
            </a:r>
            <a:r>
              <a:rPr lang="ru-RU" sz="1100" b="1" dirty="0" smtClean="0"/>
              <a:t> </a:t>
            </a:r>
            <a:r>
              <a:rPr lang="ru-RU" sz="1100" b="1" dirty="0" err="1" smtClean="0"/>
              <a:t>принципи</a:t>
            </a:r>
            <a:r>
              <a:rPr lang="ru-RU" sz="1100" b="1" dirty="0" smtClean="0"/>
              <a:t> </a:t>
            </a:r>
            <a:r>
              <a:rPr lang="en-AU" sz="1100" b="1" dirty="0" smtClean="0"/>
              <a:t>Agile-</a:t>
            </a:r>
            <a:r>
              <a:rPr lang="ru-RU" sz="1100" b="1" dirty="0" err="1" smtClean="0"/>
              <a:t>маніфесту</a:t>
            </a:r>
            <a:endParaRPr lang="ru-RU" sz="1100" b="1" dirty="0" smtClean="0"/>
          </a:p>
          <a:p>
            <a:r>
              <a:rPr lang="ru-RU" sz="1100" i="0" dirty="0" smtClean="0"/>
              <a:t>Ми </a:t>
            </a:r>
            <a:r>
              <a:rPr lang="ru-RU" sz="1100" i="0" dirty="0" err="1" smtClean="0"/>
              <a:t>дотримуємось</a:t>
            </a:r>
            <a:r>
              <a:rPr lang="ru-RU" sz="1100" i="0" dirty="0" smtClean="0"/>
              <a:t> таких </a:t>
            </a:r>
            <a:r>
              <a:rPr lang="ru-RU" sz="1100" i="0" dirty="0" err="1" smtClean="0"/>
              <a:t>принципів</a:t>
            </a:r>
            <a:r>
              <a:rPr lang="ru-RU" sz="1100" i="0" dirty="0" smtClean="0"/>
              <a:t>:</a:t>
            </a:r>
            <a:r>
              <a:rPr lang="en-US" sz="1100" i="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Найвищим</a:t>
            </a:r>
            <a:r>
              <a:rPr lang="ru-RU" sz="1100" dirty="0" smtClean="0"/>
              <a:t> </a:t>
            </a:r>
            <a:r>
              <a:rPr lang="ru-RU" sz="1100" dirty="0" err="1" smtClean="0"/>
              <a:t>пріоритетом</a:t>
            </a:r>
            <a:r>
              <a:rPr lang="ru-RU" sz="1100" dirty="0" smtClean="0"/>
              <a:t> для нас </a:t>
            </a:r>
            <a:r>
              <a:rPr lang="ru-RU" sz="1100" dirty="0" err="1" smtClean="0"/>
              <a:t>є</a:t>
            </a:r>
            <a:r>
              <a:rPr lang="ru-RU" sz="1100" dirty="0" smtClean="0"/>
              <a:t> </a:t>
            </a:r>
            <a:r>
              <a:rPr lang="ru-RU" sz="1100" dirty="0" err="1" smtClean="0"/>
              <a:t>задоволення</a:t>
            </a:r>
            <a:r>
              <a:rPr lang="ru-RU" sz="1100" dirty="0" smtClean="0"/>
              <a:t> потреб </a:t>
            </a:r>
            <a:r>
              <a:rPr lang="ru-RU" sz="1100" dirty="0" err="1" smtClean="0"/>
              <a:t>замовника</a:t>
            </a:r>
            <a:r>
              <a:rPr lang="ru-RU" sz="1100" dirty="0" smtClean="0"/>
              <a:t>,</a:t>
            </a:r>
            <a:r>
              <a:rPr lang="en-US" sz="1100" baseline="0" dirty="0" smtClean="0"/>
              <a:t> </a:t>
            </a:r>
            <a:r>
              <a:rPr lang="ru-RU" sz="1100" dirty="0" smtClean="0"/>
              <a:t>шляхом </a:t>
            </a:r>
            <a:r>
              <a:rPr lang="ru-RU" sz="1100" dirty="0" err="1" smtClean="0"/>
              <a:t>завчасного</a:t>
            </a:r>
            <a:r>
              <a:rPr lang="ru-RU" sz="1100" dirty="0" smtClean="0"/>
              <a:t> та регулярного </a:t>
            </a:r>
            <a:r>
              <a:rPr lang="ru-RU" sz="1100" dirty="0" err="1" smtClean="0"/>
              <a:t>постачання</a:t>
            </a:r>
            <a:r>
              <a:rPr lang="ru-RU" sz="1100" dirty="0" smtClean="0"/>
              <a:t> </a:t>
            </a:r>
            <a:r>
              <a:rPr lang="ru-RU" sz="1100" dirty="0" err="1" smtClean="0"/>
              <a:t>програмного</a:t>
            </a:r>
            <a:r>
              <a:rPr lang="ru-RU" sz="1100" dirty="0" smtClean="0"/>
              <a:t> </a:t>
            </a:r>
            <a:r>
              <a:rPr lang="ru-RU" sz="1100" dirty="0" err="1" smtClean="0"/>
              <a:t>забезпечення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Схвальне</a:t>
            </a:r>
            <a:r>
              <a:rPr lang="ru-RU" sz="1100" dirty="0" smtClean="0"/>
              <a:t> </a:t>
            </a:r>
            <a:r>
              <a:rPr lang="ru-RU" sz="1100" dirty="0" err="1" smtClean="0"/>
              <a:t>ставлення</a:t>
            </a:r>
            <a:r>
              <a:rPr lang="ru-RU" sz="1100" dirty="0" smtClean="0"/>
              <a:t> до </a:t>
            </a:r>
            <a:r>
              <a:rPr lang="ru-RU" sz="1100" dirty="0" err="1" smtClean="0"/>
              <a:t>змін</a:t>
            </a:r>
            <a:r>
              <a:rPr lang="ru-RU" sz="1100" dirty="0" smtClean="0"/>
              <a:t>, </a:t>
            </a:r>
            <a:r>
              <a:rPr lang="ru-RU" sz="1100" dirty="0" err="1" smtClean="0"/>
              <a:t>навіть</a:t>
            </a:r>
            <a:r>
              <a:rPr lang="ru-RU" sz="1100" dirty="0" smtClean="0"/>
              <a:t> на </a:t>
            </a:r>
            <a:r>
              <a:rPr lang="ru-RU" sz="1100" dirty="0" err="1" smtClean="0"/>
              <a:t>заключних</a:t>
            </a:r>
            <a:r>
              <a:rPr lang="ru-RU" sz="1100" dirty="0" smtClean="0"/>
              <a:t> </a:t>
            </a:r>
            <a:r>
              <a:rPr lang="ru-RU" sz="1100" dirty="0" err="1" smtClean="0"/>
              <a:t>стадіях</a:t>
            </a:r>
            <a:r>
              <a:rPr lang="ru-RU" sz="1100" dirty="0" smtClean="0"/>
              <a:t> </a:t>
            </a:r>
            <a:r>
              <a:rPr lang="ru-RU" sz="1100" dirty="0" err="1" smtClean="0"/>
              <a:t>розробки</a:t>
            </a:r>
            <a:r>
              <a:rPr lang="ru-RU" sz="1100" dirty="0" smtClean="0"/>
              <a:t>. </a:t>
            </a:r>
            <a:br>
              <a:rPr lang="ru-RU" sz="1100" dirty="0" smtClean="0"/>
            </a:br>
            <a:r>
              <a:rPr lang="en-AU" sz="1100" dirty="0" smtClean="0"/>
              <a:t>Agile-</a:t>
            </a:r>
            <a:r>
              <a:rPr lang="ru-RU" sz="1100" dirty="0" err="1" smtClean="0"/>
              <a:t>процеси</a:t>
            </a:r>
            <a:r>
              <a:rPr lang="ru-RU" sz="1100" dirty="0" smtClean="0"/>
              <a:t> </a:t>
            </a:r>
            <a:r>
              <a:rPr lang="ru-RU" sz="1100" dirty="0" err="1" smtClean="0"/>
              <a:t>надають</a:t>
            </a:r>
            <a:r>
              <a:rPr lang="ru-RU" sz="1100" dirty="0" smtClean="0"/>
              <a:t> </a:t>
            </a:r>
            <a:r>
              <a:rPr lang="ru-RU" sz="1100" dirty="0" err="1" smtClean="0"/>
              <a:t>можливість</a:t>
            </a:r>
            <a:r>
              <a:rPr lang="ru-RU" sz="1100" dirty="0" smtClean="0"/>
              <a:t> </a:t>
            </a:r>
            <a:r>
              <a:rPr lang="ru-RU" sz="1100" dirty="0" err="1" smtClean="0"/>
              <a:t>використовувати</a:t>
            </a:r>
            <a:r>
              <a:rPr lang="ru-RU" sz="1100" dirty="0" smtClean="0"/>
              <a:t> </a:t>
            </a:r>
            <a:r>
              <a:rPr lang="ru-RU" sz="1100" dirty="0" err="1" smtClean="0"/>
              <a:t>зміни</a:t>
            </a:r>
            <a:r>
              <a:rPr lang="ru-RU" sz="1100" dirty="0" smtClean="0"/>
              <a:t> </a:t>
            </a:r>
            <a:r>
              <a:rPr lang="ru-RU" sz="1100" dirty="0" err="1" smtClean="0"/>
              <a:t>задля</a:t>
            </a:r>
            <a:r>
              <a:rPr lang="ru-RU" sz="1100" dirty="0" smtClean="0"/>
              <a:t> </a:t>
            </a:r>
            <a:r>
              <a:rPr lang="ru-RU" sz="1100" dirty="0" err="1" smtClean="0"/>
              <a:t>забезпечення</a:t>
            </a:r>
            <a:r>
              <a:rPr lang="ru-RU" sz="1100" dirty="0" smtClean="0"/>
              <a:t> </a:t>
            </a:r>
            <a:r>
              <a:rPr lang="ru-RU" sz="1100" dirty="0" err="1" smtClean="0"/>
              <a:t>конкурентоспроможності</a:t>
            </a:r>
            <a:r>
              <a:rPr lang="ru-RU" sz="1100" dirty="0" smtClean="0"/>
              <a:t> </a:t>
            </a:r>
            <a:r>
              <a:rPr lang="ru-RU" sz="1100" dirty="0" err="1" smtClean="0"/>
              <a:t>замовника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Працюючий</a:t>
            </a:r>
            <a:r>
              <a:rPr lang="ru-RU" sz="1100" dirty="0" smtClean="0"/>
              <a:t> продукт </a:t>
            </a:r>
            <a:r>
              <a:rPr lang="ru-RU" sz="1100" dirty="0" err="1" smtClean="0"/>
              <a:t>слід</a:t>
            </a:r>
            <a:r>
              <a:rPr lang="ru-RU" sz="1100" dirty="0" smtClean="0"/>
              <a:t> </a:t>
            </a:r>
            <a:r>
              <a:rPr lang="ru-RU" sz="1100" dirty="0" err="1" smtClean="0"/>
              <a:t>випускати</a:t>
            </a:r>
            <a:r>
              <a:rPr lang="ru-RU" sz="1100" dirty="0" smtClean="0"/>
              <a:t> </a:t>
            </a:r>
            <a:r>
              <a:rPr lang="ru-RU" sz="1100" dirty="0" err="1" smtClean="0"/>
              <a:t>якомога</a:t>
            </a:r>
            <a:r>
              <a:rPr lang="ru-RU" sz="1100" dirty="0" smtClean="0"/>
              <a:t> </a:t>
            </a:r>
            <a:r>
              <a:rPr lang="ru-RU" sz="1100" dirty="0" err="1" smtClean="0"/>
              <a:t>частіше</a:t>
            </a:r>
            <a:r>
              <a:rPr lang="ru-RU" sz="1100" dirty="0" smtClean="0"/>
              <a:t>, </a:t>
            </a:r>
            <a:r>
              <a:rPr lang="ru-RU" sz="1100" dirty="0" err="1" smtClean="0"/>
              <a:t>з</a:t>
            </a:r>
            <a:r>
              <a:rPr lang="ru-RU" sz="1100" dirty="0" smtClean="0"/>
              <a:t> </a:t>
            </a:r>
            <a:r>
              <a:rPr lang="ru-RU" sz="1100" dirty="0" err="1" smtClean="0"/>
              <a:t>періодичністю</a:t>
            </a:r>
            <a:r>
              <a:rPr lang="ru-RU" sz="1100" dirty="0" smtClean="0"/>
              <a:t> </a:t>
            </a:r>
            <a:r>
              <a:rPr lang="ru-RU" sz="1100" dirty="0" err="1" smtClean="0"/>
              <a:t>від</a:t>
            </a:r>
            <a:r>
              <a:rPr lang="ru-RU" sz="1100" dirty="0" smtClean="0"/>
              <a:t> пари </a:t>
            </a:r>
            <a:r>
              <a:rPr lang="ru-RU" sz="1100" dirty="0" err="1" smtClean="0"/>
              <a:t>тижнів</a:t>
            </a:r>
            <a:r>
              <a:rPr lang="ru-RU" sz="1100" dirty="0" smtClean="0"/>
              <a:t> до пари </a:t>
            </a:r>
            <a:r>
              <a:rPr lang="ru-RU" sz="1100" dirty="0" err="1" smtClean="0"/>
              <a:t>місяців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Впродовж</a:t>
            </a:r>
            <a:r>
              <a:rPr lang="ru-RU" sz="1100" dirty="0" smtClean="0"/>
              <a:t> </a:t>
            </a:r>
            <a:r>
              <a:rPr lang="ru-RU" sz="1100" dirty="0" err="1" smtClean="0"/>
              <a:t>усього</a:t>
            </a:r>
            <a:r>
              <a:rPr lang="ru-RU" sz="1100" dirty="0" smtClean="0"/>
              <a:t> проекту </a:t>
            </a:r>
            <a:r>
              <a:rPr lang="ru-RU" sz="1100" dirty="0" err="1" smtClean="0"/>
              <a:t>розробники</a:t>
            </a:r>
            <a:r>
              <a:rPr lang="ru-RU" sz="1100" dirty="0" smtClean="0"/>
              <a:t> </a:t>
            </a:r>
            <a:r>
              <a:rPr lang="ru-RU" sz="1100" dirty="0" err="1" smtClean="0"/>
              <a:t>і</a:t>
            </a:r>
            <a:r>
              <a:rPr lang="ru-RU" sz="1100" dirty="0" smtClean="0"/>
              <a:t> </a:t>
            </a:r>
            <a:r>
              <a:rPr lang="ru-RU" sz="1100" dirty="0" err="1" smtClean="0"/>
              <a:t>представники</a:t>
            </a:r>
            <a:r>
              <a:rPr lang="ru-RU" sz="1100" dirty="0" smtClean="0"/>
              <a:t> </a:t>
            </a:r>
            <a:r>
              <a:rPr lang="ru-RU" sz="1100" dirty="0" err="1" smtClean="0"/>
              <a:t>бізнесу</a:t>
            </a:r>
            <a:r>
              <a:rPr lang="ru-RU" sz="1100" dirty="0" smtClean="0"/>
              <a:t> </a:t>
            </a:r>
            <a:r>
              <a:rPr lang="ru-RU" sz="1100" dirty="0" err="1" smtClean="0"/>
              <a:t>повинні</a:t>
            </a:r>
            <a:r>
              <a:rPr lang="ru-RU" sz="1100" dirty="0" smtClean="0"/>
              <a:t> </a:t>
            </a:r>
            <a:r>
              <a:rPr lang="ru-RU" sz="1100" dirty="0" err="1" smtClean="0"/>
              <a:t>працювати</a:t>
            </a:r>
            <a:r>
              <a:rPr lang="ru-RU" sz="1100" dirty="0" smtClean="0"/>
              <a:t> разом </a:t>
            </a:r>
            <a:r>
              <a:rPr lang="ru-RU" sz="1100" dirty="0" err="1" smtClean="0"/>
              <a:t>щодня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Над проектом </a:t>
            </a:r>
            <a:r>
              <a:rPr lang="ru-RU" sz="1100" dirty="0" err="1" smtClean="0"/>
              <a:t>повинні</a:t>
            </a:r>
            <a:r>
              <a:rPr lang="ru-RU" sz="1100" dirty="0" smtClean="0"/>
              <a:t> </a:t>
            </a:r>
            <a:r>
              <a:rPr lang="ru-RU" sz="1100" dirty="0" err="1" smtClean="0"/>
              <a:t>працювати</a:t>
            </a:r>
            <a:r>
              <a:rPr lang="ru-RU" sz="1100" dirty="0" smtClean="0"/>
              <a:t> </a:t>
            </a:r>
            <a:r>
              <a:rPr lang="ru-RU" sz="1100" dirty="0" err="1" smtClean="0"/>
              <a:t>вмотивовані</a:t>
            </a:r>
            <a:r>
              <a:rPr lang="ru-RU" sz="1100" dirty="0" smtClean="0"/>
              <a:t> </a:t>
            </a:r>
            <a:r>
              <a:rPr lang="ru-RU" sz="1100" dirty="0" err="1" smtClean="0"/>
              <a:t>професіонали</a:t>
            </a:r>
            <a:r>
              <a:rPr lang="ru-RU" sz="1100" dirty="0" smtClean="0"/>
              <a:t>. </a:t>
            </a:r>
            <a:br>
              <a:rPr lang="ru-RU" sz="1100" dirty="0" smtClean="0"/>
            </a:br>
            <a:r>
              <a:rPr lang="ru-RU" sz="1100" dirty="0" err="1" smtClean="0"/>
              <a:t>Щоб</a:t>
            </a:r>
            <a:r>
              <a:rPr lang="ru-RU" sz="1100" dirty="0" smtClean="0"/>
              <a:t> робота </a:t>
            </a:r>
            <a:r>
              <a:rPr lang="ru-RU" sz="1100" dirty="0" err="1" smtClean="0"/>
              <a:t>була</a:t>
            </a:r>
            <a:r>
              <a:rPr lang="ru-RU" sz="1100" dirty="0" smtClean="0"/>
              <a:t> </a:t>
            </a:r>
            <a:r>
              <a:rPr lang="ru-RU" sz="1100" dirty="0" err="1" smtClean="0"/>
              <a:t>виконана</a:t>
            </a:r>
            <a:r>
              <a:rPr lang="ru-RU" sz="1100" dirty="0" smtClean="0"/>
              <a:t>, </a:t>
            </a:r>
            <a:r>
              <a:rPr lang="ru-RU" sz="1100" dirty="0" err="1" smtClean="0"/>
              <a:t>створіть</a:t>
            </a:r>
            <a:r>
              <a:rPr lang="ru-RU" sz="1100" dirty="0" smtClean="0"/>
              <a:t> </a:t>
            </a:r>
            <a:r>
              <a:rPr lang="ru-RU" sz="1100" dirty="0" err="1" smtClean="0"/>
              <a:t>їм</a:t>
            </a:r>
            <a:r>
              <a:rPr lang="ru-RU" sz="1100" dirty="0" smtClean="0"/>
              <a:t> </a:t>
            </a:r>
            <a:r>
              <a:rPr lang="ru-RU" sz="1100" dirty="0" err="1" smtClean="0"/>
              <a:t>умови</a:t>
            </a:r>
            <a:r>
              <a:rPr lang="ru-RU" sz="1100" dirty="0" smtClean="0"/>
              <a:t>, </a:t>
            </a:r>
            <a:r>
              <a:rPr lang="ru-RU" sz="1100" dirty="0" err="1" smtClean="0"/>
              <a:t>надайте</a:t>
            </a:r>
            <a:r>
              <a:rPr lang="ru-RU" sz="1100" dirty="0" smtClean="0"/>
              <a:t> </a:t>
            </a:r>
            <a:r>
              <a:rPr lang="ru-RU" sz="1100" dirty="0" err="1" smtClean="0"/>
              <a:t>підтримку</a:t>
            </a:r>
            <a:r>
              <a:rPr lang="ru-RU" sz="1100" dirty="0" smtClean="0"/>
              <a:t> </a:t>
            </a:r>
            <a:r>
              <a:rPr lang="ru-RU" sz="1100" dirty="0" err="1" smtClean="0"/>
              <a:t>і</a:t>
            </a:r>
            <a:r>
              <a:rPr lang="ru-RU" sz="1100" dirty="0" smtClean="0"/>
              <a:t> </a:t>
            </a:r>
            <a:r>
              <a:rPr lang="ru-RU" sz="1100" dirty="0" err="1" smtClean="0"/>
              <a:t>повністю</a:t>
            </a:r>
            <a:r>
              <a:rPr lang="ru-RU" sz="1100" dirty="0" smtClean="0"/>
              <a:t> на них </a:t>
            </a:r>
            <a:r>
              <a:rPr lang="ru-RU" sz="1100" dirty="0" err="1" smtClean="0"/>
              <a:t>покладіться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Особиста</a:t>
            </a:r>
            <a:r>
              <a:rPr lang="ru-RU" sz="1100" dirty="0" smtClean="0"/>
              <a:t> </a:t>
            </a:r>
            <a:r>
              <a:rPr lang="ru-RU" sz="1100" dirty="0" err="1" smtClean="0"/>
              <a:t>комунікація</a:t>
            </a:r>
            <a:r>
              <a:rPr lang="ru-RU" sz="1100" dirty="0" smtClean="0"/>
              <a:t> – </a:t>
            </a:r>
            <a:r>
              <a:rPr lang="ru-RU" sz="1100" dirty="0" err="1" smtClean="0"/>
              <a:t>найефективніший</a:t>
            </a:r>
            <a:r>
              <a:rPr lang="ru-RU" sz="1100" dirty="0" smtClean="0"/>
              <a:t> та </a:t>
            </a:r>
            <a:r>
              <a:rPr lang="ru-RU" sz="1100" dirty="0" err="1" smtClean="0"/>
              <a:t>найпрактичніший</a:t>
            </a:r>
            <a:r>
              <a:rPr lang="ru-RU" sz="1100" dirty="0" smtClean="0"/>
              <a:t> метод як донести </a:t>
            </a:r>
            <a:r>
              <a:rPr lang="ru-RU" sz="1100" dirty="0" err="1" smtClean="0"/>
              <a:t>інформацію</a:t>
            </a:r>
            <a:r>
              <a:rPr lang="ru-RU" sz="1100" dirty="0" smtClean="0"/>
              <a:t> до </a:t>
            </a:r>
            <a:r>
              <a:rPr lang="ru-RU" sz="1100" dirty="0" err="1" smtClean="0"/>
              <a:t>команди</a:t>
            </a:r>
            <a:r>
              <a:rPr lang="ru-RU" sz="1100" dirty="0" smtClean="0"/>
              <a:t>, </a:t>
            </a:r>
            <a:r>
              <a:rPr lang="uk-UA" sz="1100" dirty="0" smtClean="0"/>
              <a:t>т</a:t>
            </a:r>
            <a:r>
              <a:rPr lang="ru-RU" sz="1100" dirty="0" err="1" smtClean="0"/>
              <a:t>ак</a:t>
            </a:r>
            <a:r>
              <a:rPr lang="ru-RU" sz="1100" dirty="0" smtClean="0"/>
              <a:t> </a:t>
            </a:r>
            <a:r>
              <a:rPr lang="ru-RU" sz="1100" dirty="0" err="1" smtClean="0"/>
              <a:t>і</a:t>
            </a:r>
            <a:r>
              <a:rPr lang="ru-RU" sz="1100" dirty="0" smtClean="0"/>
              <a:t> </a:t>
            </a:r>
            <a:r>
              <a:rPr lang="ru-RU" sz="1100" dirty="0" err="1" smtClean="0"/>
              <a:t>поширити</a:t>
            </a:r>
            <a:r>
              <a:rPr lang="ru-RU" sz="1100" dirty="0" smtClean="0"/>
              <a:t> </a:t>
            </a:r>
            <a:r>
              <a:rPr lang="ru-RU" sz="1100" dirty="0" err="1" smtClean="0"/>
              <a:t>її</a:t>
            </a:r>
            <a:r>
              <a:rPr lang="ru-RU" sz="1100" dirty="0" smtClean="0"/>
              <a:t> </a:t>
            </a:r>
            <a:r>
              <a:rPr lang="ru-RU" sz="1100" dirty="0" err="1" smtClean="0"/>
              <a:t>всередині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Працюючий</a:t>
            </a:r>
            <a:r>
              <a:rPr lang="ru-RU" sz="1100" dirty="0" smtClean="0"/>
              <a:t> продукт – </a:t>
            </a:r>
            <a:r>
              <a:rPr lang="ru-RU" sz="1100" dirty="0" err="1" smtClean="0"/>
              <a:t>головний</a:t>
            </a:r>
            <a:r>
              <a:rPr lang="ru-RU" sz="1100" dirty="0" smtClean="0"/>
              <a:t> </a:t>
            </a:r>
            <a:r>
              <a:rPr lang="ru-RU" sz="1100" dirty="0" err="1" smtClean="0"/>
              <a:t>показник</a:t>
            </a:r>
            <a:r>
              <a:rPr lang="ru-RU" sz="1100" dirty="0" smtClean="0"/>
              <a:t> </a:t>
            </a:r>
            <a:r>
              <a:rPr lang="ru-RU" sz="1100" dirty="0" err="1" smtClean="0"/>
              <a:t>прогресу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Інвестори</a:t>
            </a:r>
            <a:r>
              <a:rPr lang="ru-RU" sz="1100" dirty="0" smtClean="0"/>
              <a:t>, </a:t>
            </a:r>
            <a:r>
              <a:rPr lang="ru-RU" sz="1100" dirty="0" err="1" smtClean="0"/>
              <a:t>розробники</a:t>
            </a:r>
            <a:r>
              <a:rPr lang="ru-RU" sz="1100" dirty="0" smtClean="0"/>
              <a:t> </a:t>
            </a:r>
            <a:r>
              <a:rPr lang="ru-RU" sz="1100" dirty="0" err="1" smtClean="0"/>
              <a:t>і</a:t>
            </a:r>
            <a:r>
              <a:rPr lang="ru-RU" sz="1100" dirty="0" smtClean="0"/>
              <a:t> </a:t>
            </a:r>
            <a:r>
              <a:rPr lang="ru-RU" sz="1100" dirty="0" err="1" smtClean="0"/>
              <a:t>користувачі</a:t>
            </a:r>
            <a:r>
              <a:rPr lang="ru-RU" sz="1100" dirty="0" smtClean="0"/>
              <a:t> </a:t>
            </a:r>
            <a:r>
              <a:rPr lang="ru-RU" sz="1100" dirty="0" err="1" smtClean="0"/>
              <a:t>повинні</a:t>
            </a:r>
            <a:r>
              <a:rPr lang="ru-RU" sz="1100" dirty="0" smtClean="0"/>
              <a:t> </a:t>
            </a:r>
            <a:r>
              <a:rPr lang="ru-RU" sz="1100" dirty="0" err="1" smtClean="0"/>
              <a:t>мати</a:t>
            </a:r>
            <a:r>
              <a:rPr lang="ru-RU" sz="1100" dirty="0" smtClean="0"/>
              <a:t> </a:t>
            </a:r>
            <a:r>
              <a:rPr lang="ru-RU" sz="1100" dirty="0" err="1" smtClean="0"/>
              <a:t>можливість</a:t>
            </a:r>
            <a:r>
              <a:rPr lang="ru-RU" sz="1100" dirty="0" smtClean="0"/>
              <a:t> </a:t>
            </a:r>
            <a:r>
              <a:rPr lang="ru-RU" sz="1100" dirty="0" err="1" smtClean="0"/>
              <a:t>підтримувати</a:t>
            </a:r>
            <a:r>
              <a:rPr lang="ru-RU" sz="1100" dirty="0" smtClean="0"/>
              <a:t> </a:t>
            </a:r>
            <a:r>
              <a:rPr lang="ru-RU" sz="1100" dirty="0" err="1" smtClean="0"/>
              <a:t>постійний</a:t>
            </a:r>
            <a:r>
              <a:rPr lang="ru-RU" sz="1100" dirty="0" smtClean="0"/>
              <a:t> ритм як </a:t>
            </a:r>
            <a:r>
              <a:rPr lang="ru-RU" sz="1100" dirty="0" err="1" smtClean="0"/>
              <a:t>завгодно</a:t>
            </a:r>
            <a:r>
              <a:rPr lang="ru-RU" sz="1100" dirty="0" smtClean="0"/>
              <a:t> </a:t>
            </a:r>
            <a:r>
              <a:rPr lang="ru-RU" sz="1100" dirty="0" err="1" smtClean="0"/>
              <a:t>довго</a:t>
            </a:r>
            <a:r>
              <a:rPr lang="ru-RU" sz="1100" dirty="0" smtClean="0"/>
              <a:t>. </a:t>
            </a:r>
            <a:r>
              <a:rPr lang="en-AU" sz="1100" dirty="0" smtClean="0"/>
              <a:t>Agile </a:t>
            </a:r>
            <a:r>
              <a:rPr lang="ru-RU" sz="1100" dirty="0" err="1" smtClean="0"/>
              <a:t>допомагає</a:t>
            </a:r>
            <a:r>
              <a:rPr lang="ru-RU" sz="1100" dirty="0" smtClean="0"/>
              <a:t> </a:t>
            </a:r>
            <a:r>
              <a:rPr lang="ru-RU" sz="1100" dirty="0" err="1" smtClean="0"/>
              <a:t>налагодити</a:t>
            </a:r>
            <a:r>
              <a:rPr lang="ru-RU" sz="1100" dirty="0" smtClean="0"/>
              <a:t> </a:t>
            </a:r>
            <a:r>
              <a:rPr lang="ru-RU" sz="1100" dirty="0" err="1" smtClean="0"/>
              <a:t>такий</a:t>
            </a:r>
            <a:r>
              <a:rPr lang="ru-RU" sz="1100" dirty="0" smtClean="0"/>
              <a:t> </a:t>
            </a:r>
            <a:r>
              <a:rPr lang="ru-RU" sz="1100" dirty="0" err="1" smtClean="0"/>
              <a:t>сталий</a:t>
            </a:r>
            <a:r>
              <a:rPr lang="ru-RU" sz="1100" dirty="0" smtClean="0"/>
              <a:t> </a:t>
            </a:r>
            <a:r>
              <a:rPr lang="ru-RU" sz="1100" dirty="0" err="1" smtClean="0"/>
              <a:t>процес</a:t>
            </a:r>
            <a:r>
              <a:rPr lang="ru-RU" sz="1100" dirty="0" smtClean="0"/>
              <a:t> </a:t>
            </a:r>
            <a:r>
              <a:rPr lang="ru-RU" sz="1100" dirty="0" err="1" smtClean="0"/>
              <a:t>розробки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Постійна</a:t>
            </a:r>
            <a:r>
              <a:rPr lang="ru-RU" sz="1100" dirty="0" smtClean="0"/>
              <a:t> </a:t>
            </a:r>
            <a:r>
              <a:rPr lang="ru-RU" sz="1100" dirty="0" err="1" smtClean="0"/>
              <a:t>увага</a:t>
            </a:r>
            <a:r>
              <a:rPr lang="ru-RU" sz="1100" dirty="0" smtClean="0"/>
              <a:t> до </a:t>
            </a:r>
            <a:r>
              <a:rPr lang="ru-RU" sz="1100" dirty="0" err="1" smtClean="0"/>
              <a:t>технічної</a:t>
            </a:r>
            <a:r>
              <a:rPr lang="ru-RU" sz="1100" dirty="0" smtClean="0"/>
              <a:t> </a:t>
            </a:r>
            <a:r>
              <a:rPr lang="ru-RU" sz="1100" dirty="0" err="1" smtClean="0"/>
              <a:t>досконалості</a:t>
            </a:r>
            <a:r>
              <a:rPr lang="ru-RU" sz="1100" dirty="0" smtClean="0"/>
              <a:t> </a:t>
            </a:r>
            <a:r>
              <a:rPr lang="ru-RU" sz="1100" dirty="0" err="1" smtClean="0"/>
              <a:t>і</a:t>
            </a:r>
            <a:r>
              <a:rPr lang="ru-RU" sz="1100" dirty="0" smtClean="0"/>
              <a:t> </a:t>
            </a:r>
            <a:r>
              <a:rPr lang="ru-RU" sz="1100" dirty="0" err="1" smtClean="0"/>
              <a:t>якості</a:t>
            </a:r>
            <a:r>
              <a:rPr lang="ru-RU" sz="1100" dirty="0" smtClean="0"/>
              <a:t> </a:t>
            </a:r>
            <a:r>
              <a:rPr lang="ru-RU" sz="1100" dirty="0" err="1" smtClean="0"/>
              <a:t>проектування</a:t>
            </a:r>
            <a:r>
              <a:rPr lang="ru-RU" sz="1100" dirty="0" smtClean="0"/>
              <a:t> </a:t>
            </a:r>
            <a:r>
              <a:rPr lang="ru-RU" sz="1100" dirty="0" err="1" smtClean="0"/>
              <a:t>підвищує</a:t>
            </a:r>
            <a:r>
              <a:rPr lang="ru-RU" sz="1100" dirty="0" smtClean="0"/>
              <a:t> </a:t>
            </a:r>
            <a:r>
              <a:rPr lang="ru-RU" sz="1100" dirty="0" err="1" smtClean="0"/>
              <a:t>гнучкість</a:t>
            </a:r>
            <a:r>
              <a:rPr lang="ru-RU" sz="1100" dirty="0" smtClean="0"/>
              <a:t> проекту.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Простота – </a:t>
            </a:r>
            <a:r>
              <a:rPr lang="ru-RU" sz="1100" dirty="0" err="1" smtClean="0"/>
              <a:t>мистецтво</a:t>
            </a:r>
            <a:r>
              <a:rPr lang="ru-RU" sz="1100" dirty="0" smtClean="0"/>
              <a:t> </a:t>
            </a:r>
            <a:r>
              <a:rPr lang="ru-RU" sz="1100" dirty="0" err="1" smtClean="0"/>
              <a:t>мінімізації</a:t>
            </a:r>
            <a:r>
              <a:rPr lang="ru-RU" sz="1100" dirty="0" smtClean="0"/>
              <a:t> </a:t>
            </a:r>
            <a:r>
              <a:rPr lang="ru-RU" sz="1100" dirty="0" err="1" smtClean="0"/>
              <a:t>зайвої</a:t>
            </a:r>
            <a:r>
              <a:rPr lang="ru-RU" sz="1100" dirty="0" smtClean="0"/>
              <a:t> </a:t>
            </a:r>
            <a:r>
              <a:rPr lang="ru-RU" sz="1100" dirty="0" err="1" smtClean="0"/>
              <a:t>роботи</a:t>
            </a:r>
            <a:r>
              <a:rPr lang="ru-RU" sz="1100" dirty="0" smtClean="0"/>
              <a:t> – </a:t>
            </a:r>
            <a:r>
              <a:rPr lang="ru-RU" sz="1100" dirty="0" err="1" smtClean="0"/>
              <a:t>вкрай</a:t>
            </a:r>
            <a:r>
              <a:rPr lang="ru-RU" sz="1100" dirty="0" smtClean="0"/>
              <a:t> </a:t>
            </a:r>
            <a:r>
              <a:rPr lang="ru-RU" sz="1100" dirty="0" err="1" smtClean="0"/>
              <a:t>необхідна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 smtClean="0"/>
              <a:t>Найкращі</a:t>
            </a:r>
            <a:r>
              <a:rPr lang="ru-RU" sz="1100" dirty="0" smtClean="0"/>
              <a:t> </a:t>
            </a:r>
            <a:r>
              <a:rPr lang="ru-RU" sz="1100" dirty="0" err="1" smtClean="0"/>
              <a:t>вимоги</a:t>
            </a:r>
            <a:r>
              <a:rPr lang="ru-RU" sz="1100" dirty="0" smtClean="0"/>
              <a:t>, </a:t>
            </a:r>
            <a:r>
              <a:rPr lang="ru-RU" sz="1100" dirty="0" err="1" smtClean="0"/>
              <a:t>архітектурні</a:t>
            </a:r>
            <a:r>
              <a:rPr lang="ru-RU" sz="1100" dirty="0" smtClean="0"/>
              <a:t> та </a:t>
            </a:r>
            <a:r>
              <a:rPr lang="ru-RU" sz="1100" dirty="0" err="1" smtClean="0"/>
              <a:t>технічні</a:t>
            </a:r>
            <a:r>
              <a:rPr lang="ru-RU" sz="1100" dirty="0" smtClean="0"/>
              <a:t> </a:t>
            </a:r>
            <a:r>
              <a:rPr lang="ru-RU" sz="1100" dirty="0" err="1" smtClean="0"/>
              <a:t>рішення</a:t>
            </a:r>
            <a:r>
              <a:rPr lang="ru-RU" sz="1100" dirty="0" smtClean="0"/>
              <a:t> </a:t>
            </a:r>
            <a:r>
              <a:rPr lang="ru-RU" sz="1100" dirty="0" err="1" smtClean="0"/>
              <a:t>виникають</a:t>
            </a:r>
            <a:r>
              <a:rPr lang="ru-RU" sz="1100" dirty="0" smtClean="0"/>
              <a:t> у командах, </a:t>
            </a:r>
            <a:r>
              <a:rPr lang="ru-RU" sz="1100" dirty="0" err="1" smtClean="0"/>
              <a:t>що</a:t>
            </a:r>
            <a:r>
              <a:rPr lang="ru-RU" sz="1100" dirty="0" smtClean="0"/>
              <a:t> </a:t>
            </a:r>
            <a:r>
              <a:rPr lang="ru-RU" sz="1100" dirty="0" err="1" smtClean="0"/>
              <a:t>здатні</a:t>
            </a:r>
            <a:r>
              <a:rPr lang="ru-RU" sz="1100" dirty="0" smtClean="0"/>
              <a:t> </a:t>
            </a:r>
            <a:r>
              <a:rPr lang="ru-RU" sz="1100" dirty="0" err="1" smtClean="0"/>
              <a:t>самоорганізовуватись</a:t>
            </a:r>
            <a:r>
              <a:rPr lang="ru-RU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Команда регулярно </a:t>
            </a:r>
            <a:r>
              <a:rPr lang="ru-RU" sz="1100" dirty="0" err="1" smtClean="0"/>
              <a:t>намагається</a:t>
            </a:r>
            <a:r>
              <a:rPr lang="ru-RU" sz="1100" dirty="0" smtClean="0"/>
              <a:t> </a:t>
            </a:r>
            <a:r>
              <a:rPr lang="ru-RU" sz="1100" dirty="0" err="1" smtClean="0"/>
              <a:t>знайти</a:t>
            </a:r>
            <a:r>
              <a:rPr lang="ru-RU" sz="1100" dirty="0" smtClean="0"/>
              <a:t> </a:t>
            </a:r>
            <a:r>
              <a:rPr lang="ru-RU" sz="1100" dirty="0" err="1" smtClean="0"/>
              <a:t>способи</a:t>
            </a:r>
            <a:r>
              <a:rPr lang="ru-RU" sz="1100" dirty="0" smtClean="0"/>
              <a:t> </a:t>
            </a:r>
            <a:r>
              <a:rPr lang="ru-RU" sz="1100" dirty="0" err="1" smtClean="0"/>
              <a:t>підвищення</a:t>
            </a:r>
            <a:r>
              <a:rPr lang="ru-RU" sz="1100" dirty="0" smtClean="0"/>
              <a:t> </a:t>
            </a:r>
            <a:r>
              <a:rPr lang="ru-RU" sz="1100" dirty="0" err="1" smtClean="0"/>
              <a:t>ефективності</a:t>
            </a:r>
            <a:r>
              <a:rPr lang="ru-RU" sz="1100" baseline="0" dirty="0" smtClean="0"/>
              <a:t> </a:t>
            </a:r>
            <a:r>
              <a:rPr lang="ru-RU" sz="1100" dirty="0" smtClean="0"/>
              <a:t>та </a:t>
            </a:r>
            <a:r>
              <a:rPr lang="ru-RU" sz="1100" dirty="0" err="1" smtClean="0"/>
              <a:t>відповідно</a:t>
            </a:r>
            <a:r>
              <a:rPr lang="ru-RU" sz="1100" dirty="0" smtClean="0"/>
              <a:t> </a:t>
            </a:r>
            <a:r>
              <a:rPr lang="ru-RU" sz="1100" dirty="0" err="1" smtClean="0"/>
              <a:t>корегує</a:t>
            </a:r>
            <a:r>
              <a:rPr lang="ru-RU" sz="1100" dirty="0" smtClean="0"/>
              <a:t> свою роботу.</a:t>
            </a:r>
          </a:p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Екстремальне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A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</a:t>
            </a:r>
            <a:r>
              <a:rPr lang="en-A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— 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ає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меті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поліпшення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чутливість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вимогах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замовників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Як вид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гнучких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методологій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радить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часті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випуски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програми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коротких циклах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меті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поліпшити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продуктивність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праці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покращити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можливості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виконання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вимог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замовника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змінюються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Авторами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даної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методології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Кент Бек"/>
              </a:rPr>
              <a:t>Кент Бек</a:t>
            </a:r>
            <a:r>
              <a:rPr lang="ru-RU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Ворд Каннінгем"/>
              </a:rPr>
              <a:t>Ворд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Ворд Каннінгем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Ворд Каннінгем"/>
              </a:rPr>
              <a:t>Каннінгем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Мартін Фаулер"/>
              </a:rPr>
              <a:t>Мартін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Мартін Фаулер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Мартін Фаулер"/>
              </a:rPr>
              <a:t>Фаулер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None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Екстремальне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чотири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базові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етапи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виконуються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розробці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слухання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потреб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проектування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хороший дизайн дозволить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уникнути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безліч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залежностей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середині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означає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однієї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буде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впливати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інші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частини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Короткий цикл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зво</a:t>
            </a:r>
            <a:r>
              <a:rPr lang="uk-UA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ротнього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зв'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язку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(Fine scale feedback)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Парне програмування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техніка розробки програмного забезпечення, при якій увесь код пишеться парами програмістів, які працюють за одним робочим місцем. Суть техніки: один програміст працює над написанням коду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інший сидить поряд і спостерігає за його роботою для визначення тактичних і стратегічних недоліків в коді, в тому числі помилок у синтаксисі, логіці програми, помилок в реалізації, які не підходять під існуючий дизайн системи. Після певного часу програмісти міняються ролями, або змінюють пари.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 в планування.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Основна мета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швидко сформувати приблизний план роботи і постійно оновлювати його по мірі того, як умови поставлених завдань ставатимуть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чіткіши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ми. Артефактами є набір паперових листочків, на яких написано побажання клієнта (</a:t>
            </a:r>
            <a:r>
              <a:rPr lang="uk-U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stories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і приблизний план роботи необхідний для випуску одної чи декількох версій продукту. Замовник відповідає за прийняття бізнес-ідей, а команда відповідає за прийняття технічних рішень.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 development 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технологія розробки програмного забезпечення, яка використовує короткі ітерації розробки, що починаються з попереднього написання тестів, які визначають необхідні покращення або нові функції. Кожна ітерація має на меті розробити код, який пройде ці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тести.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Програміст або група вдосконалюють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 для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погодження змін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Один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із ключових моментів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полягає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тому,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 підготовка тестів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написанням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самого коду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пришвидшує процес внесення змін.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методологією 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програмного забезпечення, а не його тестування.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Правила: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жодного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вихідного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доки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спершу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написано </a:t>
            </a:r>
            <a:r>
              <a:rPr lang="ru-R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юніт-тесту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юніт-тесту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ніж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необхідно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падіння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непроходження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тесту).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компіляції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також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падіння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вихідного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ніж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необхідно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проходження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впалого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юніт-тесту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Життєвий цикл: 1. Додати тест -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2.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Запустити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подивитись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вони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пройшли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3.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 -&gt; 4.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Запустити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автоматичні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подивитись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пройшли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вони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успішно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5.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Удосконалити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 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Замовник завжди поруч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team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замовник, це не той хто оплачує рахунки, а кінцевий користувач програмного продукту, він завжди має бути доступний, щоб можна було задавати питання. </a:t>
            </a:r>
          </a:p>
          <a:p>
            <a:pPr lvl="0"/>
            <a:endParaRPr lang="uk-UA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Неперервний</a:t>
            </a:r>
            <a:r>
              <a:rPr lang="uk-UA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процес 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process</a:t>
            </a: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Неперервна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інтеграція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A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Integration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A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практика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полягає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виконанні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автоматизованих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об`єднувань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 для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якнайшвидшого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виявлення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вирішення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інтеграційних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проблем. 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звичайному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де над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різними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частинами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працюють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незалежно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стадія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завершальною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непередбачувано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затримати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закінчення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робіт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Перехід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неперервної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постійної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знизити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трудомісткість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зробити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її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передбачуванішою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рахунок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найбільш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раннього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виявлення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усунення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помилок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конфліктів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ru-RU" sz="1200" b="1" i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1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A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Improvement, </a:t>
            </a:r>
            <a:r>
              <a:rPr lang="en-A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</a:t>
            </a:r>
            <a:r>
              <a:rPr lang="en-A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uk-UA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перетворення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внутрішньої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для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полегшення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легшого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внесення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подальших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без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зовнішньої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поведінки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самої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Підстави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проведення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дублюється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None/>
            </a:pP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нерідко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призводить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необхідності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вносити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паралельні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зміни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кількох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скопійованих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ділянок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одночасно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відповідає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принципам 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«DRY» (</a:t>
            </a:r>
            <a:r>
              <a:rPr lang="ru-RU" sz="120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Don't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Yourself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«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Paste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»).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2"/>
            </a:pP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Підпрограма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довга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None/>
            </a:pP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Хоча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питання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яку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максимальну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довжину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мати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підпрограма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досить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суперечливим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загальноприйнятим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неофіційним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стандартом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написання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підпрограм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довжиною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більше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ніж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один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екран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3"/>
            </a:pP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Цикл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довгий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рівень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вкладеності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циклу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великий.</a:t>
            </a:r>
          </a:p>
          <a:p>
            <a:pPr marL="685800" lvl="1" indent="-228600">
              <a:buFont typeface="+mj-lt"/>
              <a:buAutoNum type="arabicPeriod" startAt="3"/>
            </a:pP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обов'язків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слабо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пов'язаних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між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собою.</a:t>
            </a:r>
          </a:p>
          <a:p>
            <a:pPr marL="685800" lvl="1" indent="-228600">
              <a:buFont typeface="+mj-lt"/>
              <a:buNone/>
            </a:pP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такому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випадку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краще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розділити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кілька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атомарних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класів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5"/>
            </a:pP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Інтерфейс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забезпечує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достатній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рівень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абстракції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5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Функція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5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Потрібно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одночасно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змінювати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кілька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паралельних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ієрархій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None/>
            </a:pP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вирішення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цієї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проблеми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наприклад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скористатися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Міст (шаблон проектування)"/>
              </a:rPr>
              <a:t>шаблоном «</a:t>
            </a:r>
            <a:r>
              <a:rPr lang="ru-RU" sz="120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Міст (шаблон проектування)"/>
              </a:rPr>
              <a:t>Міст</a:t>
            </a:r>
            <a:r>
              <a:rPr lang="ru-RU" sz="120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Міст (шаблон проектування)"/>
              </a:rPr>
              <a:t>»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Споріднені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використовуються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разом, 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організовані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виконує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ніяку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роботу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самостійно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тільки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передоручає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обов'язки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іншим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класам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Назва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Метод (програмування)"/>
              </a:rPr>
              <a:t>методу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ім'я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недостатньо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точно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змісту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відкритих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членів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Нестатичний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складається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тільки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тільки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ланцюжку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викликів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методів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передається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зайвих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поширене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використання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глобальних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змінних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Часті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невеликі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релізи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Small releases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A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Поставка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здійснюється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шляхом частого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випуску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Невеликі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випуски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допомагають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отримати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впевненість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прогресі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допомагає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підтримувати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концепцію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всієї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так як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запропонувати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свої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пропозиції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щодо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основі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реального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досвіду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AU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Arial" pitchFamily="34" charset="0"/>
              <a:buChar char="•"/>
            </a:pP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Розуміння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поділяється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всіма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учасниками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Shared understanding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кодування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(Coding standard or Coding conventions)</a:t>
            </a:r>
            <a:r>
              <a:rPr lang="uk-U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узгоджений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набір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правил,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вся команда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розробників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погоджується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дотримуватися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впродовж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всього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проекту. Стандарт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визначає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послідовний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стиль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формат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вихідного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в межах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обраної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мови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різні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конструкти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слід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уникати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зменшити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ймовірність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дефектів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Стандарт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бути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стандартними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конвенціями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визначеними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мовним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постачальником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наприклад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Угодою про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мови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рекомендованого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користувацькою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визначеною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командою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розробників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Колективне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володіння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кодом (</a:t>
            </a:r>
            <a:r>
              <a:rPr lang="en-A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 code ownership)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обраними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шаблонами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проектування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A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 patterns ownership)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означає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відповідає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весь код;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Отже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кожному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дозволяється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будь-яку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коду. "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вважають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права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власності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коли вони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розуміють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контекст, внесли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свій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внесок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сприймали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як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високу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вважають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продукт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задовольнить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потреби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користувачів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сприймати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високу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згуртованість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Власність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колективного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прискорити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розвиток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оскільки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помічає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негайно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виправити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зменшити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загальні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Проте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програмісти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можуть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вводити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вони не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розуміють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Достатньо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чітко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пом'якшити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проблему: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якщо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непередбачені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залежності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створюють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тоді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коли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запускаються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тести, вони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покажуть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збій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uk-UA" b="1" dirty="0" smtClean="0"/>
              <a:t>Простота (</a:t>
            </a:r>
            <a:r>
              <a:rPr lang="en-US" b="1" dirty="0" smtClean="0"/>
              <a:t>Simple design) - </a:t>
            </a:r>
            <a:r>
              <a:rPr lang="uk-UA" dirty="0" smtClean="0"/>
              <a:t>Програмісти повинні приймати "простий - найкращий" підхід до розробки програмного забезпечення. Кожного разу, коли пишеться новий фрагмент коду, автор повинен поставити собі запитання: чи існує простий спосіб введення однакової функціональності? Якщо відповідь є "так", слід вибрати простіший</a:t>
            </a:r>
            <a:r>
              <a:rPr lang="uk-UA" baseline="0" dirty="0" smtClean="0"/>
              <a:t> спосіб</a:t>
            </a:r>
            <a:r>
              <a:rPr lang="uk-UA" dirty="0" smtClean="0"/>
              <a:t>. </a:t>
            </a:r>
            <a:r>
              <a:rPr lang="uk-UA" dirty="0" err="1" smtClean="0"/>
              <a:t>Рефакторінг</a:t>
            </a:r>
            <a:r>
              <a:rPr lang="uk-UA" dirty="0" smtClean="0"/>
              <a:t> також повинен використовуватися, щоб спрощувати складний код.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uk-UA" b="1" dirty="0" smtClean="0"/>
              <a:t>Метафора системи (</a:t>
            </a:r>
            <a:r>
              <a:rPr lang="en-US" b="1" dirty="0" smtClean="0"/>
              <a:t>System metaphor)</a:t>
            </a:r>
            <a:r>
              <a:rPr lang="uk-UA" b="1" dirty="0" smtClean="0"/>
              <a:t> - </a:t>
            </a:r>
            <a:r>
              <a:rPr lang="uk-UA" dirty="0" smtClean="0"/>
              <a:t>це історія, що всі - клієнти, програмісти та менеджери - можуть розповісти про те, як працює система. Це поняття іменування класів та методів, які повинні полегшити члену команди вгадати функціональні можливості певного класу / методу, лише від його назви. Наприклад, бібліотечна система може створювати </a:t>
            </a:r>
            <a:r>
              <a:rPr lang="uk-UA" dirty="0" err="1" smtClean="0"/>
              <a:t>loan_records</a:t>
            </a:r>
            <a:r>
              <a:rPr lang="uk-UA" dirty="0" smtClean="0"/>
              <a:t> (клас) для позичальників (клас), і якщо товар стане простроченим, він може виконати операцію </a:t>
            </a:r>
            <a:r>
              <a:rPr lang="uk-UA" dirty="0" err="1" smtClean="0"/>
              <a:t>make_overdue</a:t>
            </a:r>
            <a:r>
              <a:rPr lang="uk-UA" dirty="0" smtClean="0"/>
              <a:t> на каталозі (класі). Для кожного класу чи операції функціональність очевидна для всієї команди.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lang="uk-UA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uk-UA" b="1" dirty="0" smtClean="0"/>
              <a:t>Соціальна захищеність програміста (</a:t>
            </a:r>
            <a:r>
              <a:rPr lang="en-US" b="1" dirty="0" smtClean="0"/>
              <a:t>Programmer welfare) </a:t>
            </a:r>
            <a:endParaRPr lang="uk-UA" b="1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uk-UA" b="1" dirty="0" smtClean="0"/>
              <a:t>40-годинний робочий тиждень (</a:t>
            </a:r>
            <a:r>
              <a:rPr lang="en-US" b="1" dirty="0" smtClean="0"/>
              <a:t>Sustainable pace, Forty hour week)</a:t>
            </a:r>
            <a:endParaRPr lang="uk-UA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dirty="0" smtClean="0"/>
              <a:t>Концепція полягає в тому, що програмісти або розробники програмного забезпечення не повинні працювати більше 40-годинних тижнів, а якщо понаднормовий - один тиждень, то наступного тижня не повинно бути більше </a:t>
            </a:r>
            <a:r>
              <a:rPr lang="uk-UA" dirty="0" err="1" smtClean="0"/>
              <a:t>овертаймів</a:t>
            </a:r>
            <a:r>
              <a:rPr lang="uk-UA" dirty="0" smtClean="0"/>
              <a:t>. Оскільки цикли розробки - це короткі цикли безперервної інтеграції, а цикли повного розгортання (випуску) є частішими, проекти в XP не слідують типовій кризі, яка</a:t>
            </a:r>
            <a:r>
              <a:rPr lang="uk-UA" baseline="0" dirty="0" smtClean="0"/>
              <a:t> </a:t>
            </a:r>
            <a:r>
              <a:rPr lang="uk-UA" dirty="0" smtClean="0"/>
              <a:t>вимагає інші проекти (вимагає понаднормової роботи).</a:t>
            </a:r>
            <a:br>
              <a:rPr lang="uk-UA" dirty="0" smtClean="0"/>
            </a:br>
            <a:r>
              <a:rPr lang="uk-UA" dirty="0" smtClean="0"/>
              <a:t>Ключовим фактором для досягнення стійкого темпу є часте злиття з коду, а також завжди постійне</a:t>
            </a:r>
            <a:r>
              <a:rPr lang="uk-UA" baseline="0" dirty="0" smtClean="0"/>
              <a:t> </a:t>
            </a:r>
            <a:r>
              <a:rPr lang="uk-UA" dirty="0" smtClean="0"/>
              <a:t>тестування.</a:t>
            </a:r>
            <a:r>
              <a:rPr lang="uk-UA" baseline="0" dirty="0" smtClean="0"/>
              <a:t> </a:t>
            </a:r>
            <a:r>
              <a:rPr lang="uk-UA" dirty="0" smtClean="0"/>
              <a:t>Інтенсивний колективний спосіб роботи в команді викликає потребу в перезаряджанні протягом вихідних.</a:t>
            </a:r>
            <a:br>
              <a:rPr lang="uk-UA" dirty="0" smtClean="0"/>
            </a:br>
            <a:r>
              <a:rPr lang="uk-UA" dirty="0" smtClean="0"/>
              <a:t>Перевірений, постійно інтегрований, часто використовуваний код та середовища також мінімізують частоту несподіваних виробничих проблем і робочих станцій, а також пов'язані з ним наступні робочі години та вихідні дні, які потрібні.</a:t>
            </a:r>
            <a:endParaRPr lang="en-AU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Arial" pitchFamily="34" charset="0"/>
              <a:buChar char="•"/>
            </a:pPr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b="1" i="0" dirty="0" smtClean="0"/>
              <a:t>Kanban </a:t>
            </a:r>
            <a:r>
              <a:rPr lang="en-US" sz="1100" dirty="0" smtClean="0"/>
              <a:t>- </a:t>
            </a:r>
            <a:r>
              <a:rPr lang="uk-UA" sz="1100" dirty="0" smtClean="0"/>
              <a:t>це система для контролю логістичного ланцюга з точки зору виробництва.</a:t>
            </a:r>
            <a:r>
              <a:rPr lang="uk-UA" sz="1100" baseline="0" dirty="0" smtClean="0"/>
              <a:t> </a:t>
            </a:r>
            <a:r>
              <a:rPr lang="uk-UA" sz="1100" dirty="0" err="1" smtClean="0"/>
              <a:t>Канбан</a:t>
            </a:r>
            <a:r>
              <a:rPr lang="uk-UA" sz="1100" dirty="0" smtClean="0"/>
              <a:t> було розроблено Таїті </a:t>
            </a:r>
            <a:r>
              <a:rPr lang="uk-UA" sz="1100" dirty="0" err="1" smtClean="0"/>
              <a:t>Оно</a:t>
            </a:r>
            <a:r>
              <a:rPr lang="uk-UA" sz="1100" dirty="0" smtClean="0"/>
              <a:t>, в </a:t>
            </a:r>
            <a:r>
              <a:rPr lang="en-US" sz="1100" dirty="0" smtClean="0"/>
              <a:t>Toyota, </a:t>
            </a:r>
            <a:r>
              <a:rPr lang="uk-UA" sz="1100" dirty="0" smtClean="0"/>
              <a:t>з метою досягнення та підтримки високого рівня виробництва. </a:t>
            </a:r>
            <a:r>
              <a:rPr lang="en-US" sz="1100" dirty="0" smtClean="0"/>
              <a:t>Kanban - </a:t>
            </a:r>
            <a:r>
              <a:rPr lang="uk-UA" sz="1100" dirty="0" smtClean="0"/>
              <a:t>це один з методів досягнення принципу </a:t>
            </a:r>
            <a:r>
              <a:rPr lang="uk-UA" sz="1100" dirty="0" err="1" smtClean="0"/>
              <a:t>Кайдзен</a:t>
            </a:r>
            <a:r>
              <a:rPr lang="uk-UA" sz="1100" dirty="0" smtClean="0"/>
              <a:t> («Якраз вчасно»).</a:t>
            </a:r>
          </a:p>
          <a:p>
            <a:r>
              <a:rPr lang="uk-UA" sz="1100" dirty="0" smtClean="0"/>
              <a:t>Термін </a:t>
            </a:r>
            <a:r>
              <a:rPr lang="uk-UA" sz="1100" dirty="0" err="1" smtClean="0"/>
              <a:t>Канбан</a:t>
            </a:r>
            <a:r>
              <a:rPr lang="uk-UA" sz="1100" dirty="0" smtClean="0"/>
              <a:t> має дослівний переклад: "Кан" означає видиме, візуальне, і "</a:t>
            </a:r>
            <a:r>
              <a:rPr lang="uk-UA" sz="1100" dirty="0" err="1" smtClean="0"/>
              <a:t>бан</a:t>
            </a:r>
            <a:r>
              <a:rPr lang="uk-UA" sz="1100" dirty="0" smtClean="0"/>
              <a:t>" означає картка або дошка.</a:t>
            </a:r>
            <a:br>
              <a:rPr lang="uk-UA" sz="1100" dirty="0" smtClean="0"/>
            </a:br>
            <a:r>
              <a:rPr lang="uk-UA" sz="1100" dirty="0" smtClean="0"/>
              <a:t>На заводах </a:t>
            </a:r>
            <a:r>
              <a:rPr lang="uk-UA" sz="1100" dirty="0" err="1" smtClean="0"/>
              <a:t>Тойота</a:t>
            </a:r>
            <a:r>
              <a:rPr lang="uk-UA" sz="1100" dirty="0" smtClean="0"/>
              <a:t> карточки </a:t>
            </a:r>
            <a:r>
              <a:rPr lang="uk-UA" sz="1100" dirty="0" err="1" smtClean="0"/>
              <a:t>Канбан</a:t>
            </a:r>
            <a:r>
              <a:rPr lang="uk-UA" sz="1100" dirty="0" smtClean="0"/>
              <a:t> використовуються повсюди для того, щоб не засмічувати склади і робочі місця створеними запчастинами</a:t>
            </a:r>
            <a:r>
              <a:rPr lang="uk-UA" sz="1100" b="0" dirty="0" smtClean="0"/>
              <a:t>. Наприклад, уявіть, що ви ставите двері до </a:t>
            </a:r>
            <a:r>
              <a:rPr lang="uk-UA" sz="1100" b="0" dirty="0" err="1" smtClean="0"/>
              <a:t>Тойоти</a:t>
            </a:r>
            <a:r>
              <a:rPr lang="uk-UA" sz="1100" b="0" dirty="0" smtClean="0"/>
              <a:t> </a:t>
            </a:r>
            <a:r>
              <a:rPr lang="uk-UA" sz="1100" b="0" dirty="0" err="1" smtClean="0"/>
              <a:t>Королли</a:t>
            </a:r>
            <a:r>
              <a:rPr lang="uk-UA" sz="1100" b="0" dirty="0" smtClean="0"/>
              <a:t>. У вас близько робочого місця знаходиться пачка, що</a:t>
            </a:r>
            <a:r>
              <a:rPr lang="uk-UA" sz="1100" b="0" baseline="0" dirty="0" smtClean="0"/>
              <a:t> містить</a:t>
            </a:r>
            <a:r>
              <a:rPr lang="uk-UA" sz="1100" b="0" dirty="0" smtClean="0"/>
              <a:t> 10 дверей. Ви їх ставите на нові машини і, коли в пачці залишається 5 дверей, то знаєте, що пора заказати нові двері. Ви берете карточку </a:t>
            </a:r>
            <a:r>
              <a:rPr lang="uk-UA" sz="1100" b="0" dirty="0" err="1" smtClean="0"/>
              <a:t>Канбан</a:t>
            </a:r>
            <a:r>
              <a:rPr lang="uk-UA" sz="1100" b="0" dirty="0" smtClean="0"/>
              <a:t>, пишете на неї заказ на 10 дверей і відносите її до того, хто робить двері. Ви знаєте, що вам зроблять їх якраз до того моменту, як у вас </a:t>
            </a:r>
            <a:r>
              <a:rPr lang="uk-UA" sz="1100" dirty="0" smtClean="0"/>
              <a:t>залишиться 5 дверей. Саме так і відбувається - коли ставите останні двері, приходить пачка з 10 нових дверей. І так постійно - ви замовляєте нові двері тільки тоді, коли вони вам потрібні.</a:t>
            </a:r>
            <a:br>
              <a:rPr lang="uk-UA" sz="1100" dirty="0" smtClean="0"/>
            </a:br>
            <a:r>
              <a:rPr lang="uk-UA" sz="1100" dirty="0" smtClean="0"/>
              <a:t>А тепер уявіть, що така система діє на всьому заводі. Ніде немає складів, де запчастини лежать тижнями і місяцями. Все роблять тільки по замовленню</a:t>
            </a:r>
            <a:r>
              <a:rPr lang="uk-UA" sz="1100" baseline="0" dirty="0" smtClean="0"/>
              <a:t> і виготовляють рівно стільки запчастин скільки замовлено. </a:t>
            </a:r>
            <a:r>
              <a:rPr lang="uk-UA" sz="1100" dirty="0" smtClean="0"/>
              <a:t>Якщо раптом замовлень стає більше або менше - система сама легко підлаштовується під зміни.</a:t>
            </a:r>
            <a:br>
              <a:rPr lang="uk-UA" sz="1100" dirty="0" smtClean="0"/>
            </a:br>
            <a:r>
              <a:rPr lang="uk-UA" sz="1100" dirty="0" smtClean="0"/>
              <a:t/>
            </a:r>
            <a:br>
              <a:rPr lang="uk-UA" sz="1100" dirty="0" smtClean="0"/>
            </a:br>
            <a:r>
              <a:rPr lang="uk-UA" sz="1100" dirty="0" smtClean="0"/>
              <a:t>Основне</a:t>
            </a:r>
            <a:r>
              <a:rPr lang="uk-UA" sz="1100" baseline="0" dirty="0" smtClean="0"/>
              <a:t> завдання</a:t>
            </a:r>
            <a:r>
              <a:rPr lang="uk-UA" sz="1100" dirty="0" smtClean="0"/>
              <a:t> карт </a:t>
            </a:r>
            <a:r>
              <a:rPr lang="uk-UA" sz="1100" dirty="0" err="1" smtClean="0"/>
              <a:t>Канбан</a:t>
            </a:r>
            <a:r>
              <a:rPr lang="uk-UA" sz="1100" dirty="0" smtClean="0"/>
              <a:t> в цій системі - це зменшити кількість "виконується в даний момент роботи" (робота в процесі роботи).</a:t>
            </a:r>
            <a:br>
              <a:rPr lang="uk-UA" sz="1100" dirty="0" smtClean="0"/>
            </a:br>
            <a:r>
              <a:rPr lang="uk-UA" sz="1100" dirty="0" smtClean="0"/>
              <a:t>Наприклад, на всю виробничу лінію може бути виділено рівно 10 карточок для дверей. Це означає, що в кожний момент часу на лінії не буде більше 10 готових дверей. Коли замовляти нові двері та скільки - це завдання для того, хто їх встановлює. Тільки він знає свої потреби, і він може розміщувати замовлення на виготовлювача дверей, але він завжди обмежений номером 10.</a:t>
            </a:r>
            <a:br>
              <a:rPr lang="uk-UA" sz="1100" dirty="0" smtClean="0"/>
            </a:br>
            <a:r>
              <a:rPr lang="uk-UA" sz="1100" dirty="0" smtClean="0"/>
              <a:t>Ця методика бережливого виробництва була розроблена в </a:t>
            </a:r>
            <a:r>
              <a:rPr lang="uk-UA" sz="1100" dirty="0" err="1" smtClean="0"/>
              <a:t>Тойоті</a:t>
            </a:r>
            <a:r>
              <a:rPr lang="uk-UA" sz="1100" dirty="0" smtClean="0"/>
              <a:t> і зараз багато виробничих компаній по всьому світу його впроваджують або вже впровадили.</a:t>
            </a:r>
            <a:br>
              <a:rPr lang="uk-UA" sz="1100" dirty="0" smtClean="0"/>
            </a:br>
            <a:r>
              <a:rPr lang="uk-UA" sz="1100" dirty="0" smtClean="0"/>
              <a:t/>
            </a:r>
            <a:br>
              <a:rPr lang="uk-UA" sz="1100" dirty="0" smtClean="0"/>
            </a:br>
            <a:r>
              <a:rPr lang="uk-UA" sz="1100" dirty="0" err="1" smtClean="0"/>
              <a:t>Канбан</a:t>
            </a:r>
            <a:r>
              <a:rPr lang="uk-UA" sz="1100" dirty="0" smtClean="0"/>
              <a:t> - це не конкретний процес, а система цінностей. Як</a:t>
            </a:r>
            <a:r>
              <a:rPr lang="uk-UA" sz="1100" baseline="0" dirty="0" smtClean="0"/>
              <a:t> </a:t>
            </a:r>
            <a:r>
              <a:rPr lang="uk-UA" sz="1100" dirty="0" smtClean="0"/>
              <a:t>і SCRUM з XP. Це означає, що ніхто не скаже, що і як робити по кроках.</a:t>
            </a:r>
            <a:br>
              <a:rPr lang="uk-UA" sz="1100" dirty="0" smtClean="0"/>
            </a:br>
            <a:r>
              <a:rPr lang="uk-UA" sz="1100" dirty="0" smtClean="0"/>
              <a:t>Весь </a:t>
            </a:r>
            <a:r>
              <a:rPr lang="uk-UA" sz="1100" dirty="0" err="1" smtClean="0"/>
              <a:t>Канбан</a:t>
            </a:r>
            <a:r>
              <a:rPr lang="uk-UA" sz="1100" dirty="0" smtClean="0"/>
              <a:t> можна описати одною простою фразою - «Зменшення виконується в даний момент роботи (робота в процесі роботи)».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4ECF98-72B0-438B-B582-1B7090B2D4DB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kanban/kanban_introduction.htm" TargetMode="External"/><Relationship Id="rId3" Type="http://schemas.openxmlformats.org/officeDocument/2006/relationships/hyperlink" Target="https://www.crisp.se/file-uploads/Kanban-vs-Scrum.pdf" TargetMode="External"/><Relationship Id="rId7" Type="http://schemas.openxmlformats.org/officeDocument/2006/relationships/hyperlink" Target="https://www.atlassian.com/agile/kanb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valiantys.com/en/jira-en/jira-agile-scrum-kanban" TargetMode="External"/><Relationship Id="rId5" Type="http://schemas.openxmlformats.org/officeDocument/2006/relationships/hyperlink" Target="http://yosefk.com/blog/extreme-programming-explained.html" TargetMode="External"/><Relationship Id="rId4" Type="http://schemas.openxmlformats.org/officeDocument/2006/relationships/hyperlink" Target="http://www.extremeprogramming.org/" TargetMode="External"/><Relationship Id="rId9" Type="http://schemas.openxmlformats.org/officeDocument/2006/relationships/hyperlink" Target="http://www.scrumguides.org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1928802"/>
            <a:ext cx="7406640" cy="192882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8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800" b="1" dirty="0" smtClean="0">
                <a:latin typeface="Aharoni" pitchFamily="2" charset="-79"/>
                <a:cs typeface="Aharoni" pitchFamily="2" charset="-79"/>
              </a:rPr>
            </a:br>
            <a:r>
              <a:rPr lang="uk-UA" sz="4800" b="1" dirty="0" smtClean="0">
                <a:latin typeface="Segoe Print" pitchFamily="2" charset="0"/>
                <a:cs typeface="Aharoni" pitchFamily="2" charset="-79"/>
              </a:rPr>
              <a:t> </a:t>
            </a: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Agile Software Development Overview </a:t>
            </a:r>
            <a:endParaRPr lang="ru-RU" sz="4800" b="1" dirty="0">
              <a:latin typeface="Segoe Print" pitchFamily="2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75656" y="1052735"/>
            <a:ext cx="6984776" cy="54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2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03648" y="1069976"/>
            <a:ext cx="7076372" cy="55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75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91680" y="1124744"/>
            <a:ext cx="65026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669306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75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19672" y="1052736"/>
            <a:ext cx="6624736" cy="55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75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285992"/>
            <a:ext cx="5643602" cy="32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153857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Plan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06347" y="368171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88390" y="5845750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Inspect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643314"/>
            <a:ext cx="106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Adapt</a:t>
            </a:r>
            <a:endParaRPr lang="ru-RU" sz="2400" b="1" dirty="0"/>
          </a:p>
        </p:txBody>
      </p:sp>
      <p:sp>
        <p:nvSpPr>
          <p:cNvPr id="13" name="Стрелка углом 12"/>
          <p:cNvSpPr/>
          <p:nvPr/>
        </p:nvSpPr>
        <p:spPr>
          <a:xfrm>
            <a:off x="1500166" y="1214422"/>
            <a:ext cx="2928958" cy="2214578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5400000">
            <a:off x="6286512" y="1071546"/>
            <a:ext cx="2143140" cy="3000396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 углом 14"/>
          <p:cNvSpPr/>
          <p:nvPr/>
        </p:nvSpPr>
        <p:spPr>
          <a:xfrm rot="10800000">
            <a:off x="5857884" y="4214818"/>
            <a:ext cx="2786082" cy="2428892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 углом 15"/>
          <p:cNvSpPr/>
          <p:nvPr/>
        </p:nvSpPr>
        <p:spPr>
          <a:xfrm rot="16200000">
            <a:off x="1607311" y="3750459"/>
            <a:ext cx="2286040" cy="3071834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4705980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1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SCRUM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SCRUM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1556792"/>
            <a:ext cx="802898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Useful links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648" y="1181065"/>
            <a:ext cx="7272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Agile:</a:t>
            </a:r>
            <a:endParaRPr lang="uk-UA" u="sng" dirty="0" smtClean="0"/>
          </a:p>
          <a:p>
            <a:r>
              <a:rPr lang="en-US" dirty="0" smtClean="0"/>
              <a:t>Succeeding </a:t>
            </a:r>
            <a:r>
              <a:rPr lang="en-US" dirty="0"/>
              <a:t>with Agile: Software Development Using </a:t>
            </a:r>
            <a:r>
              <a:rPr lang="en-US" dirty="0" smtClean="0"/>
              <a:t>Scrum</a:t>
            </a:r>
            <a:endParaRPr lang="uk-UA" dirty="0" smtClean="0"/>
          </a:p>
          <a:p>
            <a:r>
              <a:rPr lang="en-US" altLang="en-US" dirty="0">
                <a:hlinkClick r:id="rId3"/>
              </a:rPr>
              <a:t>http://agileforall.com/resources/introduction-to-agile</a:t>
            </a:r>
            <a:r>
              <a:rPr lang="en-US" altLang="en-US" dirty="0" smtClean="0">
                <a:hlinkClick r:id="rId3"/>
              </a:rPr>
              <a:t>/</a:t>
            </a:r>
            <a:endParaRPr lang="uk-UA" altLang="en-US" dirty="0" smtClean="0">
              <a:hlinkClick r:id="rId3"/>
            </a:endParaRPr>
          </a:p>
          <a:p>
            <a:r>
              <a:rPr lang="en-US" altLang="en-US" dirty="0">
                <a:hlinkClick r:id="rId3"/>
              </a:rPr>
              <a:t>http://agilemanifesto.org</a:t>
            </a:r>
            <a:r>
              <a:rPr lang="en-US" altLang="en-US" dirty="0" smtClean="0">
                <a:hlinkClick r:id="rId3"/>
              </a:rPr>
              <a:t>/</a:t>
            </a:r>
          </a:p>
          <a:p>
            <a:endParaRPr lang="en-US" altLang="en-US" u="sng" dirty="0" smtClean="0"/>
          </a:p>
          <a:p>
            <a:r>
              <a:rPr lang="en-US" altLang="en-US" u="sng" dirty="0" smtClean="0"/>
              <a:t>XP</a:t>
            </a:r>
            <a:r>
              <a:rPr lang="en-US" altLang="en-US" u="sng" dirty="0"/>
              <a:t>:</a:t>
            </a:r>
            <a:endParaRPr lang="uk-UA" altLang="en-US" u="sng" dirty="0"/>
          </a:p>
          <a:p>
            <a:r>
              <a:rPr lang="en-US" dirty="0"/>
              <a:t>Extreme Programming Explained: Embrace Change, 2nd Edition</a:t>
            </a:r>
            <a:endParaRPr lang="uk-UA" dirty="0"/>
          </a:p>
          <a:p>
            <a:r>
              <a:rPr lang="en-US" dirty="0">
                <a:hlinkClick r:id="rId4"/>
              </a:rPr>
              <a:t>http://www.extremeprogramming.org/</a:t>
            </a:r>
            <a:endParaRPr lang="uk-UA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yosefk.com/blog/extreme-programming-explained.html</a:t>
            </a:r>
            <a:endParaRPr lang="en-US" altLang="en-US" dirty="0" smtClean="0">
              <a:hlinkClick r:id="rId3"/>
            </a:endParaRPr>
          </a:p>
          <a:p>
            <a:endParaRPr lang="en-US" u="sng" dirty="0" smtClean="0"/>
          </a:p>
          <a:p>
            <a:r>
              <a:rPr lang="en-US" u="sng" dirty="0" err="1" smtClean="0"/>
              <a:t>Kanban</a:t>
            </a:r>
            <a:r>
              <a:rPr lang="en-US" u="sng" dirty="0" smtClean="0"/>
              <a:t>:</a:t>
            </a:r>
            <a:endParaRPr lang="en-US" altLang="en-US" u="sng" dirty="0" smtClean="0">
              <a:hlinkClick r:id="rId3"/>
            </a:endParaRPr>
          </a:p>
          <a:p>
            <a:r>
              <a:rPr lang="en-US" altLang="en-US" dirty="0" smtClean="0">
                <a:hlinkClick r:id="rId3"/>
              </a:rPr>
              <a:t>https</a:t>
            </a:r>
            <a:r>
              <a:rPr lang="en-US" altLang="en-US" dirty="0">
                <a:hlinkClick r:id="rId3"/>
              </a:rPr>
              <a:t>://www.crisp.se/file-uploads/Kanban-vs-Scrum.pdf</a:t>
            </a:r>
            <a:r>
              <a:rPr lang="en-US" altLang="en-US" dirty="0"/>
              <a:t> - great book from Henrik </a:t>
            </a:r>
            <a:r>
              <a:rPr lang="en-US" altLang="en-US" dirty="0" err="1"/>
              <a:t>Kniberg</a:t>
            </a:r>
            <a:endParaRPr lang="en-US" altLang="en-US" dirty="0"/>
          </a:p>
          <a:p>
            <a:r>
              <a:rPr lang="en-US" altLang="en-US" dirty="0">
                <a:hlinkClick r:id="rId6"/>
              </a:rPr>
              <a:t>http://</a:t>
            </a:r>
            <a:r>
              <a:rPr lang="en-US" altLang="en-US" dirty="0" smtClean="0">
                <a:hlinkClick r:id="rId6"/>
              </a:rPr>
              <a:t>blog.valiantys.com/en/jira-en/jira-agile-scrum-kanban</a:t>
            </a:r>
            <a:endParaRPr lang="en-US" altLang="en-US" dirty="0" smtClean="0"/>
          </a:p>
          <a:p>
            <a:r>
              <a:rPr lang="en-US" dirty="0">
                <a:hlinkClick r:id="rId7"/>
              </a:rPr>
              <a:t>https://www.atlassian.com/agile/kanban</a:t>
            </a:r>
            <a:endParaRPr lang="uk-UA" dirty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www.tutorialspoint.com/kanban/kanban_introduction.htm</a:t>
            </a:r>
            <a:endParaRPr lang="en-US" dirty="0" smtClean="0"/>
          </a:p>
          <a:p>
            <a:endParaRPr lang="en-US" altLang="en-US" u="sng" dirty="0" smtClean="0"/>
          </a:p>
          <a:p>
            <a:r>
              <a:rPr lang="en-US" altLang="en-US" u="sng" dirty="0" smtClean="0"/>
              <a:t>Scrum:</a:t>
            </a:r>
          </a:p>
          <a:p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www.scrumguides.org/index.html</a:t>
            </a:r>
            <a:endParaRPr lang="en-US" dirty="0" smtClean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112" y="0"/>
            <a:ext cx="81358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852" y="1142984"/>
            <a:ext cx="78581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 Introduction to Agile 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US" sz="4400" dirty="0" smtClean="0">
                <a:latin typeface="Calibri" pitchFamily="34" charset="0"/>
                <a:cs typeface="Calibri" pitchFamily="34" charset="0"/>
              </a:rPr>
              <a:t>Principles of Agile (Agile   Manifesto)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 smtClean="0">
                <a:latin typeface="Calibri" pitchFamily="34" charset="0"/>
                <a:cs typeface="Calibri" pitchFamily="34" charset="0"/>
              </a:rPr>
              <a:t> Extreme </a:t>
            </a:r>
            <a:r>
              <a:rPr lang="en-AU" sz="4400" dirty="0">
                <a:latin typeface="Calibri" pitchFamily="34" charset="0"/>
                <a:cs typeface="Calibri" pitchFamily="34" charset="0"/>
              </a:rPr>
              <a:t>Programming (XP</a:t>
            </a:r>
            <a:r>
              <a:rPr lang="en-AU" sz="4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AU" sz="4400" dirty="0" err="1" smtClean="0">
                <a:latin typeface="Calibri" pitchFamily="34" charset="0"/>
                <a:cs typeface="Calibri" pitchFamily="34" charset="0"/>
              </a:rPr>
              <a:t>Kanban</a:t>
            </a:r>
            <a:endParaRPr lang="en-AU" sz="4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4400" dirty="0" smtClean="0">
                <a:latin typeface="Calibri" pitchFamily="34" charset="0"/>
                <a:cs typeface="Calibri" pitchFamily="34" charset="0"/>
              </a:rPr>
              <a:t> Scrum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 smtClean="0">
                <a:latin typeface="Calibri" pitchFamily="34" charset="0"/>
                <a:cs typeface="Calibri" pitchFamily="34" charset="0"/>
              </a:rPr>
              <a:t> Useful links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430" y="4072060"/>
            <a:ext cx="2542034" cy="252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Agenda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1268760"/>
            <a:ext cx="8001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Agile software development refers to a group of software development methodologies that are based on similar principles. 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Agile methodologies generally promote: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 project management process that encourages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frequent  inspection and adaptation;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 leadership philosophy that encourages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team work, self-organization and accountability;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 set of engineering best practices that allow for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rapid delivery of high-quality software;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 business approach that aligns development with customer needs and company goals. 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Introduction to Agile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1772816"/>
            <a:ext cx="800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2001, a group of software developers published a 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3"/>
              </a:rPr>
              <a:t>manifesto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that has since been</a:t>
            </a:r>
            <a:r>
              <a:rPr lang="uk-UA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considered the core of all Agile methods.</a:t>
            </a:r>
            <a:endParaRPr lang="uk-UA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714620"/>
            <a:ext cx="8001024" cy="373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432560" y="242304"/>
            <a:ext cx="7406640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Principles of Agile (Agile manifesto)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00174"/>
            <a:ext cx="7778576" cy="47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259632" y="-357214"/>
            <a:ext cx="7579568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Extreme Programming (XP)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284984"/>
            <a:ext cx="414337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2004191"/>
            <a:ext cx="7358113" cy="452115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AU" b="1" dirty="0" smtClean="0">
                <a:latin typeface="Calibri" pitchFamily="34" charset="0"/>
                <a:cs typeface="Calibri" pitchFamily="34" charset="0"/>
              </a:rPr>
              <a:t>Fine-scale feedback</a:t>
            </a:r>
            <a:r>
              <a:rPr lang="uk-UA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Pair programming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Planning game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Test-driven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Whole team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Continuous process</a:t>
            </a:r>
            <a:r>
              <a:rPr lang="uk-UA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Continuous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Refactoring or design improvement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 releases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Shared understanding</a:t>
            </a:r>
            <a:r>
              <a:rPr lang="uk-UA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Coding standards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AU" dirty="0">
                <a:latin typeface="Calibri" pitchFamily="34" charset="0"/>
                <a:cs typeface="Calibri" pitchFamily="34" charset="0"/>
              </a:rPr>
              <a:t>or 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r>
              <a:rPr lang="en-AU" dirty="0" smtClean="0">
                <a:latin typeface="Calibri" pitchFamily="34" charset="0"/>
                <a:cs typeface="Calibri" pitchFamily="34" charset="0"/>
              </a:rPr>
              <a:t>Coding </a:t>
            </a:r>
            <a:r>
              <a:rPr lang="en-AU" dirty="0">
                <a:latin typeface="Calibri" pitchFamily="34" charset="0"/>
                <a:cs typeface="Calibri" pitchFamily="34" charset="0"/>
              </a:rPr>
              <a:t>conventions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Collective code ownership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Simple design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dirty="0" smtClean="0">
                <a:latin typeface="Calibri" pitchFamily="34" charset="0"/>
                <a:cs typeface="Calibri" pitchFamily="34" charset="0"/>
              </a:rPr>
              <a:t>System metaphor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AU" b="1" dirty="0" smtClean="0">
                <a:latin typeface="Calibri" pitchFamily="34" charset="0"/>
                <a:cs typeface="Calibri" pitchFamily="34" charset="0"/>
              </a:rPr>
              <a:t>Programmer welfare</a:t>
            </a:r>
            <a:r>
              <a:rPr lang="uk-UA" b="1" dirty="0">
                <a:latin typeface="Calibri" pitchFamily="34" charset="0"/>
                <a:cs typeface="Calibri" pitchFamily="34" charset="0"/>
              </a:rPr>
              <a:t>:</a:t>
            </a:r>
            <a:endParaRPr lang="en-AU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dirty="0" smtClean="0">
                <a:latin typeface="Calibri" pitchFamily="34" charset="0"/>
                <a:cs typeface="Calibri" pitchFamily="34" charset="0"/>
              </a:rPr>
              <a:t>Sustainable pace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endParaRPr lang="uk-UA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uk-UA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uk-UA" sz="2000" dirty="0" smtClean="0">
              <a:latin typeface="Calibri" pitchFamily="34" charset="0"/>
              <a:cs typeface="Calibri" pitchFamily="34" charset="0"/>
            </a:endParaRPr>
          </a:p>
          <a:p>
            <a:endParaRPr lang="en-AU" sz="2400" b="1" dirty="0"/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96868"/>
            <a:ext cx="7956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Extreme programming has been</a:t>
            </a:r>
            <a:r>
              <a:rPr lang="uk-UA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described as having 12 practices, grouped into four areas:</a:t>
            </a:r>
            <a:endParaRPr lang="uk-UA" sz="2400" b="1" dirty="0" smtClean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259632" y="-357214"/>
            <a:ext cx="7579568" cy="1472184"/>
          </a:xfrm>
        </p:spPr>
        <p:txBody>
          <a:bodyPr/>
          <a:lstStyle/>
          <a:p>
            <a:r>
              <a:rPr lang="en-AU" sz="4400" dirty="0" smtClean="0">
                <a:latin typeface="Aharoni" pitchFamily="2" charset="-79"/>
                <a:cs typeface="Aharoni" pitchFamily="2" charset="-79"/>
              </a:rPr>
              <a:t>Extreme Programming (XP)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196752"/>
            <a:ext cx="7956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Visualize the workflow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 WIP (work in progress)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Measure &amp; optimize flow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Explicit policies (definition of Done, WIP limits, etc)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286124"/>
            <a:ext cx="7391174" cy="310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259632" y="-357214"/>
            <a:ext cx="7579568" cy="1472184"/>
          </a:xfrm>
        </p:spPr>
        <p:txBody>
          <a:bodyPr/>
          <a:lstStyle/>
          <a:p>
            <a:r>
              <a:rPr lang="en-AU" sz="4400" dirty="0" err="1" smtClean="0">
                <a:latin typeface="Aharoni" pitchFamily="2" charset="-79"/>
                <a:cs typeface="Aharoni" pitchFamily="2" charset="-79"/>
              </a:rPr>
              <a:t>Kanban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75656" y="1124744"/>
            <a:ext cx="698477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36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03648" y="980728"/>
            <a:ext cx="681189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7687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2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2526</TotalTime>
  <Words>590</Words>
  <Application>Microsoft Office PowerPoint</Application>
  <PresentationFormat>Экран (4:3)</PresentationFormat>
  <Paragraphs>173</Paragraphs>
  <Slides>17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   Agile Software Development Overview </vt:lpstr>
      <vt:lpstr>Agenda</vt:lpstr>
      <vt:lpstr>Introduction to Agile</vt:lpstr>
      <vt:lpstr>Principles of Agile (Agile manifesto)</vt:lpstr>
      <vt:lpstr>Extreme Programming (XP)</vt:lpstr>
      <vt:lpstr>Extreme Programming (XP)</vt:lpstr>
      <vt:lpstr>Kanban</vt:lpstr>
      <vt:lpstr>One day in Kanban-land </vt:lpstr>
      <vt:lpstr>One day in Kanban-land </vt:lpstr>
      <vt:lpstr>One day in Kanban-land </vt:lpstr>
      <vt:lpstr>One day in Kanban-land </vt:lpstr>
      <vt:lpstr>One day in Kanban-land </vt:lpstr>
      <vt:lpstr>One day in Kanban-land </vt:lpstr>
      <vt:lpstr>SCRUM</vt:lpstr>
      <vt:lpstr>SCRUM</vt:lpstr>
      <vt:lpstr>Useful links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Overview</dc:title>
  <dc:creator>Ira</dc:creator>
  <cp:lastModifiedBy>Ira</cp:lastModifiedBy>
  <cp:revision>120</cp:revision>
  <dcterms:created xsi:type="dcterms:W3CDTF">2017-06-06T19:06:47Z</dcterms:created>
  <dcterms:modified xsi:type="dcterms:W3CDTF">2017-07-01T06:48:22Z</dcterms:modified>
</cp:coreProperties>
</file>